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08" r:id="rId9"/>
    <p:sldMasterId id="2147483720" r:id="rId10"/>
    <p:sldMasterId id="2147483732" r:id="rId11"/>
    <p:sldMasterId id="2147483744" r:id="rId12"/>
  </p:sldMasterIdLst>
  <p:notesMasterIdLst>
    <p:notesMasterId r:id="rId198"/>
  </p:notesMasterIdLst>
  <p:sldIdLst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2" r:id="rId37"/>
    <p:sldId id="281" r:id="rId38"/>
    <p:sldId id="294" r:id="rId39"/>
    <p:sldId id="295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8" r:id="rId81"/>
    <p:sldId id="339" r:id="rId82"/>
    <p:sldId id="340" r:id="rId83"/>
    <p:sldId id="341" r:id="rId84"/>
    <p:sldId id="342" r:id="rId85"/>
    <p:sldId id="343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  <p:sldId id="412" r:id="rId154"/>
    <p:sldId id="413" r:id="rId155"/>
    <p:sldId id="414" r:id="rId156"/>
    <p:sldId id="415" r:id="rId157"/>
    <p:sldId id="416" r:id="rId158"/>
    <p:sldId id="417" r:id="rId159"/>
    <p:sldId id="418" r:id="rId160"/>
    <p:sldId id="419" r:id="rId161"/>
    <p:sldId id="420" r:id="rId162"/>
    <p:sldId id="421" r:id="rId163"/>
    <p:sldId id="422" r:id="rId164"/>
    <p:sldId id="423" r:id="rId165"/>
    <p:sldId id="424" r:id="rId166"/>
    <p:sldId id="425" r:id="rId167"/>
    <p:sldId id="426" r:id="rId168"/>
    <p:sldId id="427" r:id="rId169"/>
    <p:sldId id="428" r:id="rId170"/>
    <p:sldId id="429" r:id="rId171"/>
    <p:sldId id="430" r:id="rId172"/>
    <p:sldId id="431" r:id="rId173"/>
    <p:sldId id="432" r:id="rId174"/>
    <p:sldId id="433" r:id="rId175"/>
    <p:sldId id="434" r:id="rId176"/>
    <p:sldId id="435" r:id="rId177"/>
    <p:sldId id="436" r:id="rId178"/>
    <p:sldId id="437" r:id="rId179"/>
    <p:sldId id="438" r:id="rId180"/>
    <p:sldId id="439" r:id="rId181"/>
    <p:sldId id="440" r:id="rId182"/>
    <p:sldId id="441" r:id="rId183"/>
    <p:sldId id="442" r:id="rId184"/>
    <p:sldId id="443" r:id="rId185"/>
    <p:sldId id="444" r:id="rId186"/>
    <p:sldId id="445" r:id="rId187"/>
    <p:sldId id="446" r:id="rId188"/>
    <p:sldId id="453" r:id="rId189"/>
    <p:sldId id="448" r:id="rId190"/>
    <p:sldId id="449" r:id="rId191"/>
    <p:sldId id="450" r:id="rId192"/>
    <p:sldId id="451" r:id="rId193"/>
    <p:sldId id="452" r:id="rId194"/>
    <p:sldId id="455" r:id="rId195"/>
    <p:sldId id="456" r:id="rId196"/>
    <p:sldId id="457" r:id="rId1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63" Type="http://schemas.openxmlformats.org/officeDocument/2006/relationships/slide" Target="slides/slide51.xml"/><Relationship Id="rId84" Type="http://schemas.openxmlformats.org/officeDocument/2006/relationships/slide" Target="slides/slide72.xml"/><Relationship Id="rId138" Type="http://schemas.openxmlformats.org/officeDocument/2006/relationships/slide" Target="slides/slide126.xml"/><Relationship Id="rId159" Type="http://schemas.openxmlformats.org/officeDocument/2006/relationships/slide" Target="slides/slide147.xml"/><Relationship Id="rId170" Type="http://schemas.openxmlformats.org/officeDocument/2006/relationships/slide" Target="slides/slide158.xml"/><Relationship Id="rId191" Type="http://schemas.openxmlformats.org/officeDocument/2006/relationships/slide" Target="slides/slide179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0.xml"/><Relationship Id="rId53" Type="http://schemas.openxmlformats.org/officeDocument/2006/relationships/slide" Target="slides/slide41.xml"/><Relationship Id="rId74" Type="http://schemas.openxmlformats.org/officeDocument/2006/relationships/slide" Target="slides/slide62.xml"/><Relationship Id="rId128" Type="http://schemas.openxmlformats.org/officeDocument/2006/relationships/slide" Target="slides/slide116.xml"/><Relationship Id="rId149" Type="http://schemas.openxmlformats.org/officeDocument/2006/relationships/slide" Target="slides/slide137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3.xml"/><Relationship Id="rId160" Type="http://schemas.openxmlformats.org/officeDocument/2006/relationships/slide" Target="slides/slide148.xml"/><Relationship Id="rId181" Type="http://schemas.openxmlformats.org/officeDocument/2006/relationships/slide" Target="slides/slide169.xml"/><Relationship Id="rId22" Type="http://schemas.openxmlformats.org/officeDocument/2006/relationships/slide" Target="slides/slide10.xml"/><Relationship Id="rId43" Type="http://schemas.openxmlformats.org/officeDocument/2006/relationships/slide" Target="slides/slide31.xml"/><Relationship Id="rId64" Type="http://schemas.openxmlformats.org/officeDocument/2006/relationships/slide" Target="slides/slide52.xml"/><Relationship Id="rId118" Type="http://schemas.openxmlformats.org/officeDocument/2006/relationships/slide" Target="slides/slide106.xml"/><Relationship Id="rId139" Type="http://schemas.openxmlformats.org/officeDocument/2006/relationships/slide" Target="slides/slide127.xml"/><Relationship Id="rId85" Type="http://schemas.openxmlformats.org/officeDocument/2006/relationships/slide" Target="slides/slide73.xml"/><Relationship Id="rId150" Type="http://schemas.openxmlformats.org/officeDocument/2006/relationships/slide" Target="slides/slide138.xml"/><Relationship Id="rId171" Type="http://schemas.openxmlformats.org/officeDocument/2006/relationships/slide" Target="slides/slide159.xml"/><Relationship Id="rId192" Type="http://schemas.openxmlformats.org/officeDocument/2006/relationships/slide" Target="slides/slide180.xml"/><Relationship Id="rId12" Type="http://schemas.openxmlformats.org/officeDocument/2006/relationships/slideMaster" Target="slideMasters/slideMaster9.xml"/><Relationship Id="rId33" Type="http://schemas.openxmlformats.org/officeDocument/2006/relationships/slide" Target="slides/slide21.xml"/><Relationship Id="rId108" Type="http://schemas.openxmlformats.org/officeDocument/2006/relationships/slide" Target="slides/slide96.xml"/><Relationship Id="rId129" Type="http://schemas.openxmlformats.org/officeDocument/2006/relationships/slide" Target="slides/slide117.xml"/><Relationship Id="rId54" Type="http://schemas.openxmlformats.org/officeDocument/2006/relationships/slide" Target="slides/slide42.xml"/><Relationship Id="rId75" Type="http://schemas.openxmlformats.org/officeDocument/2006/relationships/slide" Target="slides/slide63.xml"/><Relationship Id="rId96" Type="http://schemas.openxmlformats.org/officeDocument/2006/relationships/slide" Target="slides/slide84.xml"/><Relationship Id="rId140" Type="http://schemas.openxmlformats.org/officeDocument/2006/relationships/slide" Target="slides/slide128.xml"/><Relationship Id="rId161" Type="http://schemas.openxmlformats.org/officeDocument/2006/relationships/slide" Target="slides/slide149.xml"/><Relationship Id="rId182" Type="http://schemas.openxmlformats.org/officeDocument/2006/relationships/slide" Target="slides/slide170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1.xml"/><Relationship Id="rId119" Type="http://schemas.openxmlformats.org/officeDocument/2006/relationships/slide" Target="slides/slide107.xml"/><Relationship Id="rId44" Type="http://schemas.openxmlformats.org/officeDocument/2006/relationships/slide" Target="slides/slide32.xml"/><Relationship Id="rId65" Type="http://schemas.openxmlformats.org/officeDocument/2006/relationships/slide" Target="slides/slide53.xml"/><Relationship Id="rId86" Type="http://schemas.openxmlformats.org/officeDocument/2006/relationships/slide" Target="slides/slide74.xml"/><Relationship Id="rId130" Type="http://schemas.openxmlformats.org/officeDocument/2006/relationships/slide" Target="slides/slide118.xml"/><Relationship Id="rId151" Type="http://schemas.openxmlformats.org/officeDocument/2006/relationships/slide" Target="slides/slide139.xml"/><Relationship Id="rId172" Type="http://schemas.openxmlformats.org/officeDocument/2006/relationships/slide" Target="slides/slide160.xml"/><Relationship Id="rId193" Type="http://schemas.openxmlformats.org/officeDocument/2006/relationships/slide" Target="slides/slide181.xml"/><Relationship Id="rId13" Type="http://schemas.openxmlformats.org/officeDocument/2006/relationships/slide" Target="slides/slide1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20" Type="http://schemas.openxmlformats.org/officeDocument/2006/relationships/slide" Target="slides/slide108.xml"/><Relationship Id="rId141" Type="http://schemas.openxmlformats.org/officeDocument/2006/relationships/slide" Target="slides/slide129.xml"/><Relationship Id="rId7" Type="http://schemas.openxmlformats.org/officeDocument/2006/relationships/slideMaster" Target="slideMasters/slideMaster4.xml"/><Relationship Id="rId162" Type="http://schemas.openxmlformats.org/officeDocument/2006/relationships/slide" Target="slides/slide150.xml"/><Relationship Id="rId183" Type="http://schemas.openxmlformats.org/officeDocument/2006/relationships/slide" Target="slides/slide171.xml"/><Relationship Id="rId2" Type="http://schemas.openxmlformats.org/officeDocument/2006/relationships/customXml" Target="../customXml/item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131" Type="http://schemas.openxmlformats.org/officeDocument/2006/relationships/slide" Target="slides/slide119.xml"/><Relationship Id="rId136" Type="http://schemas.openxmlformats.org/officeDocument/2006/relationships/slide" Target="slides/slide124.xml"/><Relationship Id="rId157" Type="http://schemas.openxmlformats.org/officeDocument/2006/relationships/slide" Target="slides/slide145.xml"/><Relationship Id="rId178" Type="http://schemas.openxmlformats.org/officeDocument/2006/relationships/slide" Target="slides/slide166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52" Type="http://schemas.openxmlformats.org/officeDocument/2006/relationships/slide" Target="slides/slide140.xml"/><Relationship Id="rId173" Type="http://schemas.openxmlformats.org/officeDocument/2006/relationships/slide" Target="slides/slide161.xml"/><Relationship Id="rId194" Type="http://schemas.openxmlformats.org/officeDocument/2006/relationships/slide" Target="slides/slide182.xml"/><Relationship Id="rId199" Type="http://schemas.openxmlformats.org/officeDocument/2006/relationships/presProps" Target="pres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26" Type="http://schemas.openxmlformats.org/officeDocument/2006/relationships/slide" Target="slides/slide114.xml"/><Relationship Id="rId147" Type="http://schemas.openxmlformats.org/officeDocument/2006/relationships/slide" Target="slides/slide135.xml"/><Relationship Id="rId168" Type="http://schemas.openxmlformats.org/officeDocument/2006/relationships/slide" Target="slides/slide156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slide" Target="slides/slide109.xml"/><Relationship Id="rId142" Type="http://schemas.openxmlformats.org/officeDocument/2006/relationships/slide" Target="slides/slide130.xml"/><Relationship Id="rId163" Type="http://schemas.openxmlformats.org/officeDocument/2006/relationships/slide" Target="slides/slide151.xml"/><Relationship Id="rId184" Type="http://schemas.openxmlformats.org/officeDocument/2006/relationships/slide" Target="slides/slide172.xml"/><Relationship Id="rId189" Type="http://schemas.openxmlformats.org/officeDocument/2006/relationships/slide" Target="slides/slide177.xml"/><Relationship Id="rId3" Type="http://schemas.openxmlformats.org/officeDocument/2006/relationships/customXml" Target="../customXml/item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slide" Target="slides/slide104.xml"/><Relationship Id="rId137" Type="http://schemas.openxmlformats.org/officeDocument/2006/relationships/slide" Target="slides/slide125.xml"/><Relationship Id="rId158" Type="http://schemas.openxmlformats.org/officeDocument/2006/relationships/slide" Target="slides/slide146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32" Type="http://schemas.openxmlformats.org/officeDocument/2006/relationships/slide" Target="slides/slide120.xml"/><Relationship Id="rId153" Type="http://schemas.openxmlformats.org/officeDocument/2006/relationships/slide" Target="slides/slide141.xml"/><Relationship Id="rId174" Type="http://schemas.openxmlformats.org/officeDocument/2006/relationships/slide" Target="slides/slide162.xml"/><Relationship Id="rId179" Type="http://schemas.openxmlformats.org/officeDocument/2006/relationships/slide" Target="slides/slide167.xml"/><Relationship Id="rId195" Type="http://schemas.openxmlformats.org/officeDocument/2006/relationships/slide" Target="slides/slide183.xml"/><Relationship Id="rId190" Type="http://schemas.openxmlformats.org/officeDocument/2006/relationships/slide" Target="slides/slide178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27" Type="http://schemas.openxmlformats.org/officeDocument/2006/relationships/slide" Target="slides/slide11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slide" Target="slides/slide110.xml"/><Relationship Id="rId143" Type="http://schemas.openxmlformats.org/officeDocument/2006/relationships/slide" Target="slides/slide131.xml"/><Relationship Id="rId148" Type="http://schemas.openxmlformats.org/officeDocument/2006/relationships/slide" Target="slides/slide136.xml"/><Relationship Id="rId164" Type="http://schemas.openxmlformats.org/officeDocument/2006/relationships/slide" Target="slides/slide152.xml"/><Relationship Id="rId169" Type="http://schemas.openxmlformats.org/officeDocument/2006/relationships/slide" Target="slides/slide157.xml"/><Relationship Id="rId185" Type="http://schemas.openxmlformats.org/officeDocument/2006/relationships/slide" Target="slides/slide17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80" Type="http://schemas.openxmlformats.org/officeDocument/2006/relationships/slide" Target="slides/slide168.xml"/><Relationship Id="rId26" Type="http://schemas.openxmlformats.org/officeDocument/2006/relationships/slide" Target="slides/slide14.xml"/><Relationship Id="rId47" Type="http://schemas.openxmlformats.org/officeDocument/2006/relationships/slide" Target="slides/slide35.xml"/><Relationship Id="rId68" Type="http://schemas.openxmlformats.org/officeDocument/2006/relationships/slide" Target="slides/slide56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33" Type="http://schemas.openxmlformats.org/officeDocument/2006/relationships/slide" Target="slides/slide121.xml"/><Relationship Id="rId154" Type="http://schemas.openxmlformats.org/officeDocument/2006/relationships/slide" Target="slides/slide142.xml"/><Relationship Id="rId175" Type="http://schemas.openxmlformats.org/officeDocument/2006/relationships/slide" Target="slides/slide163.xml"/><Relationship Id="rId196" Type="http://schemas.openxmlformats.org/officeDocument/2006/relationships/slide" Target="slides/slide184.xml"/><Relationship Id="rId200" Type="http://schemas.openxmlformats.org/officeDocument/2006/relationships/viewProps" Target="viewProps.xml"/><Relationship Id="rId16" Type="http://schemas.openxmlformats.org/officeDocument/2006/relationships/slide" Target="slides/slide4.xml"/><Relationship Id="rId37" Type="http://schemas.openxmlformats.org/officeDocument/2006/relationships/slide" Target="slides/slide25.xml"/><Relationship Id="rId58" Type="http://schemas.openxmlformats.org/officeDocument/2006/relationships/slide" Target="slides/slide46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slide" Target="slides/slide111.xml"/><Relationship Id="rId144" Type="http://schemas.openxmlformats.org/officeDocument/2006/relationships/slide" Target="slides/slide132.xml"/><Relationship Id="rId90" Type="http://schemas.openxmlformats.org/officeDocument/2006/relationships/slide" Target="slides/slide78.xml"/><Relationship Id="rId165" Type="http://schemas.openxmlformats.org/officeDocument/2006/relationships/slide" Target="slides/slide153.xml"/><Relationship Id="rId186" Type="http://schemas.openxmlformats.org/officeDocument/2006/relationships/slide" Target="slides/slide174.xml"/><Relationship Id="rId27" Type="http://schemas.openxmlformats.org/officeDocument/2006/relationships/slide" Target="slides/slide15.xml"/><Relationship Id="rId48" Type="http://schemas.openxmlformats.org/officeDocument/2006/relationships/slide" Target="slides/slide36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34" Type="http://schemas.openxmlformats.org/officeDocument/2006/relationships/slide" Target="slides/slide122.xml"/><Relationship Id="rId80" Type="http://schemas.openxmlformats.org/officeDocument/2006/relationships/slide" Target="slides/slide68.xml"/><Relationship Id="rId155" Type="http://schemas.openxmlformats.org/officeDocument/2006/relationships/slide" Target="slides/slide143.xml"/><Relationship Id="rId176" Type="http://schemas.openxmlformats.org/officeDocument/2006/relationships/slide" Target="slides/slide164.xml"/><Relationship Id="rId197" Type="http://schemas.openxmlformats.org/officeDocument/2006/relationships/slide" Target="slides/slide185.xml"/><Relationship Id="rId201" Type="http://schemas.openxmlformats.org/officeDocument/2006/relationships/theme" Target="theme/theme1.xml"/><Relationship Id="rId17" Type="http://schemas.openxmlformats.org/officeDocument/2006/relationships/slide" Target="slides/slide5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24" Type="http://schemas.openxmlformats.org/officeDocument/2006/relationships/slide" Target="slides/slide112.xml"/><Relationship Id="rId70" Type="http://schemas.openxmlformats.org/officeDocument/2006/relationships/slide" Target="slides/slide58.xml"/><Relationship Id="rId91" Type="http://schemas.openxmlformats.org/officeDocument/2006/relationships/slide" Target="slides/slide79.xml"/><Relationship Id="rId145" Type="http://schemas.openxmlformats.org/officeDocument/2006/relationships/slide" Target="slides/slide133.xml"/><Relationship Id="rId166" Type="http://schemas.openxmlformats.org/officeDocument/2006/relationships/slide" Target="slides/slide154.xml"/><Relationship Id="rId187" Type="http://schemas.openxmlformats.org/officeDocument/2006/relationships/slide" Target="slides/slide175.xml"/><Relationship Id="rId1" Type="http://schemas.openxmlformats.org/officeDocument/2006/relationships/customXml" Target="../customXml/item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60" Type="http://schemas.openxmlformats.org/officeDocument/2006/relationships/slide" Target="slides/slide48.xml"/><Relationship Id="rId81" Type="http://schemas.openxmlformats.org/officeDocument/2006/relationships/slide" Target="slides/slide69.xml"/><Relationship Id="rId135" Type="http://schemas.openxmlformats.org/officeDocument/2006/relationships/slide" Target="slides/slide123.xml"/><Relationship Id="rId156" Type="http://schemas.openxmlformats.org/officeDocument/2006/relationships/slide" Target="slides/slide144.xml"/><Relationship Id="rId177" Type="http://schemas.openxmlformats.org/officeDocument/2006/relationships/slide" Target="slides/slide165.xml"/><Relationship Id="rId198" Type="http://schemas.openxmlformats.org/officeDocument/2006/relationships/notesMaster" Target="notesMasters/notesMaster1.xml"/><Relationship Id="rId202" Type="http://schemas.openxmlformats.org/officeDocument/2006/relationships/tableStyles" Target="tableStyles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50" Type="http://schemas.openxmlformats.org/officeDocument/2006/relationships/slide" Target="slides/slide38.xml"/><Relationship Id="rId104" Type="http://schemas.openxmlformats.org/officeDocument/2006/relationships/slide" Target="slides/slide92.xml"/><Relationship Id="rId125" Type="http://schemas.openxmlformats.org/officeDocument/2006/relationships/slide" Target="slides/slide113.xml"/><Relationship Id="rId146" Type="http://schemas.openxmlformats.org/officeDocument/2006/relationships/slide" Target="slides/slide134.xml"/><Relationship Id="rId167" Type="http://schemas.openxmlformats.org/officeDocument/2006/relationships/slide" Target="slides/slide155.xml"/><Relationship Id="rId188" Type="http://schemas.openxmlformats.org/officeDocument/2006/relationships/slide" Target="slides/slide176.xml"/><Relationship Id="rId71" Type="http://schemas.openxmlformats.org/officeDocument/2006/relationships/slide" Target="slides/slide59.xml"/><Relationship Id="rId9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A6C62-52B9-45FB-BD66-14369EE0254B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7DDA5-3916-41DF-AC45-06CFE43FC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99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http://henryhargreaves.com/#food-maps-2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A741-B7E5-40BC-8701-179B3636AA8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53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https://www.youtube.com/watch?v=6UsHHOCH4q8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7DDA5-3916-41DF-AC45-06CFE43FC9B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77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CCCE2-BC15-0145-9709-3F58FA75AF00}" type="slidenum">
              <a:rPr lang="en-US" smtClean="0">
                <a:solidFill>
                  <a:prstClr val="black"/>
                </a:solidFill>
              </a:rPr>
              <a:pPr/>
              <a:t>121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02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https://www.youtube.com/watch?v=rEkc70ztOrc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https://ed.ted.com/on/Go6KLJ4c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https://www.youtube.com/watch?v=zhHREL8n9NE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https://www.youtube.com/watch?v=S1zXGWK_knQ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https://www.youtube.com/watch?v=IJDGUxqEdYY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38B4B-CFA2-BC4D-910E-08506D959AEB}" type="slidenum">
              <a:rPr lang="en-US" smtClean="0">
                <a:solidFill>
                  <a:prstClr val="black"/>
                </a:solidFill>
              </a:rPr>
              <a:pPr/>
              <a:t>174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98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https://www.youtube.com/watch?v=Yocja_N5s1I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7DDA5-3916-41DF-AC45-06CFE43FC9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78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snowflakes, no two cows have exactly the same pattern of spots.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CCCE2-BC15-0145-9709-3F58FA75AF0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5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https://www.youtube.com/watch?v=jWhcXB5hYDE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7DDA5-3916-41DF-AC45-06CFE43FC9B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57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https://www.youtube.com/watch?v=zDOq7QZXTdI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7DDA5-3916-41DF-AC45-06CFE43FC9B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CCCE2-BC15-0145-9709-3F58FA75AF00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46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http://time.com/8515/what-the-world-eats-hungry-planet/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CCCE2-BC15-0145-9709-3F58FA75AF00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03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E4A03-790A-FA46-B78D-6CB09765C6EA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45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https://www.youtube.com/watch?v=rXmyFcqhd2c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7DDA5-3916-41DF-AC45-06CFE43FC9BD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72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B39C-FA11-4650-9A5E-27F59ACE8085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6E5-21E6-4E72-A5F8-C2BDDB5A3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8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B39C-FA11-4650-9A5E-27F59ACE8085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6E5-21E6-4E72-A5F8-C2BDDB5A3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5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B39C-FA11-4650-9A5E-27F59ACE8085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6E5-21E6-4E72-A5F8-C2BDDB5A3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33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A022-1963-4142-A407-AB927BB8B7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28F0-93AF-F44C-8DDC-E64C6B159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A022-1963-4142-A407-AB927BB8B7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28F0-93AF-F44C-8DDC-E64C6B159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766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A022-1963-4142-A407-AB927BB8B7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28F0-93AF-F44C-8DDC-E64C6B159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51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A022-1963-4142-A407-AB927BB8B7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28F0-93AF-F44C-8DDC-E64C6B159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16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A022-1963-4142-A407-AB927BB8B7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28F0-93AF-F44C-8DDC-E64C6B159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41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A022-1963-4142-A407-AB927BB8B7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28F0-93AF-F44C-8DDC-E64C6B159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97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A022-1963-4142-A407-AB927BB8B7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28F0-93AF-F44C-8DDC-E64C6B159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29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A022-1963-4142-A407-AB927BB8B7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28F0-93AF-F44C-8DDC-E64C6B159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0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B39C-FA11-4650-9A5E-27F59ACE8085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6E5-21E6-4E72-A5F8-C2BDDB5A3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00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A022-1963-4142-A407-AB927BB8B7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28F0-93AF-F44C-8DDC-E64C6B159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27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A022-1963-4142-A407-AB927BB8B7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28F0-93AF-F44C-8DDC-E64C6B159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31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A022-1963-4142-A407-AB927BB8B7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28F0-93AF-F44C-8DDC-E64C6B159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57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06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16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72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22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98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77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919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B39C-FA11-4650-9A5E-27F59ACE8085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6E5-21E6-4E72-A5F8-C2BDDB5A3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482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53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68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04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47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81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82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6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68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717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9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B39C-FA11-4650-9A5E-27F59ACE8085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6E5-21E6-4E72-A5F8-C2BDDB5A3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85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28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35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7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01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11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7EA1-50A5-F64B-8BC9-EC0FDC28C1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3642-71CD-0145-9B82-C2503CA6BA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949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7EA1-50A5-F64B-8BC9-EC0FDC28C1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3642-71CD-0145-9B82-C2503CA6BA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02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7EA1-50A5-F64B-8BC9-EC0FDC28C1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3642-71CD-0145-9B82-C2503CA6BA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59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7EA1-50A5-F64B-8BC9-EC0FDC28C1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3642-71CD-0145-9B82-C2503CA6BA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368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7EA1-50A5-F64B-8BC9-EC0FDC28C1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3642-71CD-0145-9B82-C2503CA6BA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1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B39C-FA11-4650-9A5E-27F59ACE8085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6E5-21E6-4E72-A5F8-C2BDDB5A3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47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7EA1-50A5-F64B-8BC9-EC0FDC28C1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3642-71CD-0145-9B82-C2503CA6BA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08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7EA1-50A5-F64B-8BC9-EC0FDC28C1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3642-71CD-0145-9B82-C2503CA6BA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2364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7EA1-50A5-F64B-8BC9-EC0FDC28C1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3642-71CD-0145-9B82-C2503CA6BA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82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7EA1-50A5-F64B-8BC9-EC0FDC28C1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3642-71CD-0145-9B82-C2503CA6BA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079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7EA1-50A5-F64B-8BC9-EC0FDC28C1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3642-71CD-0145-9B82-C2503CA6BA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98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7EA1-50A5-F64B-8BC9-EC0FDC28C1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3642-71CD-0145-9B82-C2503CA6BA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289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DD2C-AD8B-4F4C-B427-3C3AB019B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8335-EBB9-4DE8-A68B-99281896F0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564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DD2C-AD8B-4F4C-B427-3C3AB019B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8335-EBB9-4DE8-A68B-99281896F0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253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DD2C-AD8B-4F4C-B427-3C3AB019B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8335-EBB9-4DE8-A68B-99281896F0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564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DD2C-AD8B-4F4C-B427-3C3AB019B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8335-EBB9-4DE8-A68B-99281896F0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4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B39C-FA11-4650-9A5E-27F59ACE8085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6E5-21E6-4E72-A5F8-C2BDDB5A3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877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DD2C-AD8B-4F4C-B427-3C3AB019B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8335-EBB9-4DE8-A68B-99281896F0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746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DD2C-AD8B-4F4C-B427-3C3AB019B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8335-EBB9-4DE8-A68B-99281896F0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634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DD2C-AD8B-4F4C-B427-3C3AB019B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8335-EBB9-4DE8-A68B-99281896F0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137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DD2C-AD8B-4F4C-B427-3C3AB019B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8335-EBB9-4DE8-A68B-99281896F0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068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DD2C-AD8B-4F4C-B427-3C3AB019B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8335-EBB9-4DE8-A68B-99281896F0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40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DD2C-AD8B-4F4C-B427-3C3AB019B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8335-EBB9-4DE8-A68B-99281896F0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377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DD2C-AD8B-4F4C-B427-3C3AB019B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8335-EBB9-4DE8-A68B-99281896F0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582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F9FF-9DED-4149-A269-805CE6AB9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3CF33-00E6-4984-8079-A9C3C5ACC0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033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F9FF-9DED-4149-A269-805CE6AB9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3CF33-00E6-4984-8079-A9C3C5ACC0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717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F9FF-9DED-4149-A269-805CE6AB9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3CF33-00E6-4984-8079-A9C3C5ACC0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7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B39C-FA11-4650-9A5E-27F59ACE8085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6E5-21E6-4E72-A5F8-C2BDDB5A3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146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F9FF-9DED-4149-A269-805CE6AB9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3CF33-00E6-4984-8079-A9C3C5ACC0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664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F9FF-9DED-4149-A269-805CE6AB9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3CF33-00E6-4984-8079-A9C3C5ACC0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038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F9FF-9DED-4149-A269-805CE6AB9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3CF33-00E6-4984-8079-A9C3C5ACC0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832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F9FF-9DED-4149-A269-805CE6AB9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3CF33-00E6-4984-8079-A9C3C5ACC0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941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F9FF-9DED-4149-A269-805CE6AB9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3CF33-00E6-4984-8079-A9C3C5ACC0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532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F9FF-9DED-4149-A269-805CE6AB9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3CF33-00E6-4984-8079-A9C3C5ACC0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2123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F9FF-9DED-4149-A269-805CE6AB9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3CF33-00E6-4984-8079-A9C3C5ACC0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197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F9FF-9DED-4149-A269-805CE6AB9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3CF33-00E6-4984-8079-A9C3C5ACC0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50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E888-AD3E-E844-AB22-6BD658E6D1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645-4742-F84B-BCD1-0652E29A25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325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E888-AD3E-E844-AB22-6BD658E6D1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645-4742-F84B-BCD1-0652E29A25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49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B39C-FA11-4650-9A5E-27F59ACE8085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6E5-21E6-4E72-A5F8-C2BDDB5A3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922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E888-AD3E-E844-AB22-6BD658E6D1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645-4742-F84B-BCD1-0652E29A25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725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E888-AD3E-E844-AB22-6BD658E6D1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645-4742-F84B-BCD1-0652E29A25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241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E888-AD3E-E844-AB22-6BD658E6D1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645-4742-F84B-BCD1-0652E29A25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256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E888-AD3E-E844-AB22-6BD658E6D1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645-4742-F84B-BCD1-0652E29A25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544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E888-AD3E-E844-AB22-6BD658E6D1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645-4742-F84B-BCD1-0652E29A25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582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E888-AD3E-E844-AB22-6BD658E6D1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645-4742-F84B-BCD1-0652E29A25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281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E888-AD3E-E844-AB22-6BD658E6D1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645-4742-F84B-BCD1-0652E29A25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780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E888-AD3E-E844-AB22-6BD658E6D1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645-4742-F84B-BCD1-0652E29A25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895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E888-AD3E-E844-AB22-6BD658E6D1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645-4742-F84B-BCD1-0652E29A25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470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66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B39C-FA11-4650-9A5E-27F59ACE8085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6E5-21E6-4E72-A5F8-C2BDDB5A3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778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2560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41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274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389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318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904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119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839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07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7B39C-FA11-4650-9A5E-27F59ACE8085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F86E5-21E6-4E72-A5F8-C2BDDB5A3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5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745A022-1963-4142-A407-AB927BB8B7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0BB28F0-93AF-F44C-8DDC-E64C6B159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8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u="sng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4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0D460F9-7AAE-7441-9BBD-E4E184B184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1D33506-A859-8845-9D80-C34EAD56E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1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37E7EA1-50A5-F64B-8BC9-EC0FDC28C1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1313642-71CD-0145-9B82-C2503CA6BA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75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6DD2C-AD8B-4F4C-B427-3C3AB019B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A8335-EBB9-4DE8-A68B-99281896F0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5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3F9FF-9DED-4149-A269-805CE6AB9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3CF33-00E6-4984-8079-A9C3C5ACC0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8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436E888-AD3E-E844-AB22-6BD658E6D1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2DB3645-4742-F84B-BCD1-0652E29A25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6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2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4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6.xml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6.xml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68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9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9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9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9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9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9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9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9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4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4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4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9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0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28600"/>
            <a:ext cx="7772400" cy="1470025"/>
          </a:xfrm>
        </p:spPr>
        <p:txBody>
          <a:bodyPr/>
          <a:lstStyle/>
          <a:p>
            <a:r>
              <a:rPr lang="en-US" dirty="0" smtClean="0"/>
              <a:t>AP Human Geography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762000"/>
            <a:ext cx="6400800" cy="1752600"/>
          </a:xfrm>
        </p:spPr>
        <p:txBody>
          <a:bodyPr/>
          <a:lstStyle/>
          <a:p>
            <a:r>
              <a:rPr lang="en-US" dirty="0" smtClean="0"/>
              <a:t>Chapter 10: Agriculture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8674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Although this includes </a:t>
            </a:r>
            <a:r>
              <a:rPr lang="en-US" dirty="0" err="1" smtClean="0"/>
              <a:t>powerpoint</a:t>
            </a:r>
            <a:r>
              <a:rPr lang="en-US" dirty="0" smtClean="0"/>
              <a:t> for each day of the chapter, it references assignments and activities not included in the bundle. For the most effective instruction, purchase the Comprehensive Guide to Teaching Human Geography too.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391245"/>
            <a:ext cx="5562600" cy="447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025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A. The Beginning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4454"/>
            <a:ext cx="8515852" cy="5713546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b="1" dirty="0" smtClean="0"/>
              <a:t>Agriculture: </a:t>
            </a:r>
            <a:r>
              <a:rPr lang="en-US" dirty="0" smtClean="0"/>
              <a:t>deliberate modification of Earth (through plants/animals) for food or money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 dirty="0" smtClean="0"/>
              <a:t>Crop: </a:t>
            </a:r>
            <a:r>
              <a:rPr lang="en-US" dirty="0" smtClean="0"/>
              <a:t>any plant cultivated by people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133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A. Developing Countries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The Challenges: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/>
              <a:t>F</a:t>
            </a:r>
            <a:r>
              <a:rPr lang="en-US" sz="4000" dirty="0" smtClean="0"/>
              <a:t>armers have to feed a growing population 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Farmers pressured to grow crops to export instead of eat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4550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15" y="26459"/>
            <a:ext cx="8460032" cy="1143000"/>
          </a:xfrm>
        </p:spPr>
        <p:txBody>
          <a:bodyPr>
            <a:normAutofit/>
          </a:bodyPr>
          <a:lstStyle/>
          <a:p>
            <a:pPr algn="l"/>
            <a:r>
              <a:rPr lang="en-US" u="none" dirty="0" smtClean="0"/>
              <a:t>2. Growing Population</a:t>
            </a:r>
            <a:endParaRPr lang="en-US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771" y="1031345"/>
            <a:ext cx="8741229" cy="5626025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000" b="1" dirty="0" err="1" smtClean="0"/>
              <a:t>Boserup</a:t>
            </a:r>
            <a:r>
              <a:rPr lang="en-US" sz="4000" b="1" dirty="0" smtClean="0"/>
              <a:t> Thesis: </a:t>
            </a:r>
            <a:r>
              <a:rPr lang="en-US" sz="4000" dirty="0" smtClean="0"/>
              <a:t>Population increases requires more labor and technology , forcing the switch to intensive agriculture</a:t>
            </a:r>
          </a:p>
          <a:p>
            <a:pPr marL="1143000" lvl="1" indent="-742950"/>
            <a:r>
              <a:rPr lang="en-US" sz="4000" dirty="0"/>
              <a:t>New farming methods</a:t>
            </a:r>
          </a:p>
          <a:p>
            <a:pPr marL="1143000" lvl="1" indent="-742950"/>
            <a:r>
              <a:rPr lang="en-US" sz="4000" dirty="0"/>
              <a:t>Less time to </a:t>
            </a:r>
            <a:r>
              <a:rPr lang="en-US" sz="4000" b="1" dirty="0"/>
              <a:t>fallow: </a:t>
            </a:r>
            <a:r>
              <a:rPr lang="en-US" sz="4000" dirty="0"/>
              <a:t>land that is left unsown for a time to restore its fertility as part of a crop rotation</a:t>
            </a:r>
          </a:p>
          <a:p>
            <a:pPr marL="742950" indent="-742950">
              <a:buFont typeface="+mj-lt"/>
              <a:buAutoNum type="alphaLcPeriod"/>
            </a:pPr>
            <a:endParaRPr lang="en-US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129023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20486" y="138112"/>
            <a:ext cx="9764486" cy="6602999"/>
          </a:xfrm>
        </p:spPr>
        <p:txBody>
          <a:bodyPr>
            <a:normAutofit/>
          </a:bodyPr>
          <a:lstStyle/>
          <a:p>
            <a:pPr marL="1543050" lvl="2" indent="-742950"/>
            <a:r>
              <a:rPr lang="en-US" sz="3800" dirty="0" smtClean="0"/>
              <a:t>Forest Fallow – used 2 </a:t>
            </a:r>
            <a:r>
              <a:rPr lang="en-US" sz="3800" dirty="0" err="1" smtClean="0"/>
              <a:t>yrs</a:t>
            </a:r>
            <a:r>
              <a:rPr lang="en-US" sz="3800" dirty="0" smtClean="0"/>
              <a:t>, ignored 20</a:t>
            </a:r>
          </a:p>
          <a:p>
            <a:pPr marL="1543050" lvl="2" indent="-742950"/>
            <a:r>
              <a:rPr lang="en-US" sz="3800" dirty="0" smtClean="0"/>
              <a:t>Bush Fallow – used 8 </a:t>
            </a:r>
            <a:r>
              <a:rPr lang="en-US" sz="3800" dirty="0" err="1" smtClean="0"/>
              <a:t>yrs</a:t>
            </a:r>
            <a:r>
              <a:rPr lang="en-US" sz="3800" dirty="0" smtClean="0"/>
              <a:t>, ignored 10</a:t>
            </a:r>
          </a:p>
          <a:p>
            <a:pPr marL="1543050" lvl="2" indent="-742950"/>
            <a:r>
              <a:rPr lang="en-US" sz="3800" dirty="0" smtClean="0"/>
              <a:t>Short Fallow – used 2 </a:t>
            </a:r>
            <a:r>
              <a:rPr lang="en-US" sz="3800" dirty="0" err="1" smtClean="0"/>
              <a:t>yrs</a:t>
            </a:r>
            <a:r>
              <a:rPr lang="en-US" sz="3800" dirty="0" smtClean="0"/>
              <a:t>, ignored 2</a:t>
            </a:r>
          </a:p>
          <a:p>
            <a:pPr marL="1543050" lvl="2" indent="-742950"/>
            <a:r>
              <a:rPr lang="en-US" sz="3800" dirty="0" smtClean="0"/>
              <a:t>Annual Cropping – Every year (crop rotation)</a:t>
            </a:r>
          </a:p>
          <a:p>
            <a:pPr marL="1543050" lvl="2" indent="-742950"/>
            <a:r>
              <a:rPr lang="en-US" sz="3800" dirty="0" smtClean="0"/>
              <a:t>Multi-cropping – fields used multiple times a year</a:t>
            </a:r>
          </a:p>
        </p:txBody>
      </p:sp>
      <p:pic>
        <p:nvPicPr>
          <p:cNvPr id="2050" name="Picture 2" descr="http://affordablehousinginstitute.org/blogs/us/wp-content/uploads/fallow_lan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9861" y="4247941"/>
            <a:ext cx="3687082" cy="27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u="none" dirty="0" smtClean="0"/>
              <a:t>3. International Trade</a:t>
            </a:r>
            <a:endParaRPr lang="en-US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5543"/>
            <a:ext cx="8229600" cy="548645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To increase production, subsistence farmers need to import technology/chemicals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To import that they need money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To get money they grow crops to export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049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1311"/>
            <a:ext cx="8229600" cy="512695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When more land is used for growing export crops, then you have less to grow food.</a:t>
            </a:r>
          </a:p>
          <a:p>
            <a:r>
              <a:rPr lang="en-US" sz="4400" dirty="0" smtClean="0"/>
              <a:t>But you can’t grow enough food without the imported tech</a:t>
            </a:r>
          </a:p>
          <a:p>
            <a:r>
              <a:rPr lang="en-US" sz="4400" dirty="0" smtClean="0"/>
              <a:t>What do you do?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6439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0656"/>
            <a:ext cx="8229600" cy="1143000"/>
          </a:xfrm>
        </p:spPr>
        <p:txBody>
          <a:bodyPr/>
          <a:lstStyle/>
          <a:p>
            <a:pPr algn="l"/>
            <a:r>
              <a:rPr lang="en-US" u="none" dirty="0" smtClean="0"/>
              <a:t>4. Drug Crops</a:t>
            </a:r>
            <a:endParaRPr lang="en-US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3513"/>
            <a:ext cx="9144000" cy="511379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Most lucrative export crops are drugs</a:t>
            </a:r>
          </a:p>
          <a:p>
            <a:pPr marL="1143000" lvl="1" indent="-742950"/>
            <a:r>
              <a:rPr lang="en-US" sz="4000" dirty="0" smtClean="0"/>
              <a:t>Cocaine: Colombia, Peru, Bolivia</a:t>
            </a:r>
          </a:p>
          <a:p>
            <a:pPr marL="1143000" lvl="1" indent="-742950"/>
            <a:r>
              <a:rPr lang="en-US" sz="4000" dirty="0" smtClean="0"/>
              <a:t>Heroin: Afghanistan, Myanmar, Laos</a:t>
            </a:r>
          </a:p>
          <a:p>
            <a:pPr marL="1143000" lvl="1" indent="-742950"/>
            <a:r>
              <a:rPr lang="en-US" sz="4000" dirty="0" smtClean="0"/>
              <a:t>Marijuana: Mexico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087" y="4549549"/>
            <a:ext cx="4103914" cy="230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6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ssets.natgeotv.com/Shows/612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7586"/>
            <a:ext cx="9034637" cy="508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71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How do we discourage the production of drugs if it is the only source of income in a developing country?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6837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B. Developed Countries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Overproduction of food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Because commercial farms can supply so much food, demand is low and prices are low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389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5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2. Von </a:t>
            </a:r>
            <a:r>
              <a:rPr lang="en-US" b="1" dirty="0" err="1" smtClean="0"/>
              <a:t>Thünen</a:t>
            </a:r>
            <a:r>
              <a:rPr lang="en-US" b="1" dirty="0" smtClean="0"/>
              <a:t> Model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114" y="908463"/>
            <a:ext cx="8229600" cy="493467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AKA: Theory of Rural Land Use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Farmers have to consider:</a:t>
            </a:r>
          </a:p>
          <a:p>
            <a:pPr lvl="1"/>
            <a:r>
              <a:rPr lang="en-US" sz="4000" dirty="0"/>
              <a:t> </a:t>
            </a:r>
            <a:r>
              <a:rPr lang="en-US" sz="4000" dirty="0" smtClean="0"/>
              <a:t>cost of land</a:t>
            </a:r>
          </a:p>
          <a:p>
            <a:pPr lvl="1"/>
            <a:r>
              <a:rPr lang="en-US" sz="4000" dirty="0"/>
              <a:t> </a:t>
            </a:r>
            <a:r>
              <a:rPr lang="en-US" sz="4000" dirty="0" smtClean="0"/>
              <a:t>cost of transportation</a:t>
            </a:r>
          </a:p>
          <a:p>
            <a:pPr lvl="1"/>
            <a:r>
              <a:rPr lang="en-US" sz="4000" dirty="0" smtClean="0"/>
              <a:t>Farmers </a:t>
            </a:r>
            <a:r>
              <a:rPr lang="en-US" sz="4000" dirty="0"/>
              <a:t>closer to markets choose crops that cost more to transport</a:t>
            </a:r>
          </a:p>
          <a:p>
            <a:pPr lvl="1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6461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454"/>
            <a:ext cx="8229600" cy="1143000"/>
          </a:xfrm>
        </p:spPr>
        <p:txBody>
          <a:bodyPr/>
          <a:lstStyle/>
          <a:p>
            <a:pPr algn="l"/>
            <a:r>
              <a:rPr lang="en-US" u="none" dirty="0" smtClean="0"/>
              <a:t>B. Invention</a:t>
            </a:r>
            <a:endParaRPr lang="en-US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8256"/>
            <a:ext cx="9143999" cy="592974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Before agriculture - hunter/gather nomads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Agricultural Revolution: </a:t>
            </a:r>
            <a:r>
              <a:rPr lang="en-US" sz="4000" dirty="0" smtClean="0"/>
              <a:t>8000 BC humans settle and domesticate plants/animals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b="1" dirty="0" smtClean="0"/>
              <a:t>Fertile Crescent: </a:t>
            </a:r>
            <a:r>
              <a:rPr lang="en-US" sz="4000" dirty="0" smtClean="0"/>
              <a:t>Egypt, Israel, Lebanon, Syria, Turkey, Iraq, Iran – FIRST AGRICULTURAL HEARTH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78030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0" u="none" dirty="0" smtClean="0">
                <a:latin typeface="+mn-lt"/>
              </a:rPr>
              <a:t>c. 4 Rings Surround a City</a:t>
            </a:r>
            <a:endParaRPr lang="en-US" b="0" u="none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6171"/>
            <a:ext cx="8229600" cy="4525963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1st ring: </a:t>
            </a:r>
            <a:r>
              <a:rPr lang="en-US" sz="4000" dirty="0" smtClean="0"/>
              <a:t>Perishable </a:t>
            </a:r>
            <a:r>
              <a:rPr lang="en-US" sz="4000" dirty="0"/>
              <a:t>products like dairy and </a:t>
            </a:r>
            <a:r>
              <a:rPr lang="en-US" sz="4000" dirty="0" smtClean="0"/>
              <a:t>horticulture</a:t>
            </a:r>
            <a:endParaRPr lang="en-US" sz="4000" dirty="0">
              <a:latin typeface="Wingdings 2"/>
            </a:endParaRPr>
          </a:p>
          <a:p>
            <a:r>
              <a:rPr lang="en-US" sz="4000" u="sng" dirty="0" smtClean="0"/>
              <a:t>2nd ring: </a:t>
            </a:r>
            <a:r>
              <a:rPr lang="en-US" sz="4000" dirty="0" smtClean="0"/>
              <a:t>Forestry </a:t>
            </a:r>
            <a:r>
              <a:rPr lang="en-US" sz="4000" dirty="0"/>
              <a:t>for wood, because of its weight </a:t>
            </a:r>
            <a:endParaRPr lang="en-US" sz="4000" dirty="0" smtClean="0"/>
          </a:p>
          <a:p>
            <a:r>
              <a:rPr lang="en-US" sz="4000" u="sng" dirty="0" smtClean="0"/>
              <a:t>3rd ring: </a:t>
            </a:r>
            <a:r>
              <a:rPr lang="en-US" sz="4000" dirty="0" smtClean="0"/>
              <a:t>Various </a:t>
            </a:r>
            <a:r>
              <a:rPr lang="en-US" sz="4000" dirty="0"/>
              <a:t>crops </a:t>
            </a:r>
            <a:r>
              <a:rPr lang="en-US" sz="4000" dirty="0" smtClean="0"/>
              <a:t>(cereal grains)</a:t>
            </a:r>
          </a:p>
          <a:p>
            <a:r>
              <a:rPr lang="en-US" sz="4000" u="sng" dirty="0" smtClean="0"/>
              <a:t>4th ring: </a:t>
            </a:r>
            <a:r>
              <a:rPr lang="en-US" sz="4000" dirty="0" smtClean="0"/>
              <a:t>Extensive </a:t>
            </a:r>
            <a:r>
              <a:rPr lang="en-US" sz="4000" dirty="0"/>
              <a:t>animal grazing </a:t>
            </a:r>
          </a:p>
        </p:txBody>
      </p:sp>
    </p:spTree>
    <p:extLst>
      <p:ext uri="{BB962C8B-B14F-4D97-AF65-F5344CB8AC3E}">
        <p14:creationId xmlns:p14="http://schemas.microsoft.com/office/powerpoint/2010/main" val="85761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96" y="935103"/>
            <a:ext cx="9186196" cy="445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4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Other than geography, what could change the shape of the rings in the Von </a:t>
            </a:r>
            <a:r>
              <a:rPr lang="en-US" sz="4400" dirty="0" err="1" smtClean="0"/>
              <a:t>Thünen</a:t>
            </a:r>
            <a:r>
              <a:rPr lang="en-US" sz="4400" dirty="0" smtClean="0"/>
              <a:t> model?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3538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919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C. Environmental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4" y="916319"/>
            <a:ext cx="8728665" cy="45259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 dirty="0"/>
              <a:t>Desertification: </a:t>
            </a:r>
            <a:r>
              <a:rPr lang="en-US" sz="4400" dirty="0" smtClean="0"/>
              <a:t>formally </a:t>
            </a:r>
            <a:r>
              <a:rPr lang="en-US" sz="4400" dirty="0"/>
              <a:t>productive land becomes </a:t>
            </a:r>
            <a:r>
              <a:rPr lang="en-US" sz="4400" dirty="0" smtClean="0"/>
              <a:t>arid</a:t>
            </a:r>
            <a:r>
              <a:rPr lang="en-US" sz="4400" dirty="0"/>
              <a:t>, unproductive, and barren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020" y="3108992"/>
            <a:ext cx="5777361" cy="312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0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90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5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481"/>
            <a:ext cx="8229600" cy="6327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/>
              <a:t>2. Erosion</a:t>
            </a:r>
            <a:r>
              <a:rPr lang="en-US" sz="4400" b="1" dirty="0"/>
              <a:t>: </a:t>
            </a:r>
            <a:r>
              <a:rPr lang="en-US" sz="4400" dirty="0" smtClean="0"/>
              <a:t>The </a:t>
            </a:r>
            <a:r>
              <a:rPr lang="en-US" sz="4400" dirty="0"/>
              <a:t>loss of the fertile top layer of </a:t>
            </a:r>
            <a:r>
              <a:rPr lang="en-US" sz="4400" dirty="0" smtClean="0"/>
              <a:t>soil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Major </a:t>
            </a:r>
            <a:r>
              <a:rPr lang="en-US" sz="4000" dirty="0"/>
              <a:t>problem in areas with fragile soils, steep slope, or heavy seasonal rain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Plants prevent </a:t>
            </a:r>
            <a:r>
              <a:rPr lang="en-US" sz="4000" dirty="0"/>
              <a:t>erosion by </a:t>
            </a:r>
            <a:r>
              <a:rPr lang="en-US" sz="4000" dirty="0" smtClean="0"/>
              <a:t>holding soil </a:t>
            </a:r>
            <a:r>
              <a:rPr lang="en-US" sz="4000" dirty="0"/>
              <a:t>with their roots</a:t>
            </a:r>
          </a:p>
        </p:txBody>
      </p:sp>
    </p:spTree>
    <p:extLst>
      <p:ext uri="{BB962C8B-B14F-4D97-AF65-F5344CB8AC3E}">
        <p14:creationId xmlns:p14="http://schemas.microsoft.com/office/powerpoint/2010/main" val="194299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76" y="459516"/>
            <a:ext cx="8360995" cy="54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5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673" y="418704"/>
            <a:ext cx="8922327" cy="57074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3. </a:t>
            </a:r>
            <a:r>
              <a:rPr lang="en-US" sz="4400" dirty="0"/>
              <a:t>Salinization:</a:t>
            </a:r>
            <a:r>
              <a:rPr lang="en-US" sz="4400" b="1" dirty="0"/>
              <a:t> </a:t>
            </a:r>
            <a:r>
              <a:rPr lang="en-US" sz="4400" dirty="0"/>
              <a:t>Buildup of salts in soil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occurs when arid soils </a:t>
            </a:r>
            <a:r>
              <a:rPr lang="en-US" sz="4000" dirty="0"/>
              <a:t>are </a:t>
            </a:r>
            <a:r>
              <a:rPr lang="en-US" sz="4000" dirty="0" smtClean="0"/>
              <a:t>irrigated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7267"/>
            <a:ext cx="4445000" cy="302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963" y="1959401"/>
            <a:ext cx="4483037" cy="427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2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2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85057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Summary: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57943"/>
            <a:ext cx="8523514" cy="5682343"/>
          </a:xfrm>
        </p:spPr>
        <p:txBody>
          <a:bodyPr>
            <a:normAutofit fontScale="92500"/>
          </a:bodyPr>
          <a:lstStyle/>
          <a:p>
            <a:r>
              <a:rPr lang="en-US" sz="4800" dirty="0" smtClean="0"/>
              <a:t>Identify two world regions and explain agricultural challenges they face.</a:t>
            </a:r>
          </a:p>
          <a:p>
            <a:r>
              <a:rPr lang="en-US" sz="4800" dirty="0" smtClean="0"/>
              <a:t>Define the Von </a:t>
            </a:r>
            <a:r>
              <a:rPr lang="en-US" sz="4800" dirty="0" err="1" smtClean="0"/>
              <a:t>Thunen</a:t>
            </a:r>
            <a:r>
              <a:rPr lang="en-US" sz="4800" dirty="0" smtClean="0"/>
              <a:t> model.</a:t>
            </a:r>
          </a:p>
          <a:p>
            <a:pPr marL="0" indent="0">
              <a:buNone/>
            </a:pPr>
            <a:endParaRPr lang="en-US" sz="4800" dirty="0" smtClean="0"/>
          </a:p>
          <a:p>
            <a:r>
              <a:rPr lang="en-US" sz="3900" i="1" dirty="0" smtClean="0"/>
              <a:t>Done? Please read your article. You may use your phone, or ask me to borrow one.(</a:t>
            </a:r>
            <a:r>
              <a:rPr lang="en-US" sz="3900" b="1" i="1" u="sng" dirty="0" smtClean="0"/>
              <a:t>uhshumangeo.weebly.com</a:t>
            </a:r>
            <a:r>
              <a:rPr lang="en-US" sz="3900" i="1" dirty="0" smtClean="0"/>
              <a:t>)</a:t>
            </a:r>
            <a:endParaRPr lang="en-US" sz="3900" i="1" dirty="0"/>
          </a:p>
        </p:txBody>
      </p:sp>
    </p:spTree>
    <p:extLst>
      <p:ext uri="{BB962C8B-B14F-4D97-AF65-F5344CB8AC3E}">
        <p14:creationId xmlns:p14="http://schemas.microsoft.com/office/powerpoint/2010/main" val="148973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rdowling.com/images/603fertilecrescent_lar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030" y="774411"/>
            <a:ext cx="76200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50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ESPEN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1114"/>
            <a:ext cx="8229600" cy="5375049"/>
          </a:xfrm>
        </p:spPr>
        <p:txBody>
          <a:bodyPr>
            <a:normAutofit fontScale="70000" lnSpcReduction="20000"/>
          </a:bodyPr>
          <a:lstStyle/>
          <a:p>
            <a:r>
              <a:rPr lang="en-US" sz="4000" i="1" dirty="0"/>
              <a:t>Please read the following article. Answer the questions in complete sentences. Each paragraph should be 8-12 sentences. Highlight, bold, or underline vocab words that are used.</a:t>
            </a:r>
            <a:endParaRPr lang="en-US" sz="4000" dirty="0"/>
          </a:p>
          <a:p>
            <a:r>
              <a:rPr lang="en-US" sz="4000" i="1" dirty="0"/>
              <a:t>12 bullet points that reflect Economic, Social, Political and Environmental Science</a:t>
            </a:r>
            <a:endParaRPr lang="en-US" sz="4000" dirty="0"/>
          </a:p>
          <a:p>
            <a:pPr lvl="0"/>
            <a:r>
              <a:rPr lang="en-US" sz="4000" dirty="0"/>
              <a:t>How does this article connect to AP Environmental Science? What are some of the consequences of the actions described in the article? Please use 5 vocab words from APES</a:t>
            </a:r>
            <a:r>
              <a:rPr lang="en-US" sz="4000" dirty="0" smtClean="0"/>
              <a:t>.</a:t>
            </a:r>
            <a:endParaRPr lang="en-US" sz="4000" dirty="0"/>
          </a:p>
          <a:p>
            <a:pPr lvl="0"/>
            <a:r>
              <a:rPr lang="en-US" sz="4000" dirty="0"/>
              <a:t>How does this article connect to AP Human Geography? What are some of the consequences of the actions described in the article? Please use 5 vocab words from APHG</a:t>
            </a:r>
            <a:r>
              <a:rPr lang="en-US" sz="4000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29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Video: Ted Talk</a:t>
            </a:r>
            <a:endParaRPr lang="en-US" b="1" u="sng" dirty="0"/>
          </a:p>
        </p:txBody>
      </p:sp>
      <p:sp>
        <p:nvSpPr>
          <p:cNvPr id="5" name="AutoShape 2" descr="https://tedcdnpi-a.akamaihd.net/r/tedcdnpe-a.akamaihd.net/images/ted/f6ea7d93d179a56189d567a7d6d508492ca85f4b_2880x1620.jpg?quality=89&amp;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687657"/>
            <a:ext cx="7620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95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Day 6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84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Bellwork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If you live in Vietnam, what kind of agriculture will you be doing?</a:t>
            </a:r>
          </a:p>
          <a:p>
            <a:r>
              <a:rPr lang="en-US" sz="4400" dirty="0" smtClean="0"/>
              <a:t>What challenges will you have?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3940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Agenda: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054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Notes: Feeding the World</a:t>
            </a:r>
          </a:p>
          <a:p>
            <a:r>
              <a:rPr lang="en-US" sz="4400" b="1" dirty="0" smtClean="0"/>
              <a:t>Self Assess: #6 &amp; #7</a:t>
            </a:r>
          </a:p>
          <a:p>
            <a:endParaRPr lang="en-US" sz="4400" b="1" dirty="0" smtClean="0"/>
          </a:p>
          <a:p>
            <a:r>
              <a:rPr lang="en-US" sz="4400" b="1" dirty="0" smtClean="0"/>
              <a:t>HW: #19-24, ESPEN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78481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Objective: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You will be able to summarize the different ways to feed the world.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5143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TUBI: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One Puffer Fish contains enough poison to kill 30 people.</a:t>
            </a:r>
            <a:endParaRPr lang="en-US" sz="4800" dirty="0"/>
          </a:p>
        </p:txBody>
      </p:sp>
      <p:pic>
        <p:nvPicPr>
          <p:cNvPr id="1026" name="Picture 2" descr="http://s.ngeo.com/wpf/media-live/photos/000/006/cache/pufferfish_673_6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2800"/>
            <a:ext cx="4202545" cy="315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ewyork.seriouseats.com/images/20090212-fugu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27" y="4067175"/>
            <a:ext cx="4762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8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I. Feeding the World</a:t>
            </a:r>
            <a:endParaRPr lang="en-US" b="1" u="sng" dirty="0"/>
          </a:p>
        </p:txBody>
      </p:sp>
      <p:pic>
        <p:nvPicPr>
          <p:cNvPr id="2050" name="Picture 2" descr="http://www.scientificamerican.com/sciam/cache/file/8D0EFB10-A8D0-43EA-8603C1353A6C05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4572000" cy="45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90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34159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A. Export More Food!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i="1" dirty="0" smtClean="0"/>
              <a:t>Major importers: </a:t>
            </a:r>
            <a:r>
              <a:rPr lang="en-US" sz="4400" dirty="0" smtClean="0"/>
              <a:t>Russia, Germany, UK, Africa, SW Asia, E. Asia, Central Asia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i="1" dirty="0" smtClean="0"/>
              <a:t>Major Exporters: </a:t>
            </a:r>
            <a:r>
              <a:rPr lang="en-US" sz="4400" dirty="0" smtClean="0"/>
              <a:t>USA, Canada, South America, Australia, India, Indonesia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147088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021" y="-28903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B. More Agricultural Land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Just turn more land into farms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Problems: Urbanization,  Desertification, salinization</a:t>
            </a:r>
            <a:endParaRPr lang="en-US" sz="4400" dirty="0"/>
          </a:p>
        </p:txBody>
      </p:sp>
      <p:pic>
        <p:nvPicPr>
          <p:cNvPr id="3074" name="Picture 2" descr="http://www.grain.org/media/BAhbBlsHOgZmSSJDMjAxNC8wNS8yMi8yMF8xNF80OF80OTRfQ2hpbmFfU2hlbnplbl92c19mYXJtbGFuZF9Sb2JlcnROZy5qcGcGOgZFV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756" y="3721727"/>
            <a:ext cx="4956085" cy="313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25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914"/>
            <a:ext cx="8229600" cy="572141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3. </a:t>
            </a:r>
            <a:r>
              <a:rPr lang="en-US" dirty="0" smtClean="0"/>
              <a:t>Why there?</a:t>
            </a:r>
            <a:endParaRPr lang="en-US" dirty="0" smtClean="0"/>
          </a:p>
          <a:p>
            <a:pPr marL="1143000" lvl="1" indent="-742950">
              <a:buFont typeface="+mj-lt"/>
              <a:buAutoNum type="alphaLcPeriod"/>
            </a:pPr>
            <a:r>
              <a:rPr lang="en-US" dirty="0" smtClean="0"/>
              <a:t>Environment: end of ice age!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dirty="0" smtClean="0"/>
              <a:t>Culture: we prefer to live in one place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110" y="3172969"/>
            <a:ext cx="5153890" cy="368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2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3138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C. More Fish!!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8229600" cy="45259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Capture wild fish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Aquaculture: </a:t>
            </a:r>
            <a:r>
              <a:rPr lang="en-US" sz="4400" dirty="0" smtClean="0"/>
              <a:t>cultivation of seafood in controlled conditions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We eat a LOT of fish, but we have dangerously overfished the seas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8655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45720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http://modernfarmer.com/wp-content/uploads/2013/11/fish-farm-her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25" y="2989262"/>
            <a:ext cx="6230775" cy="385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70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3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D. Grow More Food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b="1" dirty="0" smtClean="0"/>
              <a:t>Second Agricultural Revolution: </a:t>
            </a:r>
            <a:r>
              <a:rPr lang="en-US" sz="4400" dirty="0" smtClean="0"/>
              <a:t>agriculture expands because of the Industrial Revolution</a:t>
            </a:r>
            <a:endParaRPr lang="en-US" sz="44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4400" b="1" dirty="0" smtClean="0"/>
              <a:t>Green Revolution: </a:t>
            </a:r>
            <a:r>
              <a:rPr lang="en-US" sz="4400" dirty="0" smtClean="0"/>
              <a:t>invention/diffusion of higher yield seeds and use of fertilizers</a:t>
            </a:r>
          </a:p>
        </p:txBody>
      </p:sp>
      <p:pic>
        <p:nvPicPr>
          <p:cNvPr id="1026" name="Picture 2" descr="http://s3.amazonaws.com/s3.timetoast.com/public/uploads/photos/5597467/agricultural_revoltuion.jpg?14013943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3048000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51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8600"/>
            <a:ext cx="8610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/>
              <a:t>a. Biotechnology</a:t>
            </a:r>
            <a:r>
              <a:rPr lang="en-US" sz="4400" b="1" dirty="0"/>
              <a:t>: </a:t>
            </a:r>
            <a:r>
              <a:rPr lang="en-US" sz="4400" dirty="0" smtClean="0"/>
              <a:t>genetically </a:t>
            </a:r>
            <a:r>
              <a:rPr lang="en-US" sz="4400" dirty="0"/>
              <a:t>engineered crops in agriculture &amp; DNA manipulation in livestock in order to increase production.</a:t>
            </a:r>
          </a:p>
        </p:txBody>
      </p:sp>
      <p:pic>
        <p:nvPicPr>
          <p:cNvPr id="2050" name="Picture 2" descr="http://images7.content-hca.com/commimg/myhotcourses/blog/post/myhc_47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657599"/>
            <a:ext cx="46672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74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8904" y="2628"/>
            <a:ext cx="9172903" cy="5745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/>
              <a:t>3. Genetically Modified Organisms (GMO): </a:t>
            </a:r>
            <a:r>
              <a:rPr lang="en-US" sz="4400" dirty="0" smtClean="0"/>
              <a:t>alter foods to have favorable traits</a:t>
            </a:r>
            <a:r>
              <a:rPr lang="en-US" sz="4400" b="1" dirty="0" smtClean="0"/>
              <a:t> 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b="1" dirty="0" smtClean="0"/>
              <a:t>Domestication: </a:t>
            </a:r>
            <a:r>
              <a:rPr lang="en-US" sz="4000" dirty="0"/>
              <a:t>To adapt or tame so as to be cultivated by and beneficial to human</a:t>
            </a:r>
            <a:endParaRPr lang="en-US" sz="4000" b="1" dirty="0"/>
          </a:p>
        </p:txBody>
      </p:sp>
      <p:pic>
        <p:nvPicPr>
          <p:cNvPr id="1026" name="Picture 2" descr="http://s.hswstatic.com/gif/domesticatio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69979"/>
            <a:ext cx="3810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42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4. Anti - GMO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09600"/>
            <a:ext cx="8229600" cy="60198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Health concerns: eating too many GMO’s reduce the effectiveness of antibiotics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Export problems: MDC’s don’t like them, so there’s no market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Dependence on Corporations: don’t want to have to buy the same seeds from USA forever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4791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What do you think of genetically modified foods? A way to feed or doom the future generations?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7219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Summary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Explain the main source of food for two major world regions.</a:t>
            </a:r>
          </a:p>
          <a:p>
            <a:r>
              <a:rPr lang="en-US" sz="4400" dirty="0" smtClean="0"/>
              <a:t>Describe challenges to those feeding those regions.</a:t>
            </a:r>
          </a:p>
        </p:txBody>
      </p:sp>
    </p:spTree>
    <p:extLst>
      <p:ext uri="{BB962C8B-B14F-4D97-AF65-F5344CB8AC3E}">
        <p14:creationId xmlns:p14="http://schemas.microsoft.com/office/powerpoint/2010/main" val="410066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86095" y="28903"/>
            <a:ext cx="3276600" cy="1143000"/>
          </a:xfrm>
        </p:spPr>
        <p:txBody>
          <a:bodyPr>
            <a:normAutofit/>
          </a:bodyPr>
          <a:lstStyle/>
          <a:p>
            <a:r>
              <a:rPr lang="en-US" sz="2800" b="1" u="sng" dirty="0" err="1" smtClean="0"/>
              <a:t>Categorilla</a:t>
            </a:r>
            <a:r>
              <a:rPr lang="en-US" sz="2800" b="1" u="sng" dirty="0" smtClean="0"/>
              <a:t>: Pesticide Use</a:t>
            </a:r>
            <a:endParaRPr lang="en-US" sz="2800" b="1" u="sng" dirty="0"/>
          </a:p>
        </p:txBody>
      </p:sp>
      <p:pic>
        <p:nvPicPr>
          <p:cNvPr id="9220" name="Picture 4" descr="http://higherperspective.com/wp-content/uploads/2014/12/pestic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372" y="4573428"/>
            <a:ext cx="3429000" cy="228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507939"/>
              </p:ext>
            </p:extLst>
          </p:nvPr>
        </p:nvGraphicFramePr>
        <p:xfrm>
          <a:off x="388620" y="5"/>
          <a:ext cx="5021579" cy="670559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409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3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93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</a:rPr>
                        <a:t>Use the </a:t>
                      </a:r>
                      <a:r>
                        <a:rPr lang="en-US" sz="1600" u="sng" dirty="0" smtClean="0">
                          <a:effectLst/>
                        </a:rPr>
                        <a:t>Most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</a:rPr>
                        <a:t>Use the </a:t>
                      </a:r>
                      <a:r>
                        <a:rPr lang="en-US" sz="1600" u="sng" dirty="0" smtClean="0">
                          <a:effectLst/>
                        </a:rPr>
                        <a:t>Least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>
                          <a:effectLst/>
                        </a:rPr>
                        <a:t>Costa Rica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>
                          <a:effectLst/>
                        </a:rPr>
                        <a:t>Haiti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>
                          <a:effectLst/>
                        </a:rPr>
                        <a:t>Colombia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>
                          <a:effectLst/>
                        </a:rPr>
                        <a:t>Sudan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>
                          <a:effectLst/>
                        </a:rPr>
                        <a:t>Netherlands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>
                          <a:effectLst/>
                        </a:rPr>
                        <a:t>Niger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>
                          <a:effectLst/>
                        </a:rPr>
                        <a:t>Ecuador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>
                          <a:effectLst/>
                        </a:rPr>
                        <a:t>Laos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>
                          <a:effectLst/>
                        </a:rPr>
                        <a:t>Portugal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>
                          <a:effectLst/>
                        </a:rPr>
                        <a:t>Ghana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>
                          <a:effectLst/>
                        </a:rPr>
                        <a:t>France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>
                          <a:effectLst/>
                        </a:rPr>
                        <a:t>Bhutan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>
                          <a:effectLst/>
                        </a:rPr>
                        <a:t>Greece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>
                          <a:effectLst/>
                        </a:rPr>
                        <a:t>Cameroon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>
                          <a:effectLst/>
                        </a:rPr>
                        <a:t>Uruguay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>
                          <a:effectLst/>
                        </a:rPr>
                        <a:t>Ethiopia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>
                          <a:effectLst/>
                        </a:rPr>
                        <a:t>Suriname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>
                          <a:effectLst/>
                        </a:rPr>
                        <a:t>Iraq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>
                          <a:effectLst/>
                        </a:rPr>
                        <a:t>Honduras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>
                          <a:effectLst/>
                        </a:rPr>
                        <a:t>Estonia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Germany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Rwanda 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Austria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Bangladesh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Dominican Republic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Lithuania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Ireland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Malawi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Slovakia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Norway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Paraguay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Finland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Denmark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Poland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Jordan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Yemen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Czech Republic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Romania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Pakistan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Thailand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12371" y="1066800"/>
            <a:ext cx="34368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Why would those countries use the most pesticides? Why would those countries use the least? Consider geography, culture and the environment! Academic paragraph!</a:t>
            </a:r>
          </a:p>
          <a:p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3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Day 7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9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4. Results: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dirty="0" smtClean="0"/>
              <a:t>Increase in reliable food supply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dirty="0" smtClean="0"/>
              <a:t>Increase in population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dirty="0" smtClean="0"/>
              <a:t>Job specialization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dirty="0" smtClean="0"/>
              <a:t>Solidify gender roles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 dirty="0"/>
              <a:t>Extensive Agriculture: </a:t>
            </a:r>
            <a:r>
              <a:rPr lang="en-US" dirty="0"/>
              <a:t>dispersed, wide spread ranching and farming</a:t>
            </a:r>
          </a:p>
          <a:p>
            <a:pPr marL="1143000" lvl="1" indent="-742950">
              <a:buFont typeface="+mj-lt"/>
              <a:buAutoNum type="alphaLcPeriod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290" y="1828802"/>
            <a:ext cx="2758886" cy="180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8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Bellwork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TURN IN ESPEN</a:t>
            </a:r>
          </a:p>
          <a:p>
            <a:r>
              <a:rPr lang="en-US" sz="4400" dirty="0" smtClean="0"/>
              <a:t>Name 4 islands and their capitals.</a:t>
            </a:r>
          </a:p>
          <a:p>
            <a:r>
              <a:rPr lang="en-US" sz="4400" dirty="0" smtClean="0"/>
              <a:t>Name 3 coastal countries and their capitals.</a:t>
            </a:r>
          </a:p>
        </p:txBody>
      </p:sp>
    </p:spTree>
    <p:extLst>
      <p:ext uri="{BB962C8B-B14F-4D97-AF65-F5344CB8AC3E}">
        <p14:creationId xmlns:p14="http://schemas.microsoft.com/office/powerpoint/2010/main" val="9219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Agenda: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Tuesday Schedule</a:t>
            </a:r>
          </a:p>
          <a:p>
            <a:r>
              <a:rPr lang="en-US" sz="4400" dirty="0" smtClean="0"/>
              <a:t>Quiz</a:t>
            </a:r>
          </a:p>
          <a:p>
            <a:r>
              <a:rPr lang="en-US" sz="4400" dirty="0" smtClean="0"/>
              <a:t>Practice FRQ</a:t>
            </a:r>
          </a:p>
          <a:p>
            <a:endParaRPr lang="en-US" sz="4400" dirty="0"/>
          </a:p>
          <a:p>
            <a:r>
              <a:rPr lang="en-US" sz="4400" b="1" dirty="0" smtClean="0"/>
              <a:t>HW: </a:t>
            </a:r>
            <a:r>
              <a:rPr lang="en-US" sz="4400" dirty="0" smtClean="0"/>
              <a:t>#25-30</a:t>
            </a:r>
            <a:endParaRPr lang="en-US" sz="4400" b="1" dirty="0" smtClean="0"/>
          </a:p>
          <a:p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273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Agenda: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You will be able to identify and explain the decline in dairy farms.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7514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TUBI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Someone bet Dr. </a:t>
            </a:r>
            <a:r>
              <a:rPr lang="en-US" sz="4400" dirty="0" err="1" smtClean="0"/>
              <a:t>Suess</a:t>
            </a:r>
            <a:r>
              <a:rPr lang="en-US" sz="4400" dirty="0" smtClean="0"/>
              <a:t> he couldn’t write a book with only 50 words. So he wrote Green Eggs and Ham.</a:t>
            </a:r>
            <a:endParaRPr lang="en-US" sz="4400" dirty="0"/>
          </a:p>
        </p:txBody>
      </p:sp>
      <p:pic>
        <p:nvPicPr>
          <p:cNvPr id="1026" name="Picture 2" descr="https://upload.wikimedia.org/wikipedia/en/c/c2/Greeneg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38600"/>
            <a:ext cx="1371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79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Quiz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Write clearly!</a:t>
            </a:r>
          </a:p>
          <a:p>
            <a:r>
              <a:rPr lang="en-US" sz="4400" dirty="0" smtClean="0"/>
              <a:t>Done? No Tech, no Naps</a:t>
            </a:r>
          </a:p>
          <a:p>
            <a:pPr lvl="1"/>
            <a:r>
              <a:rPr lang="en-US" sz="4000" dirty="0" smtClean="0"/>
              <a:t>Do Something!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200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Practice FRQ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4400" dirty="0" smtClean="0"/>
              <a:t>Write MORE!</a:t>
            </a:r>
          </a:p>
          <a:p>
            <a:r>
              <a:rPr lang="en-US" sz="4400" dirty="0" smtClean="0"/>
              <a:t>You can’t get the points if you don’t put words on paper. </a:t>
            </a:r>
          </a:p>
          <a:p>
            <a:r>
              <a:rPr lang="en-US" sz="4400" dirty="0" smtClean="0"/>
              <a:t>Use MULTIPLE examples</a:t>
            </a:r>
          </a:p>
          <a:p>
            <a:r>
              <a:rPr lang="en-US" sz="4400" dirty="0" smtClean="0"/>
              <a:t>More of your time should be spent writing than planning</a:t>
            </a:r>
          </a:p>
          <a:p>
            <a:r>
              <a:rPr lang="en-US" sz="4400" dirty="0" smtClean="0"/>
              <a:t>You should use every </a:t>
            </a:r>
            <a:r>
              <a:rPr lang="en-US" sz="4400" smtClean="0"/>
              <a:t>minute available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94871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Practice FRQ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smtClean="0"/>
              <a:t>45 </a:t>
            </a:r>
            <a:r>
              <a:rPr lang="en-US" sz="4400" dirty="0" smtClean="0"/>
              <a:t>minutes </a:t>
            </a:r>
          </a:p>
          <a:p>
            <a:r>
              <a:rPr lang="en-US" sz="4400" dirty="0" smtClean="0"/>
              <a:t>Plan and Write</a:t>
            </a:r>
          </a:p>
          <a:p>
            <a:r>
              <a:rPr lang="en-US" sz="4400" dirty="0" smtClean="0"/>
              <a:t>You can </a:t>
            </a:r>
            <a:r>
              <a:rPr lang="en-US" sz="4000" dirty="0" smtClean="0"/>
              <a:t>work with those around you and use your notes</a:t>
            </a:r>
          </a:p>
          <a:p>
            <a:r>
              <a:rPr lang="en-US" sz="4000" dirty="0" smtClean="0"/>
              <a:t>Done? Staple prompt to back and turn in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3345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Score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Return to owner</a:t>
            </a:r>
          </a:p>
          <a:p>
            <a:r>
              <a:rPr lang="en-US" sz="4400" dirty="0" smtClean="0"/>
              <a:t>Owner, score your own</a:t>
            </a:r>
          </a:p>
          <a:p>
            <a:r>
              <a:rPr lang="en-US" sz="4400" dirty="0" smtClean="0"/>
              <a:t>Write 2 suggestions of what you can do better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3191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Day 8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01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Bellwork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What are things you can do that will help the environment?</a:t>
            </a:r>
          </a:p>
        </p:txBody>
      </p:sp>
    </p:spTree>
    <p:extLst>
      <p:ext uri="{BB962C8B-B14F-4D97-AF65-F5344CB8AC3E}">
        <p14:creationId xmlns:p14="http://schemas.microsoft.com/office/powerpoint/2010/main" val="193048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Video: Crash Course Agricultural Revolution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0478"/>
            <a:ext cx="9144000" cy="514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7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Agenda: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Notes: Sustainable Agriculture and Agribusiness</a:t>
            </a:r>
          </a:p>
          <a:p>
            <a:pPr marL="0" indent="0">
              <a:buNone/>
            </a:pPr>
            <a:endParaRPr lang="en-US" sz="4000" dirty="0" smtClean="0"/>
          </a:p>
          <a:p>
            <a:endParaRPr lang="en-US" sz="4000" dirty="0"/>
          </a:p>
          <a:p>
            <a:r>
              <a:rPr lang="en-US" sz="4000" b="1" dirty="0" smtClean="0"/>
              <a:t>HW: #31-37; Bring Book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1325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Objective: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You will be able to address the paradox of agribusiness and sustainability in writing.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3748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TUBI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Woodrow Wilson was President, the First Lady had sheep graze on the White House lawn to keep it neat and well trimmed.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984" b="16755"/>
          <a:stretch/>
        </p:blipFill>
        <p:spPr>
          <a:xfrm>
            <a:off x="1730417" y="3261034"/>
            <a:ext cx="7413583" cy="359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5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25924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I. Sustainable Agriculture and Agribusiness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9230"/>
            <a:ext cx="91440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1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9919"/>
            <a:ext cx="8686800" cy="45259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4400" b="1" dirty="0" smtClean="0"/>
              <a:t>Sustainable Agriculture: </a:t>
            </a:r>
            <a:r>
              <a:rPr lang="en-US" sz="4400" dirty="0" smtClean="0"/>
              <a:t>practices that preserve and enhance the environment</a:t>
            </a:r>
            <a:endParaRPr lang="en-US" sz="4400" b="1" dirty="0"/>
          </a:p>
        </p:txBody>
      </p:sp>
      <p:pic>
        <p:nvPicPr>
          <p:cNvPr id="8194" name="Picture 2" descr="http://www.carolinafarmstewards.org/wp-content/uploads/2012/04/perrywinklefarm2.Cro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3091050"/>
            <a:ext cx="8302738" cy="28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6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063" y="-12032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1</a:t>
            </a:r>
            <a:r>
              <a:rPr lang="en-US" dirty="0" smtClean="0"/>
              <a:t>. Sensitive Land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4607"/>
            <a:ext cx="8229600" cy="45259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b="1" dirty="0" smtClean="0"/>
              <a:t> Ridge Tillage: </a:t>
            </a:r>
            <a:r>
              <a:rPr lang="en-US" sz="4400" dirty="0" smtClean="0"/>
              <a:t>plant crops on ridge tops. </a:t>
            </a:r>
          </a:p>
          <a:p>
            <a:pPr marL="1143000" lvl="1" indent="-742950"/>
            <a:r>
              <a:rPr lang="en-US" sz="4000" dirty="0" smtClean="0"/>
              <a:t>Lowers the cost of production</a:t>
            </a:r>
          </a:p>
          <a:p>
            <a:pPr marL="1143000" lvl="1" indent="-742950"/>
            <a:r>
              <a:rPr lang="en-US" sz="4000" dirty="0"/>
              <a:t> </a:t>
            </a:r>
            <a:r>
              <a:rPr lang="en-US" sz="4000" dirty="0" smtClean="0"/>
              <a:t>less soil erosion</a:t>
            </a:r>
            <a:endParaRPr lang="en-US" sz="4000" dirty="0"/>
          </a:p>
        </p:txBody>
      </p:sp>
      <p:pic>
        <p:nvPicPr>
          <p:cNvPr id="5122" name="Picture 2" descr="http://www.climatetechwiki.org/sites/climatetechwiki.org/files/images/extra/media_image_4_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682" y="3742237"/>
            <a:ext cx="4706317" cy="33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82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9278"/>
            <a:ext cx="8229600" cy="5756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b. </a:t>
            </a:r>
            <a:r>
              <a:rPr lang="en-US" sz="4400" dirty="0"/>
              <a:t>Less </a:t>
            </a:r>
            <a:r>
              <a:rPr lang="en-US" sz="4400" b="1" dirty="0"/>
              <a:t>irrigation: </a:t>
            </a:r>
            <a:r>
              <a:rPr lang="en-US" sz="4400" dirty="0"/>
              <a:t>the watering of land to make it ready for agriculture</a:t>
            </a:r>
            <a:r>
              <a:rPr lang="en-US" sz="4400" dirty="0" smtClean="0"/>
              <a:t>.</a:t>
            </a:r>
          </a:p>
          <a:p>
            <a:pPr marL="0" indent="0">
              <a:buNone/>
            </a:pPr>
            <a:r>
              <a:rPr lang="en-US" sz="4400" dirty="0" smtClean="0"/>
              <a:t>c. Less </a:t>
            </a:r>
            <a:r>
              <a:rPr lang="en-US" sz="4400" b="1" dirty="0" smtClean="0"/>
              <a:t>double cropping: </a:t>
            </a:r>
            <a:r>
              <a:rPr lang="en-US" sz="4400" dirty="0" smtClean="0"/>
              <a:t>harvesting </a:t>
            </a:r>
            <a:r>
              <a:rPr lang="en-US" sz="4400" dirty="0"/>
              <a:t>twice a year from the same field.</a:t>
            </a:r>
          </a:p>
        </p:txBody>
      </p:sp>
      <p:pic>
        <p:nvPicPr>
          <p:cNvPr id="1026" name="Picture 2" descr="http://dnr.wi.gov/topic/waterways/images/irrigation_piv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38" y="4180210"/>
            <a:ext cx="4308231" cy="286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37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0853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2. Limited Chemicals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5" y="638039"/>
            <a:ext cx="8686800" cy="588585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Best way to prevent weeds and insects: a little chemicals, mechanical weeding, ridge tillage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b="1" dirty="0" smtClean="0"/>
              <a:t>Organic</a:t>
            </a:r>
            <a:r>
              <a:rPr lang="en-US" sz="4400" dirty="0"/>
              <a:t> </a:t>
            </a:r>
            <a:r>
              <a:rPr lang="en-US" sz="4400" b="1" dirty="0" smtClean="0"/>
              <a:t>Agriculture: </a:t>
            </a:r>
            <a:r>
              <a:rPr lang="en-US" sz="4400" dirty="0" smtClean="0"/>
              <a:t>relies </a:t>
            </a:r>
            <a:r>
              <a:rPr lang="en-US" sz="4400" dirty="0"/>
              <a:t>on </a:t>
            </a:r>
            <a:r>
              <a:rPr lang="en-US" sz="4400" dirty="0" smtClean="0"/>
              <a:t>local ecological </a:t>
            </a:r>
            <a:r>
              <a:rPr lang="en-US" sz="4400" dirty="0"/>
              <a:t>processes</a:t>
            </a:r>
            <a:r>
              <a:rPr lang="en-US" sz="4400" dirty="0" smtClean="0"/>
              <a:t>, no pesticides</a:t>
            </a:r>
            <a:endParaRPr lang="en-US" sz="4400" dirty="0"/>
          </a:p>
        </p:txBody>
      </p:sp>
      <p:pic>
        <p:nvPicPr>
          <p:cNvPr id="7170" name="Picture 2" descr="http://g2ne.org/wp-content/uploads/2013/08/sustainable_agriculture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430" y="4877034"/>
            <a:ext cx="2092569" cy="198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2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4786"/>
            <a:ext cx="8229600" cy="5651378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Pesticides: </a:t>
            </a:r>
            <a:r>
              <a:rPr lang="en-US" sz="4400" dirty="0" smtClean="0"/>
              <a:t>a </a:t>
            </a:r>
            <a:r>
              <a:rPr lang="en-US" sz="4400" dirty="0"/>
              <a:t>substance used for destroying insects or other organisms harmful to </a:t>
            </a:r>
            <a:r>
              <a:rPr lang="en-US" sz="4400" dirty="0" smtClean="0"/>
              <a:t>crops</a:t>
            </a:r>
            <a:endParaRPr lang="en-US" sz="4400" dirty="0"/>
          </a:p>
        </p:txBody>
      </p:sp>
      <p:pic>
        <p:nvPicPr>
          <p:cNvPr id="2050" name="Picture 2" descr="http://www.who.int/sysmedia/images/topics/pestic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4" y="2866293"/>
            <a:ext cx="4442753" cy="286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35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020" y="65287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3. Integrated Crop and Livestock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44233"/>
            <a:ext cx="8229600" cy="45259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Grow food to feed your animals!!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Let your animals wander around the farm!</a:t>
            </a:r>
            <a:endParaRPr lang="en-US" sz="4400" dirty="0"/>
          </a:p>
        </p:txBody>
      </p:sp>
      <p:pic>
        <p:nvPicPr>
          <p:cNvPr id="6146" name="Picture 2" descr="http://www.ag.ndsu.edu/DickinsonREC/images/livestock.jpg/image_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62400"/>
            <a:ext cx="38100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fao.org/docrep/004/y0501e/y0501e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11294"/>
            <a:ext cx="2971800" cy="207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191" y="79243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C. Cultivation Hearth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5145" y="1004886"/>
            <a:ext cx="8878855" cy="5554787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 smtClean="0"/>
              <a:t>Plants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 dirty="0" smtClean="0"/>
              <a:t>SW Asia</a:t>
            </a:r>
            <a:r>
              <a:rPr lang="en-US" dirty="0" smtClean="0"/>
              <a:t>: lentils, olives, wheat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55" y="3368819"/>
            <a:ext cx="2874726" cy="2874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421" y="2507062"/>
            <a:ext cx="3670159" cy="2461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091" y="4806182"/>
            <a:ext cx="3282909" cy="205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9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Discuss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Obviously, sustainable agriculture is the best option.</a:t>
            </a:r>
          </a:p>
          <a:p>
            <a:r>
              <a:rPr lang="en-US" sz="4400" dirty="0" smtClean="0"/>
              <a:t>What are some ways governments can encourage/ pressure transnational corporations to use it?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0283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7898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B. Agribusiness</a:t>
            </a:r>
            <a:endParaRPr lang="en-US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35102"/>
            <a:ext cx="5926015" cy="5922898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 smtClean="0"/>
              <a:t>1. CAFO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4400" b="1" dirty="0"/>
              <a:t> </a:t>
            </a:r>
            <a:r>
              <a:rPr lang="en-US" sz="4400" dirty="0"/>
              <a:t>CAFO = Concentrated Animal Feeding Operation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4400" b="1" dirty="0"/>
              <a:t> Feedlots: </a:t>
            </a:r>
            <a:r>
              <a:rPr lang="en-US" sz="4400" dirty="0"/>
              <a:t>area where livestock is fed and fattened up</a:t>
            </a:r>
            <a:endParaRPr lang="en-US" sz="44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215" y="1728242"/>
            <a:ext cx="2794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4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48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/>
              <a:t>2. Vertical Integration: </a:t>
            </a:r>
            <a:r>
              <a:rPr lang="en-US" sz="4400" dirty="0" smtClean="0"/>
              <a:t>when several steps in production and distribution of a product is controlled by a single company to set up a monopoly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46190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Vertical Integration in Grain-based Beef Production</a:t>
            </a:r>
            <a:endParaRPr lang="en-US" b="1" dirty="0"/>
          </a:p>
        </p:txBody>
      </p:sp>
      <p:grpSp>
        <p:nvGrpSpPr>
          <p:cNvPr id="26" name="Group 25"/>
          <p:cNvGrpSpPr/>
          <p:nvPr/>
        </p:nvGrpSpPr>
        <p:grpSpPr bwMode="auto">
          <a:xfrm rot="5400000">
            <a:off x="2132591" y="144757"/>
            <a:ext cx="5107697" cy="7983415"/>
            <a:chOff x="0" y="-466"/>
            <a:chExt cx="7563" cy="2768"/>
          </a:xfrm>
        </p:grpSpPr>
        <p:sp>
          <p:nvSpPr>
            <p:cNvPr id="27" name="AutoShape 2"/>
            <p:cNvSpPr>
              <a:spLocks noChangeArrowheads="1"/>
            </p:cNvSpPr>
            <p:nvPr/>
          </p:nvSpPr>
          <p:spPr bwMode="auto">
            <a:xfrm>
              <a:off x="0" y="0"/>
              <a:ext cx="776" cy="1830"/>
            </a:xfrm>
            <a:prstGeom prst="flowChartAlternateProcess">
              <a:avLst/>
            </a:prstGeom>
            <a:solidFill>
              <a:srgbClr val="FFFFFF">
                <a:alpha val="49001"/>
              </a:srgbClr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457200"/>
              <a:r>
                <a:rPr lang="en-US" sz="2400" b="1" dirty="0">
                  <a:solidFill>
                    <a:srgbClr val="000000"/>
                  </a:solidFill>
                  <a:ea typeface="MS Mincho"/>
                </a:rPr>
                <a:t>Financing</a:t>
              </a:r>
              <a:r>
                <a:rPr lang="en-US" sz="2400" dirty="0">
                  <a:solidFill>
                    <a:prstClr val="black"/>
                  </a:solidFill>
                  <a:latin typeface="Times New Roman"/>
                  <a:ea typeface="Times New Roman"/>
                </a:rPr>
                <a:t> </a:t>
              </a:r>
              <a:r>
                <a:rPr lang="en-US" sz="2400" b="1" dirty="0">
                  <a:solidFill>
                    <a:srgbClr val="000000"/>
                  </a:solidFill>
                  <a:ea typeface="MS Mincho"/>
                </a:rPr>
                <a:t>Banks</a:t>
              </a:r>
              <a:r>
                <a:rPr lang="en-US" sz="2400" dirty="0">
                  <a:solidFill>
                    <a:prstClr val="black"/>
                  </a:solidFill>
                  <a:latin typeface="Times New Roman"/>
                  <a:ea typeface="Times New Roman"/>
                </a:rPr>
                <a:t> </a:t>
              </a:r>
              <a:r>
                <a:rPr lang="en-US" sz="2400" b="1" dirty="0">
                  <a:solidFill>
                    <a:srgbClr val="000000"/>
                  </a:solidFill>
                  <a:ea typeface="MS Mincho"/>
                </a:rPr>
                <a:t>Loans</a:t>
              </a:r>
              <a:endParaRPr lang="en-US" sz="2400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8" name="AutoShape 3"/>
            <p:cNvSpPr>
              <a:spLocks noChangeArrowheads="1"/>
            </p:cNvSpPr>
            <p:nvPr/>
          </p:nvSpPr>
          <p:spPr bwMode="auto">
            <a:xfrm>
              <a:off x="1016" y="-378"/>
              <a:ext cx="729" cy="2592"/>
            </a:xfrm>
            <a:prstGeom prst="flowChartAlternateProcess">
              <a:avLst/>
            </a:prstGeom>
            <a:solidFill>
              <a:srgbClr val="FFFFFF">
                <a:alpha val="49001"/>
              </a:srgbClr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457200"/>
              <a:r>
                <a:rPr lang="en-US" sz="2400">
                  <a:solidFill>
                    <a:srgbClr val="000000"/>
                  </a:solidFill>
                  <a:ea typeface="MS Mincho"/>
                </a:rPr>
                <a:t>Industrial inputs: seeds, sprays, fertilizer</a:t>
              </a:r>
              <a:endParaRPr lang="en-US" sz="240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9" name="AutoShape 4"/>
            <p:cNvSpPr>
              <a:spLocks noChangeArrowheads="1"/>
            </p:cNvSpPr>
            <p:nvPr/>
          </p:nvSpPr>
          <p:spPr bwMode="auto">
            <a:xfrm>
              <a:off x="1981" y="-323"/>
              <a:ext cx="777" cy="1133"/>
            </a:xfrm>
            <a:prstGeom prst="flowChartAlternateProcess">
              <a:avLst/>
            </a:prstGeom>
            <a:solidFill>
              <a:srgbClr val="FFFFFF">
                <a:alpha val="50000"/>
              </a:srgbClr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457200"/>
              <a:r>
                <a:rPr lang="en-US" sz="2400">
                  <a:solidFill>
                    <a:srgbClr val="000000"/>
                  </a:solidFill>
                  <a:ea typeface="MS Mincho"/>
                </a:rPr>
                <a:t>Grain farming</a:t>
              </a:r>
              <a:endParaRPr lang="en-US" sz="240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0" name="AutoShape 5"/>
            <p:cNvSpPr>
              <a:spLocks noChangeArrowheads="1"/>
            </p:cNvSpPr>
            <p:nvPr/>
          </p:nvSpPr>
          <p:spPr bwMode="auto">
            <a:xfrm>
              <a:off x="6682" y="958"/>
              <a:ext cx="865" cy="899"/>
            </a:xfrm>
            <a:prstGeom prst="flowChartAlternateProcess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457200"/>
              <a:r>
                <a:rPr lang="en-US" sz="2400">
                  <a:solidFill>
                    <a:srgbClr val="000000"/>
                  </a:solidFill>
                  <a:ea typeface="MS Mincho"/>
                </a:rPr>
                <a:t>Restaurants</a:t>
              </a:r>
              <a:endParaRPr lang="en-US" sz="240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1" name="AutoShape 6"/>
            <p:cNvSpPr>
              <a:spLocks noChangeArrowheads="1"/>
            </p:cNvSpPr>
            <p:nvPr/>
          </p:nvSpPr>
          <p:spPr bwMode="auto">
            <a:xfrm>
              <a:off x="3090" y="8"/>
              <a:ext cx="690" cy="1830"/>
            </a:xfrm>
            <a:prstGeom prst="flowChartAlternateProcess">
              <a:avLst/>
            </a:prstGeom>
            <a:solidFill>
              <a:srgbClr val="FFFFFF">
                <a:alpha val="50000"/>
              </a:srgbClr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457200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dirty="0">
                  <a:solidFill>
                    <a:srgbClr val="000000"/>
                  </a:solidFill>
                  <a:ea typeface="MS Mincho"/>
                </a:rPr>
                <a:t>Trucking</a:t>
              </a:r>
              <a:endParaRPr lang="en-US" sz="2400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  <a:p>
              <a:pPr algn="ctr" defTabSz="457200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b="1" dirty="0">
                  <a:solidFill>
                    <a:srgbClr val="000000"/>
                  </a:solidFill>
                  <a:ea typeface="MS Mincho"/>
                </a:rPr>
                <a:t> </a:t>
              </a:r>
              <a:endParaRPr lang="en-US" sz="2400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2" name="AutoShape 7"/>
            <p:cNvSpPr>
              <a:spLocks noChangeArrowheads="1"/>
            </p:cNvSpPr>
            <p:nvPr/>
          </p:nvSpPr>
          <p:spPr bwMode="auto">
            <a:xfrm>
              <a:off x="4004" y="-7"/>
              <a:ext cx="660" cy="1830"/>
            </a:xfrm>
            <a:prstGeom prst="flowChartAlternateProcess">
              <a:avLst/>
            </a:prstGeom>
            <a:solidFill>
              <a:srgbClr val="FFFFFF">
                <a:alpha val="50000"/>
              </a:srgbClr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457200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>
                  <a:solidFill>
                    <a:srgbClr val="000000"/>
                  </a:solidFill>
                  <a:ea typeface="MS Mincho"/>
                </a:rPr>
                <a:t>Feedlots</a:t>
              </a:r>
              <a:endParaRPr lang="en-US" sz="240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 rot="5400000">
              <a:off x="4773" y="595"/>
              <a:ext cx="2768" cy="646"/>
            </a:xfrm>
            <a:prstGeom prst="flowChartAlternateProcess">
              <a:avLst/>
            </a:prstGeom>
            <a:solidFill>
              <a:srgbClr val="FFFFFF">
                <a:alpha val="50000"/>
              </a:srgbClr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srgbClr val="000000"/>
                  </a:solidFill>
                  <a:ea typeface="MS Mincho"/>
                </a:rPr>
                <a:t>Processing and Manufacturing</a:t>
              </a:r>
              <a:endParaRPr lang="en-US" sz="2400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4904" y="-22"/>
              <a:ext cx="690" cy="1830"/>
            </a:xfrm>
            <a:prstGeom prst="flowChartAlternateProcess">
              <a:avLst/>
            </a:prstGeom>
            <a:solidFill>
              <a:srgbClr val="FFFFFF">
                <a:alpha val="50000"/>
              </a:srgbClr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457200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>
                  <a:solidFill>
                    <a:srgbClr val="000000"/>
                  </a:solidFill>
                  <a:ea typeface="MS Mincho"/>
                </a:rPr>
                <a:t>Trucking</a:t>
              </a:r>
              <a:endParaRPr lang="en-US" sz="2400">
                <a:solidFill>
                  <a:prstClr val="black"/>
                </a:solidFill>
                <a:latin typeface="Times New Roman"/>
                <a:ea typeface="Times New Roman"/>
              </a:endParaRPr>
            </a:p>
            <a:p>
              <a:pPr algn="ctr" defTabSz="457200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>
                  <a:solidFill>
                    <a:srgbClr val="000000"/>
                  </a:solidFill>
                  <a:ea typeface="MS Mincho"/>
                </a:rPr>
                <a:t> </a:t>
              </a:r>
              <a:endParaRPr lang="en-US" sz="240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5" name="AutoShape 11"/>
            <p:cNvSpPr>
              <a:spLocks noChangeArrowheads="1"/>
            </p:cNvSpPr>
            <p:nvPr/>
          </p:nvSpPr>
          <p:spPr bwMode="auto">
            <a:xfrm>
              <a:off x="6698" y="-67"/>
              <a:ext cx="865" cy="944"/>
            </a:xfrm>
            <a:prstGeom prst="flowChartAlternateProcess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457200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>
                  <a:solidFill>
                    <a:srgbClr val="000000"/>
                  </a:solidFill>
                  <a:ea typeface="MS Mincho"/>
                </a:rPr>
                <a:t>Markets</a:t>
              </a:r>
              <a:endParaRPr lang="en-US" sz="240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6" name="AutoShape 12"/>
            <p:cNvSpPr>
              <a:spLocks noChangeArrowheads="1"/>
            </p:cNvSpPr>
            <p:nvPr/>
          </p:nvSpPr>
          <p:spPr bwMode="auto">
            <a:xfrm>
              <a:off x="1981" y="1020"/>
              <a:ext cx="777" cy="1127"/>
            </a:xfrm>
            <a:prstGeom prst="flowChartAlternateProcess">
              <a:avLst/>
            </a:prstGeom>
            <a:solidFill>
              <a:srgbClr val="FFFFFF">
                <a:alpha val="50000"/>
              </a:srgbClr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srgbClr val="000000"/>
                  </a:solidFill>
                  <a:ea typeface="MS Mincho"/>
                </a:rPr>
                <a:t>Calf production</a:t>
              </a:r>
              <a:endParaRPr lang="en-US" sz="2400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37" name="AutoShape 13"/>
            <p:cNvCxnSpPr>
              <a:cxnSpLocks noChangeShapeType="1"/>
            </p:cNvCxnSpPr>
            <p:nvPr/>
          </p:nvCxnSpPr>
          <p:spPr bwMode="auto">
            <a:xfrm>
              <a:off x="776" y="886"/>
              <a:ext cx="240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AutoShape 14"/>
            <p:cNvCxnSpPr>
              <a:cxnSpLocks noChangeShapeType="1"/>
            </p:cNvCxnSpPr>
            <p:nvPr/>
          </p:nvCxnSpPr>
          <p:spPr bwMode="auto">
            <a:xfrm>
              <a:off x="1741" y="405"/>
              <a:ext cx="240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15"/>
            <p:cNvCxnSpPr>
              <a:cxnSpLocks noChangeShapeType="1"/>
            </p:cNvCxnSpPr>
            <p:nvPr/>
          </p:nvCxnSpPr>
          <p:spPr bwMode="auto">
            <a:xfrm>
              <a:off x="1741" y="1399"/>
              <a:ext cx="240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6"/>
            <p:cNvCxnSpPr>
              <a:cxnSpLocks noChangeShapeType="1"/>
            </p:cNvCxnSpPr>
            <p:nvPr/>
          </p:nvCxnSpPr>
          <p:spPr bwMode="auto">
            <a:xfrm>
              <a:off x="2850" y="413"/>
              <a:ext cx="240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AutoShape 17"/>
            <p:cNvCxnSpPr>
              <a:cxnSpLocks noChangeShapeType="1"/>
            </p:cNvCxnSpPr>
            <p:nvPr/>
          </p:nvCxnSpPr>
          <p:spPr bwMode="auto">
            <a:xfrm>
              <a:off x="2835" y="1463"/>
              <a:ext cx="240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AutoShape 18"/>
            <p:cNvCxnSpPr>
              <a:cxnSpLocks noChangeShapeType="1"/>
            </p:cNvCxnSpPr>
            <p:nvPr/>
          </p:nvCxnSpPr>
          <p:spPr bwMode="auto">
            <a:xfrm>
              <a:off x="3764" y="968"/>
              <a:ext cx="240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AutoShape 19"/>
            <p:cNvCxnSpPr>
              <a:cxnSpLocks noChangeShapeType="1"/>
            </p:cNvCxnSpPr>
            <p:nvPr/>
          </p:nvCxnSpPr>
          <p:spPr bwMode="auto">
            <a:xfrm>
              <a:off x="4664" y="968"/>
              <a:ext cx="240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20"/>
            <p:cNvCxnSpPr>
              <a:cxnSpLocks noChangeShapeType="1"/>
            </p:cNvCxnSpPr>
            <p:nvPr/>
          </p:nvCxnSpPr>
          <p:spPr bwMode="auto">
            <a:xfrm>
              <a:off x="5594" y="968"/>
              <a:ext cx="240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AutoShape 21"/>
            <p:cNvCxnSpPr>
              <a:cxnSpLocks noChangeShapeType="1"/>
            </p:cNvCxnSpPr>
            <p:nvPr/>
          </p:nvCxnSpPr>
          <p:spPr bwMode="auto">
            <a:xfrm rot="16200000">
              <a:off x="6614" y="364"/>
              <a:ext cx="0" cy="137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AutoShape 22"/>
            <p:cNvCxnSpPr>
              <a:cxnSpLocks noChangeShapeType="1"/>
            </p:cNvCxnSpPr>
            <p:nvPr/>
          </p:nvCxnSpPr>
          <p:spPr bwMode="auto">
            <a:xfrm rot="16200000">
              <a:off x="6614" y="1339"/>
              <a:ext cx="0" cy="137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3662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Which parts are what we typically think of as “farming”?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187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3. Why?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More efficient production of food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Rising population/wealth created need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Rural -&gt; urban migration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Corporations make more money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94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4. So what?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4705"/>
            <a:ext cx="8686800" cy="5736949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300" dirty="0" smtClean="0"/>
              <a:t>Disappearance of family farms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300" dirty="0" smtClean="0"/>
              <a:t>Money invested in research (GMO</a:t>
            </a:r>
            <a:r>
              <a:rPr lang="en-US" sz="4300" dirty="0"/>
              <a:t>) </a:t>
            </a:r>
            <a:endParaRPr lang="en-US" sz="4300" dirty="0" smtClean="0"/>
          </a:p>
          <a:p>
            <a:pPr marL="742950" indent="-742950">
              <a:buFont typeface="+mj-lt"/>
              <a:buAutoNum type="alphaLcPeriod"/>
            </a:pPr>
            <a:r>
              <a:rPr lang="en-US" sz="4300" dirty="0"/>
              <a:t>C</a:t>
            </a:r>
            <a:r>
              <a:rPr lang="en-US" sz="4300" dirty="0" smtClean="0"/>
              <a:t>orporate </a:t>
            </a:r>
            <a:r>
              <a:rPr lang="en-US" sz="4300" dirty="0"/>
              <a:t>control of agriculture: </a:t>
            </a:r>
            <a:r>
              <a:rPr lang="en-US" sz="4300" dirty="0" smtClean="0"/>
              <a:t>Monsanto</a:t>
            </a:r>
          </a:p>
          <a:p>
            <a:pPr lvl="1"/>
            <a:r>
              <a:rPr lang="en-US" sz="4300" dirty="0" smtClean="0"/>
              <a:t>Protected under law and get subsidies</a:t>
            </a:r>
          </a:p>
          <a:p>
            <a:pPr lvl="2"/>
            <a:r>
              <a:rPr lang="en-US" sz="4300" b="1" dirty="0" smtClean="0"/>
              <a:t>Subsidy: money from the </a:t>
            </a:r>
            <a:r>
              <a:rPr lang="en-US" sz="4300" b="1" dirty="0" err="1" smtClean="0"/>
              <a:t>gov</a:t>
            </a:r>
            <a:r>
              <a:rPr lang="en-US" sz="4300" b="1" dirty="0" smtClean="0"/>
              <a:t> to a company or industry</a:t>
            </a:r>
          </a:p>
          <a:p>
            <a:pPr lvl="1"/>
            <a:r>
              <a:rPr lang="en-US" sz="4300" dirty="0"/>
              <a:t> </a:t>
            </a:r>
            <a:r>
              <a:rPr lang="en-US" sz="4300" dirty="0" smtClean="0"/>
              <a:t>No oversight</a:t>
            </a:r>
          </a:p>
          <a:p>
            <a:pPr lvl="1"/>
            <a:r>
              <a:rPr lang="en-US" sz="4300" dirty="0"/>
              <a:t> </a:t>
            </a:r>
            <a:r>
              <a:rPr lang="en-US" sz="4300" dirty="0" smtClean="0"/>
              <a:t>Have HUGE monopoly</a:t>
            </a:r>
            <a:endParaRPr lang="en-US" sz="43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077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imgur.com/k0pv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2561"/>
            <a:ext cx="9144000" cy="574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8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imgur.com/k0pv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70" r="50000"/>
          <a:stretch/>
        </p:blipFill>
        <p:spPr bwMode="auto">
          <a:xfrm>
            <a:off x="-673768" y="105728"/>
            <a:ext cx="9817768" cy="678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5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imgur.com/k0pv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0" y="0"/>
            <a:ext cx="9480884" cy="595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46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191" y="79243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C. Cultivation Hearth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5145" y="1004886"/>
            <a:ext cx="8878855" cy="5554787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 smtClean="0"/>
              <a:t>Plants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 dirty="0" smtClean="0"/>
              <a:t>SW Asia</a:t>
            </a:r>
            <a:r>
              <a:rPr lang="en-US" dirty="0" smtClean="0"/>
              <a:t>: lentil, olives, wheat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 dirty="0" smtClean="0"/>
              <a:t>E Asia</a:t>
            </a:r>
            <a:r>
              <a:rPr lang="en-US" dirty="0" smtClean="0"/>
              <a:t>: Rice, soybeans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37" y="3613274"/>
            <a:ext cx="4445000" cy="294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738" y="2695282"/>
            <a:ext cx="2576261" cy="386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8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imgur.com/k0pv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3" r="9641" b="44301"/>
          <a:stretch/>
        </p:blipFill>
        <p:spPr bwMode="auto">
          <a:xfrm>
            <a:off x="0" y="0"/>
            <a:ext cx="10202779" cy="719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71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imgur.com/k0pv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2" t="49663" r="-1"/>
          <a:stretch/>
        </p:blipFill>
        <p:spPr bwMode="auto">
          <a:xfrm>
            <a:off x="1106905" y="0"/>
            <a:ext cx="8037095" cy="722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03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imgur.com/k0pv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t="53688" r="27628"/>
          <a:stretch/>
        </p:blipFill>
        <p:spPr bwMode="auto">
          <a:xfrm>
            <a:off x="534988" y="0"/>
            <a:ext cx="8272128" cy="664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6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c. BACKLASH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5773"/>
            <a:ext cx="8686800" cy="45259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Cooperatives</a:t>
            </a:r>
          </a:p>
          <a:p>
            <a:r>
              <a:rPr lang="en-US" sz="4400" dirty="0" smtClean="0"/>
              <a:t>Farmers Markets! (more popular)</a:t>
            </a:r>
          </a:p>
          <a:p>
            <a:r>
              <a:rPr lang="en-US" sz="4400" dirty="0" smtClean="0"/>
              <a:t>Local foods movement</a:t>
            </a:r>
          </a:p>
          <a:p>
            <a:r>
              <a:rPr lang="en-US" sz="4400" dirty="0" smtClean="0"/>
              <a:t>“Fair Trade” movement</a:t>
            </a:r>
            <a:endParaRPr lang="en-US" sz="4400" dirty="0"/>
          </a:p>
        </p:txBody>
      </p:sp>
      <p:pic>
        <p:nvPicPr>
          <p:cNvPr id="1026" name="Picture 2" descr="http://tucsoncitizen.com/morgue/files/2007/09/l6335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4143863"/>
            <a:ext cx="476250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57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2281101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Videos: The </a:t>
            </a:r>
            <a:r>
              <a:rPr lang="en-US" b="1" u="sng" dirty="0" err="1" smtClean="0"/>
              <a:t>Meatrix</a:t>
            </a:r>
            <a:r>
              <a:rPr lang="en-US" b="1" u="sng" dirty="0" smtClean="0"/>
              <a:t>, Hog Production, Secrets to Food Marketing, Back to the Start, Food Inc. 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0787"/>
            <a:ext cx="2698214" cy="1556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47449"/>
            <a:ext cx="2950024" cy="2210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400" y="2281100"/>
            <a:ext cx="3676124" cy="2502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024" y="4647449"/>
            <a:ext cx="3492500" cy="2451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2524" y="2819400"/>
            <a:ext cx="2717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8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847216"/>
            <a:ext cx="8229600" cy="52578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What are your reactions to those videos?</a:t>
            </a:r>
          </a:p>
          <a:p>
            <a:r>
              <a:rPr lang="en-US" sz="4400" dirty="0" smtClean="0"/>
              <a:t>How did the manipulate you?</a:t>
            </a:r>
          </a:p>
          <a:p>
            <a:r>
              <a:rPr lang="en-US" sz="4400" dirty="0" smtClean="0"/>
              <a:t>Which ones were most effective? Why?</a:t>
            </a:r>
          </a:p>
          <a:p>
            <a:r>
              <a:rPr lang="en-US" sz="4400" dirty="0" smtClean="0"/>
              <a:t>What do you think about agribusiness now?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3899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6138"/>
            <a:ext cx="8229600" cy="60118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Like any industry agribusiness isn’t perfect. However, the use of CAFO’s and GMO’s feed millions of people every day. </a:t>
            </a:r>
          </a:p>
          <a:p>
            <a:r>
              <a:rPr lang="en-US" sz="4400" dirty="0" smtClean="0"/>
              <a:t>As we look towards the future, what should we do?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8771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Summary: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Define sustainable agriculture</a:t>
            </a:r>
            <a:r>
              <a:rPr lang="en-US" sz="4400" dirty="0"/>
              <a:t> </a:t>
            </a:r>
            <a:r>
              <a:rPr lang="en-US" sz="4400" dirty="0" smtClean="0"/>
              <a:t>and explain two of its practices.</a:t>
            </a:r>
          </a:p>
          <a:p>
            <a:r>
              <a:rPr lang="en-US" sz="4400" dirty="0" smtClean="0"/>
              <a:t>Describe challenges to sustainable agriculture. Use specific geographic and agricultural examples.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9379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DAY 9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dirty="0" err="1" smtClean="0"/>
              <a:t>Bellwork</a:t>
            </a:r>
            <a:endParaRPr lang="en-US" sz="4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If you lived in Nigeria, what kind of agriculture would you be doing?</a:t>
            </a:r>
          </a:p>
          <a:p>
            <a:r>
              <a:rPr lang="en-US" sz="4400" dirty="0" smtClean="0"/>
              <a:t>What would be some challenges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6957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191" y="79243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C. Cultivation Hearth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5145" y="1004886"/>
            <a:ext cx="8878855" cy="5554787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 smtClean="0"/>
              <a:t>Plants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 dirty="0" smtClean="0"/>
              <a:t>SW Asia</a:t>
            </a:r>
            <a:r>
              <a:rPr lang="en-US" dirty="0" smtClean="0"/>
              <a:t>: lentil, olives, wheat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 dirty="0" smtClean="0"/>
              <a:t>E Asia</a:t>
            </a:r>
            <a:r>
              <a:rPr lang="en-US" dirty="0" smtClean="0"/>
              <a:t>: Rice, soybeans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 dirty="0" smtClean="0"/>
              <a:t>Sub-Saharan Africa</a:t>
            </a:r>
            <a:r>
              <a:rPr lang="en-US" dirty="0" smtClean="0"/>
              <a:t>: sorghum, yams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881" y="4174311"/>
            <a:ext cx="2094909" cy="27932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067" y="4284723"/>
            <a:ext cx="3323095" cy="227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6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dirty="0" smtClean="0"/>
              <a:t>Agenda:</a:t>
            </a:r>
            <a:endParaRPr lang="en-US" sz="4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800" dirty="0" smtClean="0"/>
              <a:t>4 Level Map pg. 356</a:t>
            </a:r>
          </a:p>
          <a:p>
            <a:r>
              <a:rPr lang="en-US" sz="4800" dirty="0" smtClean="0"/>
              <a:t>Review</a:t>
            </a:r>
          </a:p>
          <a:p>
            <a:pPr lvl="1"/>
            <a:r>
              <a:rPr lang="en-US" sz="4400" dirty="0" smtClean="0"/>
              <a:t>Tiny.cc/aphgch19</a:t>
            </a:r>
          </a:p>
          <a:p>
            <a:endParaRPr lang="en-US" sz="4800" dirty="0"/>
          </a:p>
          <a:p>
            <a:r>
              <a:rPr lang="en-US" sz="4800" b="1" dirty="0" smtClean="0"/>
              <a:t>HW: Study, upload questions to google doc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9416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Objective: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You will be able to write multiple choice questions with a partner about agriculture.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050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TUBI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President John Quincy Adams had a pet alligator.</a:t>
            </a:r>
            <a:endParaRPr lang="en-US" sz="4800" dirty="0"/>
          </a:p>
        </p:txBody>
      </p:sp>
      <p:pic>
        <p:nvPicPr>
          <p:cNvPr id="1026" name="Picture 2" descr="http://img.enkivillage.com/s/upload/images/2015/05/40fb95d2cf7eb8e085c318a3f0b7275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76600"/>
            <a:ext cx="4800600" cy="33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91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4 Level Map Analysis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41925" y="609600"/>
            <a:ext cx="7902075" cy="6248400"/>
          </a:xfrm>
        </p:spPr>
        <p:txBody>
          <a:bodyPr>
            <a:normAutofit fontScale="85000"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Do you understand the map?</a:t>
            </a:r>
          </a:p>
          <a:p>
            <a:pPr marL="1143000" lvl="1" indent="-742950"/>
            <a:r>
              <a:rPr lang="en-US" sz="4000" dirty="0" smtClean="0"/>
              <a:t>Type of map, information depicted, </a:t>
            </a:r>
            <a:r>
              <a:rPr lang="en-US" sz="4000" dirty="0" err="1" smtClean="0"/>
              <a:t>etc</a:t>
            </a:r>
            <a:endParaRPr lang="en-US" sz="4000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Where do you see things? - 5</a:t>
            </a:r>
          </a:p>
          <a:p>
            <a:pPr marL="1143000" lvl="1" indent="-742950"/>
            <a:r>
              <a:rPr lang="en-US" sz="4000" dirty="0" smtClean="0"/>
              <a:t>Patterns, distribution, unique things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Why there? - 5</a:t>
            </a:r>
          </a:p>
          <a:p>
            <a:pPr marL="1143000" lvl="1" indent="-742950"/>
            <a:r>
              <a:rPr lang="en-US" sz="4000" dirty="0" smtClean="0"/>
              <a:t>Reasons for you Level 2 Observations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So what? - 5</a:t>
            </a:r>
          </a:p>
          <a:p>
            <a:pPr lvl="1"/>
            <a:r>
              <a:rPr lang="en-US" sz="4000" dirty="0" smtClean="0"/>
              <a:t> Connect this to at least 3 other chapters. What models apply? 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-199293" y="1463347"/>
            <a:ext cx="1160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BULLET POINTS</a:t>
            </a:r>
          </a:p>
        </p:txBody>
      </p:sp>
      <p:sp>
        <p:nvSpPr>
          <p:cNvPr id="7" name="TextBox 6"/>
          <p:cNvSpPr txBox="1"/>
          <p:nvPr/>
        </p:nvSpPr>
        <p:spPr>
          <a:xfrm rot="16200000" flipH="1">
            <a:off x="-468672" y="3910170"/>
            <a:ext cx="1699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COMPLETE SENTENCES</a:t>
            </a:r>
          </a:p>
        </p:txBody>
      </p:sp>
      <p:sp>
        <p:nvSpPr>
          <p:cNvPr id="2" name="Left Brace 1"/>
          <p:cNvSpPr/>
          <p:nvPr/>
        </p:nvSpPr>
        <p:spPr>
          <a:xfrm>
            <a:off x="804591" y="1418355"/>
            <a:ext cx="437334" cy="104064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804591" y="3805344"/>
            <a:ext cx="437334" cy="104064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95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Practice Multiple Choice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Find a partner</a:t>
            </a:r>
          </a:p>
          <a:p>
            <a:pPr lvl="0"/>
            <a:r>
              <a:rPr lang="en-US" dirty="0" smtClean="0"/>
              <a:t>Write </a:t>
            </a:r>
            <a:r>
              <a:rPr lang="en-US" b="1" dirty="0" smtClean="0"/>
              <a:t>4 </a:t>
            </a:r>
            <a:r>
              <a:rPr lang="en-US" b="1" dirty="0"/>
              <a:t>MULTIPLE CHOICE </a:t>
            </a:r>
            <a:r>
              <a:rPr lang="en-US" b="1" dirty="0" smtClean="0"/>
              <a:t>QUESTIONS</a:t>
            </a:r>
          </a:p>
          <a:p>
            <a:pPr lvl="0"/>
            <a:r>
              <a:rPr lang="en-US" sz="2400" b="1" dirty="0" smtClean="0"/>
              <a:t> (</a:t>
            </a:r>
            <a:r>
              <a:rPr lang="en-US" sz="2400" b="1" dirty="0"/>
              <a:t>needs 5 choices, A B C D E)</a:t>
            </a:r>
            <a:endParaRPr lang="en-US" sz="2400" dirty="0"/>
          </a:p>
          <a:p>
            <a:pPr lvl="1"/>
            <a:r>
              <a:rPr lang="en-US" sz="2400" dirty="0"/>
              <a:t>All the following is true about  _____________ EXCEPT</a:t>
            </a:r>
          </a:p>
          <a:p>
            <a:pPr lvl="1"/>
            <a:r>
              <a:rPr lang="en-US" sz="2400" dirty="0"/>
              <a:t>______________ is an example of</a:t>
            </a:r>
          </a:p>
          <a:p>
            <a:pPr lvl="1"/>
            <a:r>
              <a:rPr lang="en-US" sz="2400" dirty="0"/>
              <a:t>An example of ___________________ is</a:t>
            </a:r>
          </a:p>
          <a:p>
            <a:pPr lvl="1"/>
            <a:r>
              <a:rPr lang="en-US" sz="2400" dirty="0"/>
              <a:t>From what we know about _____________ we can </a:t>
            </a:r>
            <a:r>
              <a:rPr lang="en-US" sz="2400" dirty="0" smtClean="0"/>
              <a:t>assume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967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Lots of Ted Talks on Agriculture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https://www.ted.com/topics/agriculture</a:t>
            </a:r>
          </a:p>
        </p:txBody>
      </p:sp>
    </p:spTree>
    <p:extLst>
      <p:ext uri="{BB962C8B-B14F-4D97-AF65-F5344CB8AC3E}">
        <p14:creationId xmlns:p14="http://schemas.microsoft.com/office/powerpoint/2010/main" val="2483804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290" y="-138114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C. Cultivation Hearth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5145" y="1004886"/>
            <a:ext cx="8878855" cy="5554787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 smtClean="0"/>
              <a:t>Plants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 dirty="0" smtClean="0"/>
              <a:t>SW Asia</a:t>
            </a:r>
            <a:r>
              <a:rPr lang="en-US" dirty="0" smtClean="0"/>
              <a:t>: lentil, olives, wheat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 dirty="0" smtClean="0"/>
              <a:t>E Asia</a:t>
            </a:r>
            <a:r>
              <a:rPr lang="en-US" dirty="0" smtClean="0"/>
              <a:t>: Rice, soybeans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 dirty="0" smtClean="0"/>
              <a:t>Sub-Saharan Africa</a:t>
            </a:r>
            <a:r>
              <a:rPr lang="en-US" dirty="0" smtClean="0"/>
              <a:t>: sorghum, yams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 dirty="0" smtClean="0"/>
              <a:t>Latin America</a:t>
            </a:r>
            <a:r>
              <a:rPr lang="en-US" dirty="0" smtClean="0"/>
              <a:t>: squash, maize, potato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71" y="5743997"/>
            <a:ext cx="1411222" cy="891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484563" y="5741543"/>
            <a:ext cx="1340142" cy="893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882" y="99784"/>
            <a:ext cx="2928336" cy="190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1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33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477475" cy="576328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2. Animals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In chronological order:</a:t>
            </a:r>
          </a:p>
          <a:p>
            <a:pPr marL="1543050" lvl="2" indent="-742950"/>
            <a:r>
              <a:rPr lang="en-US" sz="4000" dirty="0" smtClean="0"/>
              <a:t>Cattle, goats, pigs, sheep, chicken</a:t>
            </a:r>
          </a:p>
          <a:p>
            <a:pPr marL="1543050" lvl="2" indent="-742950"/>
            <a:r>
              <a:rPr lang="en-US" sz="4000" dirty="0" smtClean="0"/>
              <a:t>Dog, horse, llama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145" y="4974097"/>
            <a:ext cx="2825855" cy="1883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771" y="1562661"/>
            <a:ext cx="2292105" cy="1848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771" y="0"/>
            <a:ext cx="2050351" cy="1537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6785" y="4949199"/>
            <a:ext cx="2386001" cy="1908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558" y="3867580"/>
            <a:ext cx="2101265" cy="1314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102" y="4018299"/>
            <a:ext cx="2471693" cy="2839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090" y="5182565"/>
            <a:ext cx="2158055" cy="1675435"/>
          </a:xfrm>
          <a:prstGeom prst="rect">
            <a:avLst/>
          </a:prstGeom>
        </p:spPr>
      </p:pic>
      <p:pic>
        <p:nvPicPr>
          <p:cNvPr id="3074" name="Picture 2" descr="http://shoebat.com/wp-content/uploads/2016/01/pig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1750" y="3411133"/>
            <a:ext cx="2338643" cy="156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46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dirty="0" smtClean="0"/>
              <a:t>How does agriculture differ between </a:t>
            </a:r>
            <a:r>
              <a:rPr lang="en-US" sz="5400" u="sng" dirty="0" smtClean="0"/>
              <a:t>developing</a:t>
            </a:r>
            <a:r>
              <a:rPr lang="en-US" sz="5400" dirty="0" smtClean="0"/>
              <a:t> and </a:t>
            </a:r>
            <a:r>
              <a:rPr lang="en-US" sz="5400" u="sng" dirty="0" smtClean="0"/>
              <a:t>developed</a:t>
            </a:r>
            <a:r>
              <a:rPr lang="en-US" sz="5400" dirty="0" smtClean="0"/>
              <a:t> countries?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3146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6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D. Subsistence vs. Commercial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9699"/>
            <a:ext cx="8229600" cy="497370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b="1" dirty="0" smtClean="0"/>
              <a:t>Subsistence Agriculture: </a:t>
            </a:r>
            <a:r>
              <a:rPr lang="en-US" dirty="0" smtClean="0"/>
              <a:t>food grown so the farmer can eat (developing countries)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 dirty="0" smtClean="0"/>
              <a:t>Commercial Agriculture: </a:t>
            </a:r>
            <a:r>
              <a:rPr lang="en-US" dirty="0" smtClean="0"/>
              <a:t>food is grown to sell (developed countries)</a:t>
            </a:r>
          </a:p>
          <a:p>
            <a:pPr marL="742950" indent="-742950">
              <a:buFont typeface="+mj-lt"/>
              <a:buAutoNum type="arabicPeriod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597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308"/>
            <a:ext cx="8686800" cy="650384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3. Differences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dirty="0" smtClean="0"/>
              <a:t>% Farmers in Labor Force </a:t>
            </a:r>
          </a:p>
          <a:p>
            <a:pPr marL="1543050" lvl="2" indent="-742950"/>
            <a:r>
              <a:rPr lang="en-US" dirty="0" smtClean="0"/>
              <a:t>Need farmers to feed population</a:t>
            </a:r>
          </a:p>
          <a:p>
            <a:pPr marL="1543050" lvl="2" indent="-742950"/>
            <a:r>
              <a:rPr lang="en-US" dirty="0" smtClean="0"/>
              <a:t>MDC = 5%, LDC = 44%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1143000" lvl="1" indent="-742950">
              <a:buFont typeface="+mj-lt"/>
              <a:buAutoNum type="alphaLcPeriod"/>
            </a:pPr>
            <a:endParaRPr lang="en-US" dirty="0" smtClean="0"/>
          </a:p>
        </p:txBody>
      </p:sp>
      <p:pic>
        <p:nvPicPr>
          <p:cNvPr id="1026" name="Picture 2" descr="https://c1.staticflickr.com/9/8381/8671479747_56044aff4b_z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109" y="4286258"/>
            <a:ext cx="3699164" cy="257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55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836" y="0"/>
            <a:ext cx="8686800" cy="6503847"/>
          </a:xfrm>
        </p:spPr>
        <p:txBody>
          <a:bodyPr/>
          <a:lstStyle/>
          <a:p>
            <a:pPr marL="400050" lvl="1" indent="0">
              <a:buNone/>
            </a:pPr>
            <a:r>
              <a:rPr lang="en-US" dirty="0" smtClean="0"/>
              <a:t>b. Technology:</a:t>
            </a:r>
          </a:p>
          <a:p>
            <a:pPr marL="1543050" lvl="2" indent="-742950"/>
            <a:r>
              <a:rPr lang="en-US" dirty="0" smtClean="0"/>
              <a:t>MDC = LOTS OF MACHINES</a:t>
            </a:r>
          </a:p>
          <a:p>
            <a:pPr marL="1543050" lvl="2" indent="-742950"/>
            <a:r>
              <a:rPr lang="en-US" dirty="0" smtClean="0"/>
              <a:t>LDC = mostly hand tools and animal power</a:t>
            </a:r>
          </a:p>
          <a:p>
            <a:pPr lvl="2"/>
            <a:r>
              <a:rPr lang="en-US" dirty="0"/>
              <a:t>Transportation</a:t>
            </a:r>
          </a:p>
          <a:p>
            <a:pPr lvl="2"/>
            <a:r>
              <a:rPr lang="en-US" dirty="0"/>
              <a:t> chemicals (fertilizer, pesticides, hybrid plants)</a:t>
            </a:r>
          </a:p>
          <a:p>
            <a:pPr marL="800100" lvl="2" indent="0">
              <a:buNone/>
            </a:pPr>
            <a:endParaRPr lang="en-US" dirty="0" smtClean="0"/>
          </a:p>
          <a:p>
            <a:pPr marL="1143000" lvl="1" indent="-742950">
              <a:buFont typeface="+mj-lt"/>
              <a:buAutoNum type="alphaLcPeriod"/>
            </a:pPr>
            <a:endParaRPr lang="en-US" dirty="0" smtClean="0"/>
          </a:p>
          <a:p>
            <a:pPr marL="1143000" lvl="1" indent="-742950">
              <a:buFont typeface="+mj-lt"/>
              <a:buAutoNum type="alphaLcPeriod"/>
            </a:pPr>
            <a:endParaRPr lang="en-US" dirty="0" smtClean="0"/>
          </a:p>
        </p:txBody>
      </p:sp>
      <p:pic>
        <p:nvPicPr>
          <p:cNvPr id="2050" name="Picture 2" descr="https://pixabay.com/static/uploads/photo/2015/10/29/00/19/tractor-1011571_960_7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266" y="4595236"/>
            <a:ext cx="3868731" cy="259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5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differences between subsistence and commercial farming?</a:t>
            </a:r>
          </a:p>
          <a:p>
            <a:r>
              <a:rPr lang="en-US" dirty="0" smtClean="0"/>
              <a:t>Come up with an example for each.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58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Describe the agricultural revolution and its impact.</a:t>
            </a:r>
          </a:p>
          <a:p>
            <a:r>
              <a:rPr lang="en-US" dirty="0" smtClean="0"/>
              <a:t>Explain the different challenges to agriculture based on a country’s development.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5644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DAY 2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0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Bellwork</a:t>
            </a:r>
            <a:r>
              <a:rPr lang="en-US" b="1" u="sng" dirty="0" smtClean="0"/>
              <a:t>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400" dirty="0" smtClean="0"/>
          </a:p>
          <a:p>
            <a:r>
              <a:rPr lang="en-US" sz="4400" dirty="0" smtClean="0"/>
              <a:t>What did you have for breakfast?</a:t>
            </a:r>
          </a:p>
          <a:p>
            <a:r>
              <a:rPr lang="en-US" sz="4400" dirty="0" smtClean="0"/>
              <a:t>How do you like your eggs cooked?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3668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Agenda: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Notes: </a:t>
            </a:r>
            <a:r>
              <a:rPr lang="en-US" sz="4400" dirty="0" smtClean="0"/>
              <a:t>Agricultural Distribution: LDC</a:t>
            </a:r>
          </a:p>
          <a:p>
            <a:endParaRPr lang="en-US" sz="4400" dirty="0" smtClean="0"/>
          </a:p>
          <a:p>
            <a:endParaRPr lang="en-US" sz="4400" dirty="0"/>
          </a:p>
          <a:p>
            <a:r>
              <a:rPr lang="en-US" sz="4400" b="1" dirty="0" smtClean="0"/>
              <a:t>HW: Map, #7-12, ESPEN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12989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485775"/>
            <a:ext cx="73152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03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Objective: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You will be able to explain </a:t>
            </a:r>
            <a:r>
              <a:rPr lang="en-US" sz="4000" dirty="0"/>
              <a:t>how the geography of </a:t>
            </a:r>
            <a:r>
              <a:rPr lang="en-US" sz="4000" dirty="0" smtClean="0"/>
              <a:t>a country influences </a:t>
            </a:r>
            <a:r>
              <a:rPr lang="en-US" sz="4000" dirty="0"/>
              <a:t>the agriculture.</a:t>
            </a:r>
          </a:p>
        </p:txBody>
      </p:sp>
    </p:spTree>
    <p:extLst>
      <p:ext uri="{BB962C8B-B14F-4D97-AF65-F5344CB8AC3E}">
        <p14:creationId xmlns:p14="http://schemas.microsoft.com/office/powerpoint/2010/main" val="89138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TUBI: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Like snowflakes, no two cows have exactly the same pattern of spots.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581" y="3265881"/>
            <a:ext cx="4658597" cy="310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5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I. Diet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397000"/>
            <a:ext cx="7874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Video: Eggs (</a:t>
            </a:r>
            <a:r>
              <a:rPr lang="en-US" dirty="0" err="1" smtClean="0"/>
              <a:t>BuzzFeed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26" name="Picture 2" descr="https://i.ytimg.com/vi/jWhcXB5hYDE/maxresdefaul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5563" y="1417638"/>
            <a:ext cx="5714044" cy="37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5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you like your eggs?</a:t>
            </a:r>
          </a:p>
          <a:p>
            <a:r>
              <a:rPr lang="en-US" dirty="0" smtClean="0"/>
              <a:t>What do you usually eat for breakfast?</a:t>
            </a:r>
          </a:p>
          <a:p>
            <a:r>
              <a:rPr lang="en-US" dirty="0" smtClean="0"/>
              <a:t>What is your favorite thing to have for breakfast?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39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A. What do people eat?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3584"/>
            <a:ext cx="8229600" cy="525780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 smtClean="0"/>
              <a:t>Depends on: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dirty="0" smtClean="0"/>
              <a:t>Level of development ( MDC’s eat more food)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dirty="0" smtClean="0"/>
              <a:t>Physical conditions of environment (no bananas in Siberia)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dirty="0" smtClean="0"/>
              <a:t>Cultural preferences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u="none" dirty="0" smtClean="0"/>
              <a:t>2. Total Consumption</a:t>
            </a:r>
            <a:endParaRPr lang="en-US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373"/>
            <a:ext cx="8229600" cy="4525963"/>
          </a:xfrm>
        </p:spPr>
        <p:txBody>
          <a:bodyPr/>
          <a:lstStyle/>
          <a:p>
            <a:pPr marL="742950" indent="-742950">
              <a:buFont typeface="+mj-lt"/>
              <a:buAutoNum type="alphaLcPeriod"/>
            </a:pPr>
            <a:r>
              <a:rPr lang="en-US" dirty="0" smtClean="0"/>
              <a:t>Dietary energy consumption: how much food you eat</a:t>
            </a:r>
          </a:p>
          <a:p>
            <a:pPr marL="742950" indent="-742950">
              <a:buFont typeface="+mj-lt"/>
              <a:buAutoNum type="alphaLcPeriod"/>
            </a:pPr>
            <a:r>
              <a:rPr lang="en-US" b="1" dirty="0" smtClean="0"/>
              <a:t>Cereal Grains</a:t>
            </a:r>
            <a:r>
              <a:rPr lang="en-US" dirty="0" smtClean="0"/>
              <a:t>: grass that has grain we eat (Wheat, Rice, Maize)</a:t>
            </a:r>
          </a:p>
          <a:p>
            <a:pPr marL="742950" indent="-742950">
              <a:buFont typeface="+mj-lt"/>
              <a:buAutoNum type="alphaLcPeriod"/>
            </a:pPr>
            <a:r>
              <a:rPr lang="en-US" dirty="0" smtClean="0"/>
              <a:t>Protein: MDC = Meat, LDC = cereal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17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253" y="23416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B. Nutrition and Hunger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253" y="1166416"/>
            <a:ext cx="4692187" cy="5154869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b="1" dirty="0" smtClean="0"/>
              <a:t>Food security: </a:t>
            </a:r>
            <a:r>
              <a:rPr lang="en-US" sz="4000" dirty="0" smtClean="0"/>
              <a:t>physical and economic access to safe and nutritious food at all times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191" y="1166416"/>
            <a:ext cx="4088809" cy="564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0"/>
            <a:ext cx="7510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2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one of the most developed country in the world, why do we still have food insecurity?</a:t>
            </a:r>
          </a:p>
          <a:p>
            <a:r>
              <a:rPr lang="en-US" dirty="0" smtClean="0"/>
              <a:t>What should we do to address this?</a:t>
            </a:r>
          </a:p>
          <a:p>
            <a:r>
              <a:rPr lang="en-US" dirty="0" smtClean="0"/>
              <a:t>WHO should address this?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799"/>
            <a:ext cx="8229600" cy="831273"/>
          </a:xfrm>
        </p:spPr>
        <p:txBody>
          <a:bodyPr/>
          <a:lstStyle/>
          <a:p>
            <a:r>
              <a:rPr lang="en-US" dirty="0" smtClean="0"/>
              <a:t>Bellwork 2/25/2019: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991600" cy="4495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i="1" dirty="0" smtClean="0">
                <a:solidFill>
                  <a:srgbClr val="7030A0"/>
                </a:solidFill>
              </a:rPr>
              <a:t>Think of something you or a family member has grown. </a:t>
            </a:r>
            <a:r>
              <a:rPr lang="en-US" sz="4000" b="1" i="1" dirty="0" smtClean="0">
                <a:solidFill>
                  <a:srgbClr val="7030A0"/>
                </a:solidFill>
              </a:rPr>
              <a:t>Maybe </a:t>
            </a:r>
            <a:r>
              <a:rPr lang="en-US" sz="4000" b="1" i="1" dirty="0" smtClean="0">
                <a:solidFill>
                  <a:srgbClr val="7030A0"/>
                </a:solidFill>
              </a:rPr>
              <a:t>herbs, a garden, in your yard, or for a science project.</a:t>
            </a:r>
          </a:p>
          <a:p>
            <a:pPr algn="ctr"/>
            <a:r>
              <a:rPr lang="en-US" sz="6000" b="1" dirty="0" smtClean="0"/>
              <a:t>What did you grow and describe the process.</a:t>
            </a:r>
          </a:p>
        </p:txBody>
      </p:sp>
    </p:spTree>
    <p:extLst>
      <p:ext uri="{BB962C8B-B14F-4D97-AF65-F5344CB8AC3E}">
        <p14:creationId xmlns:p14="http://schemas.microsoft.com/office/powerpoint/2010/main" val="356712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100" y="51330"/>
            <a:ext cx="8229600" cy="1143000"/>
          </a:xfrm>
        </p:spPr>
        <p:txBody>
          <a:bodyPr/>
          <a:lstStyle/>
          <a:p>
            <a:pPr algn="l"/>
            <a:r>
              <a:rPr lang="en-US" u="none" dirty="0" smtClean="0"/>
              <a:t>2. Energy Needs</a:t>
            </a:r>
            <a:endParaRPr lang="en-US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4330"/>
            <a:ext cx="8229600" cy="4931833"/>
          </a:xfrm>
        </p:spPr>
        <p:txBody>
          <a:bodyPr/>
          <a:lstStyle/>
          <a:p>
            <a:pPr marL="742950" indent="-742950">
              <a:buFont typeface="+mj-lt"/>
              <a:buAutoNum type="alphaLcPeriod"/>
            </a:pPr>
            <a:r>
              <a:rPr lang="en-US" dirty="0" smtClean="0"/>
              <a:t>The UN says we need 1,800 kcal a day</a:t>
            </a:r>
          </a:p>
          <a:p>
            <a:pPr marL="742950" indent="-742950">
              <a:buFont typeface="+mj-lt"/>
              <a:buAutoNum type="alphaLcPeriod"/>
            </a:pPr>
            <a:r>
              <a:rPr lang="en-US" dirty="0" smtClean="0"/>
              <a:t>Most people in the world get this!!!! And more!!!</a:t>
            </a:r>
          </a:p>
          <a:p>
            <a:pPr marL="1143000" lvl="1" indent="-742950"/>
            <a:r>
              <a:rPr lang="en-US" dirty="0" smtClean="0"/>
              <a:t>870 million are</a:t>
            </a:r>
            <a:endParaRPr lang="en-US" dirty="0"/>
          </a:p>
          <a:p>
            <a:pPr marL="400050" lvl="1" indent="0">
              <a:buNone/>
            </a:pPr>
            <a:r>
              <a:rPr lang="en-US" dirty="0" smtClean="0"/>
              <a:t>undernourished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115" y="4200983"/>
            <a:ext cx="3580885" cy="26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which countries or regions will we find most of our undernourished populations?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04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484" y="502442"/>
            <a:ext cx="10153047" cy="51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b="1" u="sng" dirty="0" smtClean="0"/>
              <a:t>II. Agriculture Distribution - LDC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81" y="1417638"/>
            <a:ext cx="7998819" cy="53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1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Geographic Connections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Think about the map you analyzed yesterday.</a:t>
            </a:r>
          </a:p>
          <a:p>
            <a:r>
              <a:rPr lang="en-US" sz="4000" dirty="0" smtClean="0"/>
              <a:t>Name some countries that you think would have pastoral nomadism!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669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96243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b="1" u="sng" dirty="0" smtClean="0"/>
              <a:t>A. Agricultural Regions (Developing)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046757"/>
            <a:ext cx="9143999" cy="5652485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Pastoral Nomadism: </a:t>
            </a:r>
            <a:r>
              <a:rPr lang="en-US" sz="4000" dirty="0" smtClean="0"/>
              <a:t>subsistence agricultural based on herding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dry lands of SW Asia, N. Africa, Central Asia, E. Asia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b="1" dirty="0"/>
              <a:t>Animal Husbandry: </a:t>
            </a:r>
            <a:r>
              <a:rPr lang="en-US" sz="4000" dirty="0" smtClean="0"/>
              <a:t>raising </a:t>
            </a:r>
            <a:r>
              <a:rPr lang="en-US" sz="4000" dirty="0"/>
              <a:t>of domesticated animals, such as cattle, horses, sheep, and </a:t>
            </a:r>
            <a:r>
              <a:rPr lang="en-US" sz="4000" dirty="0" smtClean="0"/>
              <a:t>goats</a:t>
            </a:r>
          </a:p>
        </p:txBody>
      </p:sp>
    </p:spTree>
    <p:extLst>
      <p:ext uri="{BB962C8B-B14F-4D97-AF65-F5344CB8AC3E}">
        <p14:creationId xmlns:p14="http://schemas.microsoft.com/office/powerpoint/2010/main" val="114061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76784" y="0"/>
            <a:ext cx="9520784" cy="5567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	</a:t>
            </a:r>
            <a:r>
              <a:rPr lang="en-US" sz="4400" dirty="0" smtClean="0"/>
              <a:t>	d. Animals</a:t>
            </a:r>
          </a:p>
          <a:p>
            <a:pPr lvl="3"/>
            <a:r>
              <a:rPr lang="en-US" sz="4000" dirty="0" smtClean="0"/>
              <a:t> Type and number depends on local cultural and physical characteristics</a:t>
            </a:r>
          </a:p>
          <a:p>
            <a:pPr lvl="3"/>
            <a:r>
              <a:rPr lang="en-US" sz="4000" dirty="0" smtClean="0"/>
              <a:t> Camel, sheep, goats, horse</a:t>
            </a:r>
          </a:p>
          <a:p>
            <a:pPr lvl="3"/>
            <a:r>
              <a:rPr lang="en-US" sz="4000" dirty="0" smtClean="0"/>
              <a:t> Milk</a:t>
            </a:r>
            <a:r>
              <a:rPr lang="en-US" sz="4000" dirty="0"/>
              <a:t>, leather, trading animal products</a:t>
            </a:r>
          </a:p>
          <a:p>
            <a:pPr lvl="3"/>
            <a:endParaRPr lang="en-US" sz="4000" dirty="0" smtClean="0"/>
          </a:p>
          <a:p>
            <a:pPr marL="914400" lvl="2" indent="0">
              <a:buNone/>
            </a:pP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900" y="4703426"/>
            <a:ext cx="2731111" cy="2154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1111" y="4549902"/>
            <a:ext cx="2874031" cy="2308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755" y="2272145"/>
            <a:ext cx="1656244" cy="2208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42" y="4515186"/>
            <a:ext cx="3566296" cy="237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6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276109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	e. Movement</a:t>
            </a:r>
          </a:p>
          <a:p>
            <a:pPr lvl="2"/>
            <a:r>
              <a:rPr lang="en-US" sz="4000" dirty="0" smtClean="0"/>
              <a:t>Strong sense of territory</a:t>
            </a:r>
          </a:p>
          <a:p>
            <a:pPr lvl="2"/>
            <a:r>
              <a:rPr lang="en-US" sz="4000" b="1" dirty="0" smtClean="0"/>
              <a:t>Transhumance: </a:t>
            </a:r>
            <a:r>
              <a:rPr lang="en-US" sz="4000" dirty="0" smtClean="0"/>
              <a:t>seasonal migration of livestock between mountains and pastures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777" y="13957"/>
            <a:ext cx="3906223" cy="251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9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What sort of problems do you think pastoral nomads might face?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7082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849"/>
            <a:ext cx="9144000" cy="5512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	f. The Future</a:t>
            </a:r>
          </a:p>
          <a:p>
            <a:pPr lvl="2"/>
            <a:r>
              <a:rPr lang="en-US" sz="3600" dirty="0"/>
              <a:t> </a:t>
            </a:r>
            <a:r>
              <a:rPr lang="en-US" sz="3600" dirty="0" smtClean="0"/>
              <a:t>declining because of modern technology</a:t>
            </a:r>
          </a:p>
          <a:p>
            <a:pPr lvl="2"/>
            <a:r>
              <a:rPr lang="en-US" sz="3600" dirty="0" smtClean="0"/>
              <a:t>Government forcing nomads to settle b/c they want to use the pastures for other stuff</a:t>
            </a:r>
          </a:p>
          <a:p>
            <a:pPr lvl="2"/>
            <a:r>
              <a:rPr lang="en-US" sz="3600" dirty="0" smtClean="0"/>
              <a:t>Loss of </a:t>
            </a:r>
            <a:r>
              <a:rPr lang="en-US" sz="3600" smtClean="0"/>
              <a:t>folk culture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4693" y="4010822"/>
            <a:ext cx="4399307" cy="284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5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/>
          <a:lstStyle/>
          <a:p>
            <a:r>
              <a:rPr lang="en-US" dirty="0" smtClean="0"/>
              <a:t>Notes</a:t>
            </a:r>
            <a:r>
              <a:rPr lang="en-US" dirty="0" smtClean="0"/>
              <a:t>: Origin of Agriculture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191000" y="2590800"/>
            <a:ext cx="44958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u="sng" dirty="0" smtClean="0"/>
              <a:t>Suggested Line of Study:</a:t>
            </a:r>
          </a:p>
          <a:p>
            <a:r>
              <a:rPr lang="en-US" sz="3200" b="1" dirty="0" smtClean="0"/>
              <a:t>Chapter 10 – Textbook</a:t>
            </a:r>
          </a:p>
          <a:p>
            <a:r>
              <a:rPr lang="en-US" sz="3200" b="1" dirty="0" smtClean="0"/>
              <a:t>CH. 10 KBAT</a:t>
            </a:r>
          </a:p>
          <a:p>
            <a:r>
              <a:rPr lang="en-US" sz="3200" b="1" dirty="0" smtClean="0"/>
              <a:t>Chapter 5 from Barron’s Review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2092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Geographic Connections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Think about the map you analyzed yesterday.</a:t>
            </a:r>
          </a:p>
          <a:p>
            <a:r>
              <a:rPr lang="en-US" sz="4000" dirty="0" smtClean="0"/>
              <a:t>Name some countries that you think would have shifting cultivation!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0962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0949" y="0"/>
            <a:ext cx="900096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/>
              <a:t>2. Shifting Cultivation: </a:t>
            </a:r>
            <a:r>
              <a:rPr lang="en-US" sz="4400" dirty="0" smtClean="0"/>
              <a:t>farmers clear land, use it, and when soil is depleted, move on</a:t>
            </a:r>
            <a:endParaRPr lang="en-US" sz="4400" i="1" dirty="0" smtClean="0"/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Tropical Latin America, Sub-Saharan Africa, SE Asia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b="1" dirty="0" smtClean="0"/>
              <a:t>Slash and Burn Agriculture: </a:t>
            </a:r>
            <a:r>
              <a:rPr lang="en-US" sz="4000" dirty="0" smtClean="0"/>
              <a:t>slash vegetation and burn the debris</a:t>
            </a:r>
          </a:p>
          <a:p>
            <a:pPr marL="1543050" lvl="2" indent="-742950"/>
            <a:r>
              <a:rPr lang="en-US" sz="4000" b="1" dirty="0" err="1" smtClean="0"/>
              <a:t>Swidden</a:t>
            </a:r>
            <a:r>
              <a:rPr lang="en-US" sz="4000" b="1" dirty="0" smtClean="0"/>
              <a:t>: </a:t>
            </a:r>
            <a:r>
              <a:rPr lang="en-US" sz="4000" dirty="0" smtClean="0"/>
              <a:t>land cleared by slash and burn</a:t>
            </a:r>
            <a:endParaRPr lang="en-US" sz="4000" b="1" dirty="0" smtClean="0"/>
          </a:p>
          <a:p>
            <a:pPr marL="1143000" lvl="1" indent="-742950">
              <a:buFont typeface="+mj-lt"/>
              <a:buAutoNum type="alphaLcPeriod"/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39703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Video: Slash and Burn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2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3/3c/An_example_of_slash_and_burn_agriculture_practice_Thailan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4" y="0"/>
            <a:ext cx="8819983" cy="66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96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voices.nationalgeographic.com/files/2012/01/Peruvian-amazon-cut1-936x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9154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93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2ouvy59p0dg6k.cloudfront.net/img/hatsake_na2_8713_445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522" y="982326"/>
            <a:ext cx="6465501" cy="428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40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ainforestsaver.org/sites/default/files/3%20slash_and_burn_landsca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4059" y="95049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90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dn.shopify.com/s/files/1/0279/9277/t/4/assets/blog_Slash-and-Burn-Agriculture-1024x768.jpg?117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378"/>
            <a:ext cx="8951495" cy="671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35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nationalparks.fi/documents/10550/366975/KOLI_Kaski_IsmoHyttinen_444.jpg/a18b6804-4fc0-4fe8-822a-a7c10ef8a52f?t=14235491324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6859" y="1398588"/>
            <a:ext cx="7383294" cy="468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6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8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will be able to summarize the </a:t>
            </a:r>
            <a:r>
              <a:rPr lang="en-US" smtClean="0"/>
              <a:t>agricultural revolution.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95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vidaebela.files.wordpress.com/2008/11/firemapglob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4" y="493210"/>
            <a:ext cx="8801285" cy="448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06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What are some ways governments and international NGO’s can work together to reduce slash and burn agriculture?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1929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Geographic Connections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Think about the map you analyzed yesterday.</a:t>
            </a:r>
          </a:p>
          <a:p>
            <a:r>
              <a:rPr lang="en-US" sz="4000" dirty="0" smtClean="0"/>
              <a:t>Name some countries that you think would have intensive subsistence agriculture!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796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6010" y="27914"/>
            <a:ext cx="8937989" cy="512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/>
              <a:t>3. Intensive Subsistence Agriculture: </a:t>
            </a:r>
            <a:r>
              <a:rPr lang="en-US" sz="4400" dirty="0" smtClean="0"/>
              <a:t>farmers have to work part of the land INTENSIVELY to get anything</a:t>
            </a:r>
            <a:endParaRPr lang="en-US" sz="4400" i="1" dirty="0" smtClean="0"/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large population concentrations in E. Asia and S. Asia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Wet rice: plant rice on dry land, move to flooded areas as seedling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771" y="5024431"/>
            <a:ext cx="3261287" cy="183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0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6010" y="27913"/>
            <a:ext cx="8937989" cy="6503847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4000" b="1" dirty="0" smtClean="0"/>
              <a:t>c. Crop rotation: </a:t>
            </a:r>
            <a:r>
              <a:rPr lang="en-US" sz="4000" dirty="0" smtClean="0"/>
              <a:t>grow different crops in different fields from year to year to protect the soil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10" y="3890621"/>
            <a:ext cx="2382982" cy="2641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9" y="2413000"/>
            <a:ext cx="5715000" cy="444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4245" y="1925781"/>
            <a:ext cx="4263244" cy="166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5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Geographic Connections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Think about the map you analyzed yesterday.</a:t>
            </a:r>
          </a:p>
          <a:p>
            <a:r>
              <a:rPr lang="en-US" sz="4000" dirty="0" smtClean="0"/>
              <a:t>Name some countries that you think would have plantations!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2236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8920"/>
            <a:ext cx="9144000" cy="57772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b="1" dirty="0" smtClean="0"/>
              <a:t>4.  Plantation: </a:t>
            </a:r>
            <a:r>
              <a:rPr lang="en-US" sz="4400" dirty="0" smtClean="0"/>
              <a:t>commercial farm focused on 1 or 2 crops</a:t>
            </a:r>
            <a:endParaRPr lang="en-US" sz="4400" i="1" dirty="0" smtClean="0"/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tropical and sub-tropical regions of Latin America, sub-Saharan Africa, S. Asia, SE Asia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b="1" dirty="0" smtClean="0"/>
              <a:t>Luxury Crops: </a:t>
            </a:r>
            <a:r>
              <a:rPr lang="en-US" sz="4000" dirty="0"/>
              <a:t>High-priced, relatively rare crops which are inessential to human survival.</a:t>
            </a:r>
            <a:endParaRPr lang="en-US" sz="4000" dirty="0" smtClean="0"/>
          </a:p>
          <a:p>
            <a:pPr marL="1543050" lvl="2" indent="-742950"/>
            <a:r>
              <a:rPr lang="en-US" sz="3600" dirty="0" smtClean="0"/>
              <a:t>cotton, sugarcane, coffee, rubber, tobacco, cocoa, tea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7219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7178"/>
            <a:ext cx="61849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514" y="0"/>
            <a:ext cx="5796486" cy="38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5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5935"/>
            <a:ext cx="8229600" cy="1143000"/>
          </a:xfrm>
        </p:spPr>
        <p:txBody>
          <a:bodyPr/>
          <a:lstStyle/>
          <a:p>
            <a:r>
              <a:rPr lang="en-US" b="1" dirty="0" smtClean="0"/>
              <a:t>Summary: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748838"/>
            <a:ext cx="8571671" cy="61091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Choose an LDC and identify a type of agriculture within it.</a:t>
            </a:r>
          </a:p>
          <a:p>
            <a:r>
              <a:rPr lang="en-US" sz="4400" dirty="0" smtClean="0"/>
              <a:t>Explain how the geography of the country influences the agriculture.</a:t>
            </a:r>
          </a:p>
          <a:p>
            <a:r>
              <a:rPr lang="en-US" sz="4400" dirty="0" smtClean="0"/>
              <a:t>Describe how the agriculture influences the ways its citizens live.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635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People 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http://time.com/8515/what-the-world-eats-hungry-planet/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82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Fun Fact: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6920"/>
            <a:ext cx="8229600" cy="4525963"/>
          </a:xfrm>
        </p:spPr>
        <p:txBody>
          <a:bodyPr/>
          <a:lstStyle/>
          <a:p>
            <a:r>
              <a:rPr lang="en-US" sz="4800" dirty="0"/>
              <a:t>Americans today consume 17.3 billion quarts of popped popcorn each year! The average American eats about 68 quarts!</a:t>
            </a:r>
            <a:endParaRPr lang="en-US" sz="4800" dirty="0" smtClean="0"/>
          </a:p>
        </p:txBody>
      </p:sp>
      <p:pic>
        <p:nvPicPr>
          <p:cNvPr id="4098" name="Picture 2" descr="http://jungleheroes.files.wordpress.com/2012/11/50movietheaterpopcornboxwithopento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3877" y="3965575"/>
            <a:ext cx="2833832" cy="283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53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DAY 3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39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Bellwork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What are the four types of agriculture in developing countries?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7235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Agenda: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Turn in </a:t>
            </a:r>
            <a:r>
              <a:rPr lang="en-US" sz="4400" dirty="0" err="1" smtClean="0"/>
              <a:t>Bellwork</a:t>
            </a:r>
            <a:endParaRPr lang="en-US" sz="4400" dirty="0" smtClean="0"/>
          </a:p>
          <a:p>
            <a:r>
              <a:rPr lang="en-US" sz="4400" dirty="0" smtClean="0"/>
              <a:t>Notes: Agricultural Distribution: MDC</a:t>
            </a:r>
          </a:p>
          <a:p>
            <a:endParaRPr lang="en-US" sz="4400" dirty="0"/>
          </a:p>
          <a:p>
            <a:r>
              <a:rPr lang="en-US" sz="4400" b="1" dirty="0" smtClean="0"/>
              <a:t>HW: ESPEN, Map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27076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Objective: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You will be able to summarize the agriculture of developed countries.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5418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TUBI: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2 Billion pigs in the world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816" y="2484302"/>
            <a:ext cx="5310984" cy="40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7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I. Agriculture Distribution (2)</a:t>
            </a:r>
            <a:endParaRPr lang="en-US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58" y="1417638"/>
            <a:ext cx="815656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4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114"/>
            <a:ext cx="8446077" cy="1143000"/>
          </a:xfrm>
        </p:spPr>
        <p:txBody>
          <a:bodyPr>
            <a:normAutofit/>
          </a:bodyPr>
          <a:lstStyle/>
          <a:p>
            <a:pPr algn="l"/>
            <a:r>
              <a:rPr lang="en-US" b="1" u="sng" dirty="0" smtClean="0"/>
              <a:t>A. Agricultural Regions (Developed)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4886"/>
            <a:ext cx="9144000" cy="5121278"/>
          </a:xfrm>
        </p:spPr>
        <p:txBody>
          <a:bodyPr>
            <a:normAutofit/>
          </a:bodyPr>
          <a:lstStyle/>
          <a:p>
            <a:pPr marL="514350" lvl="1" indent="-514350">
              <a:buFont typeface="+mj-lt"/>
              <a:buAutoNum type="arabicPeriod"/>
            </a:pPr>
            <a:r>
              <a:rPr lang="en-US" sz="4400" b="1" dirty="0" smtClean="0"/>
              <a:t> Agribusiness</a:t>
            </a:r>
            <a:r>
              <a:rPr lang="en-US" sz="4400" b="1" dirty="0"/>
              <a:t>: </a:t>
            </a:r>
            <a:r>
              <a:rPr lang="en-US" sz="4400" dirty="0"/>
              <a:t>system of commercial farming in developed countries</a:t>
            </a:r>
            <a:endParaRPr lang="en-US" sz="4400" b="1" dirty="0"/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Declining revenue/rising costs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Lots of machines and migrant workers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508" y="4174586"/>
            <a:ext cx="5259491" cy="268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5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153" y="1677911"/>
            <a:ext cx="7127043" cy="497467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is this cartoon saying about agribusiness?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2575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21278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4400" b="1" dirty="0" smtClean="0"/>
              <a:t>c. Cash crop: </a:t>
            </a:r>
            <a:r>
              <a:rPr lang="en-US" sz="4400" dirty="0" smtClean="0"/>
              <a:t>crops grown for money (usually associated with tropical fruit)</a:t>
            </a:r>
          </a:p>
          <a:p>
            <a:pPr marL="400050" lvl="1" indent="0">
              <a:buNone/>
            </a:pPr>
            <a:r>
              <a:rPr lang="en-US" sz="4400" b="1" dirty="0" smtClean="0"/>
              <a:t>d. </a:t>
            </a:r>
            <a:r>
              <a:rPr lang="en-US" sz="4400" b="1" dirty="0"/>
              <a:t>Specialty crop: </a:t>
            </a:r>
            <a:r>
              <a:rPr lang="en-US" sz="4400" dirty="0"/>
              <a:t>crops </a:t>
            </a:r>
            <a:r>
              <a:rPr lang="en-US" sz="4400" dirty="0" smtClean="0"/>
              <a:t>which </a:t>
            </a:r>
            <a:r>
              <a:rPr lang="en-US" sz="4400" dirty="0"/>
              <a:t>are produced, usually in developing countries, for export.</a:t>
            </a:r>
            <a:endParaRPr lang="en-US" sz="4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960" y="3592600"/>
            <a:ext cx="5992024" cy="326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8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5693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2. Mixed crop and livestock</a:t>
            </a:r>
            <a:r>
              <a:rPr lang="en-US" sz="4400" i="1" dirty="0" smtClean="0"/>
              <a:t>: </a:t>
            </a:r>
            <a:r>
              <a:rPr lang="en-US" sz="4400" dirty="0" smtClean="0"/>
              <a:t>US, central Europe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Integration of animals and crops (Crops grown to feed animals)</a:t>
            </a:r>
          </a:p>
          <a:p>
            <a:pPr marL="1143000" lvl="1" indent="-742950">
              <a:buFont typeface="+mj-lt"/>
              <a:buAutoNum type="alphaLcPeriod"/>
            </a:pPr>
            <a:endParaRPr lang="en-US" sz="4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0988"/>
            <a:ext cx="9144000" cy="348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2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10 AGRICULTURE</a:t>
            </a:r>
            <a:endParaRPr lang="en-US" dirty="0"/>
          </a:p>
        </p:txBody>
      </p:sp>
      <p:pic>
        <p:nvPicPr>
          <p:cNvPr id="3074" name="Picture 2" descr="http://cdn.phys.org/newman/gfx/news/hires/2012/prehistorich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30036"/>
            <a:ext cx="8291946" cy="552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90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00" y="41870"/>
            <a:ext cx="8965899" cy="560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3. Commercial gardening: grow plants for people’s gardens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USA and Australia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Very efficient, large scale operations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Fruit and nursery plants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569" y="4405563"/>
            <a:ext cx="4050431" cy="24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6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4024"/>
            <a:ext cx="9144001" cy="6723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/>
              <a:t>4. Dairying: </a:t>
            </a:r>
            <a:r>
              <a:rPr lang="en-US" sz="4400" dirty="0" smtClean="0"/>
              <a:t>raising animals for dairy products like milk, butter, and cheese</a:t>
            </a:r>
            <a:endParaRPr lang="en-US" sz="4400" b="1" dirty="0" smtClean="0"/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/>
              <a:t>near population centers in US, Canada, </a:t>
            </a:r>
            <a:r>
              <a:rPr lang="en-US" sz="4400" dirty="0" smtClean="0"/>
              <a:t>Europe</a:t>
            </a:r>
            <a:endParaRPr lang="en-US" sz="4400" b="1" dirty="0" smtClean="0"/>
          </a:p>
          <a:p>
            <a:pPr marL="1143000" lvl="1" indent="-742950">
              <a:buFont typeface="+mj-lt"/>
              <a:buAutoNum type="alphaLcPeriod"/>
            </a:pPr>
            <a:r>
              <a:rPr lang="en-US" sz="4400" b="1" dirty="0" err="1" smtClean="0"/>
              <a:t>Milkshed</a:t>
            </a:r>
            <a:r>
              <a:rPr lang="en-US" sz="4400" b="1" dirty="0" smtClean="0"/>
              <a:t>: </a:t>
            </a:r>
            <a:r>
              <a:rPr lang="en-US" sz="4400" dirty="0" smtClean="0"/>
              <a:t>ring surrounding a city from which milk can be supplied without spoiling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741" y="4609730"/>
            <a:ext cx="4064259" cy="185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What are some challenges that dairy farmers might face?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3581400"/>
            <a:ext cx="64643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6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84" y="-10407"/>
            <a:ext cx="8948630" cy="5819114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	c. Challenges: </a:t>
            </a:r>
          </a:p>
          <a:p>
            <a:pPr lvl="2"/>
            <a:r>
              <a:rPr lang="en-US" sz="4000" dirty="0" smtClean="0"/>
              <a:t>Labor intensive (constant attention)</a:t>
            </a:r>
          </a:p>
          <a:p>
            <a:pPr lvl="2"/>
            <a:r>
              <a:rPr lang="en-US" sz="4000" dirty="0" smtClean="0"/>
              <a:t>Feeding cows during winter is super expensive</a:t>
            </a:r>
          </a:p>
          <a:p>
            <a:pPr lvl="2"/>
            <a:endParaRPr lang="en-US" sz="4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942" y="3307752"/>
            <a:ext cx="6865121" cy="355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1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20036"/>
            <a:ext cx="8229600" cy="5735374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400" dirty="0" smtClean="0"/>
              <a:t>5. Grain</a:t>
            </a:r>
            <a:r>
              <a:rPr lang="en-US" sz="4400" i="1" dirty="0" smtClean="0"/>
              <a:t>: </a:t>
            </a:r>
            <a:r>
              <a:rPr lang="en-US" sz="4400" dirty="0" smtClean="0"/>
              <a:t>growing </a:t>
            </a:r>
            <a:r>
              <a:rPr lang="en-US" sz="4400" dirty="0"/>
              <a:t>of </a:t>
            </a:r>
            <a:r>
              <a:rPr lang="en-US" sz="4400" dirty="0" smtClean="0"/>
              <a:t>grain to be sold as food </a:t>
            </a:r>
            <a:r>
              <a:rPr lang="en-US" sz="4400" dirty="0"/>
              <a:t>for animals and to be </a:t>
            </a:r>
            <a:r>
              <a:rPr lang="en-US" sz="4400" dirty="0" smtClean="0"/>
              <a:t>manufactured (flour)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USA, Canada, E. Europe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World’s leading export crop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96384"/>
            <a:ext cx="91440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3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40" y="0"/>
            <a:ext cx="9032360" cy="6685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/>
              <a:t>6. Mediterranean Agriculture: </a:t>
            </a:r>
            <a:r>
              <a:rPr lang="en-US" sz="4400" dirty="0" smtClean="0"/>
              <a:t>commercial agriculture, mostly horticulture and luxury crops</a:t>
            </a:r>
            <a:endParaRPr lang="en-US" sz="4000" dirty="0" smtClean="0"/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/>
              <a:t>Around the Mediterranean Sea, US , South Africa, </a:t>
            </a:r>
            <a:r>
              <a:rPr lang="en-US" sz="4400" dirty="0" smtClean="0"/>
              <a:t>Chile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VERY PRODUCTIVE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Sea winds brings moisture, mild winters , hot summers</a:t>
            </a:r>
          </a:p>
        </p:txBody>
      </p:sp>
    </p:spTree>
    <p:extLst>
      <p:ext uri="{BB962C8B-B14F-4D97-AF65-F5344CB8AC3E}">
        <p14:creationId xmlns:p14="http://schemas.microsoft.com/office/powerpoint/2010/main" val="137829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40" y="0"/>
            <a:ext cx="9032360" cy="6685285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4400" b="1" dirty="0" smtClean="0"/>
              <a:t>c. Horticulture: </a:t>
            </a:r>
            <a:r>
              <a:rPr lang="en-US" sz="4400" dirty="0"/>
              <a:t>the art or practice of garden cultivation and management.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778000"/>
            <a:ext cx="8128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2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80" y="69784"/>
            <a:ext cx="9021720" cy="55818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smtClean="0"/>
              <a:t>d. Crops: olives, grapes, figs, citrus</a:t>
            </a:r>
          </a:p>
          <a:p>
            <a:pPr marL="0" indent="0">
              <a:buNone/>
            </a:pPr>
            <a:r>
              <a:rPr lang="en-US" sz="4400" dirty="0"/>
              <a:t>	</a:t>
            </a:r>
            <a:r>
              <a:rPr lang="en-US" sz="4400" dirty="0" smtClean="0"/>
              <a:t>e. Problems: droughts!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24290"/>
            <a:ext cx="3656277" cy="24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600794"/>
            <a:ext cx="7620000" cy="2823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277" y="4434780"/>
            <a:ext cx="3632400" cy="243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3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964" y="125611"/>
            <a:ext cx="8924035" cy="6629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/>
              <a:t>7. Ranching: </a:t>
            </a:r>
            <a:r>
              <a:rPr lang="en-US" sz="4400" dirty="0" smtClean="0"/>
              <a:t>commercial grazing of livestock over an extensive area</a:t>
            </a:r>
            <a:endParaRPr lang="en-US" sz="4400" i="1" dirty="0" smtClean="0"/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N. America, SE Latin America, Central Asia, Sub-Saharan Africa, S. Pacific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Over land too dry to cultivate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First: Open ranges, then: Semi-nomadic, Finally: Ranches</a:t>
            </a:r>
          </a:p>
          <a:p>
            <a:pPr marL="1143000" lvl="1" indent="-742950">
              <a:buFont typeface="+mj-lt"/>
              <a:buAutoNum type="alphaLcPeriod"/>
            </a:pPr>
            <a:endParaRPr lang="en-US" sz="4000" dirty="0" smtClean="0"/>
          </a:p>
          <a:p>
            <a:pPr marL="1143000" lvl="1" indent="-742950">
              <a:buFont typeface="+mj-lt"/>
              <a:buAutoNum type="alphaLcPeriod"/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78044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Origin of Agriculture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417638"/>
            <a:ext cx="77978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1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0"/>
            <a:ext cx="8420100" cy="377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773" y="3711836"/>
            <a:ext cx="4734227" cy="3146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71900"/>
            <a:ext cx="46291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Video: Your Life – Your Agriculture</a:t>
            </a:r>
            <a:endParaRPr lang="en-US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5935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Summary: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748838"/>
            <a:ext cx="8571671" cy="61091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Choose </a:t>
            </a:r>
            <a:r>
              <a:rPr lang="en-US" sz="4400" smtClean="0"/>
              <a:t>an MDC </a:t>
            </a:r>
            <a:r>
              <a:rPr lang="en-US" sz="4400" dirty="0" smtClean="0"/>
              <a:t>and identify a type of agriculture within it.</a:t>
            </a:r>
          </a:p>
          <a:p>
            <a:r>
              <a:rPr lang="en-US" sz="4400" dirty="0" smtClean="0"/>
              <a:t>Explain how the geography of the country influences the agriculture.</a:t>
            </a:r>
          </a:p>
          <a:p>
            <a:r>
              <a:rPr lang="en-US" sz="4400" dirty="0" smtClean="0"/>
              <a:t>Describe how the agriculture influences the ways its citizens live.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178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Video: John Oliver - Tobacco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7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DAY 5</a:t>
            </a:r>
            <a:endParaRPr lang="en-US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47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dirty="0" err="1" smtClean="0">
                <a:latin typeface="+mn-lt"/>
              </a:rPr>
              <a:t>Bellwork</a:t>
            </a:r>
            <a:endParaRPr lang="en-US" sz="4800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What is a crop or type of agriculture we do here in AZ?</a:t>
            </a:r>
          </a:p>
          <a:p>
            <a:r>
              <a:rPr lang="en-US" sz="4400" dirty="0" smtClean="0"/>
              <a:t>What challenges might they face?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2511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Agenda: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Notes: Challenges to Agriculture</a:t>
            </a:r>
          </a:p>
          <a:p>
            <a:endParaRPr lang="en-US" sz="4400" dirty="0"/>
          </a:p>
          <a:p>
            <a:endParaRPr lang="en-US" sz="4400" dirty="0" smtClean="0"/>
          </a:p>
          <a:p>
            <a:r>
              <a:rPr lang="en-US" sz="4400" b="1" dirty="0" smtClean="0"/>
              <a:t>HW: </a:t>
            </a:r>
            <a:r>
              <a:rPr lang="en-US" sz="4400" dirty="0" smtClean="0"/>
              <a:t>#13-18, ESPEN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83423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Objective: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You will be able to summarize the challenges in agriculture today.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0448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1933"/>
            <a:ext cx="8229600" cy="11430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TUBI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86" y="881743"/>
            <a:ext cx="8904514" cy="4525963"/>
          </a:xfrm>
        </p:spPr>
        <p:txBody>
          <a:bodyPr>
            <a:normAutofit/>
          </a:bodyPr>
          <a:lstStyle/>
          <a:p>
            <a:r>
              <a:rPr lang="en-US" sz="4400" dirty="0"/>
              <a:t>Cows can walk up a flight of stairs, but once there, they can’t walk back down. Their knees just don’t bend the right way</a:t>
            </a:r>
            <a:r>
              <a:rPr lang="en-US" sz="4400" dirty="0" smtClean="0"/>
              <a:t>.</a:t>
            </a:r>
            <a:endParaRPr lang="en-US" sz="4400" dirty="0"/>
          </a:p>
        </p:txBody>
      </p:sp>
      <p:pic>
        <p:nvPicPr>
          <p:cNvPr id="1026" name="Picture 2" descr="http://www.interestingfactss.com/wp-content/uploads/2013/05/c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1" y="3200425"/>
            <a:ext cx="4759036" cy="34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19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I. Challenges to Agriculture</a:t>
            </a:r>
            <a:endParaRPr lang="en-US" b="1" u="sng" dirty="0"/>
          </a:p>
        </p:txBody>
      </p:sp>
      <p:pic>
        <p:nvPicPr>
          <p:cNvPr id="3074" name="Picture 2" descr="http://www.sbs.com.au/news/sites/sbs.com.au.news/files/styles/full/public/20080704000104184568-original.jpg?itok=EYAFpBL7&amp;mtime=14465806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890" y="1602240"/>
            <a:ext cx="8066314" cy="453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14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BAB290A7275A4F8F9C47650032CC21" ma:contentTypeVersion="2" ma:contentTypeDescription="Create a new document." ma:contentTypeScope="" ma:versionID="e86f2336f7311206c86221b768a661b3">
  <xsd:schema xmlns:xsd="http://www.w3.org/2001/XMLSchema" xmlns:xs="http://www.w3.org/2001/XMLSchema" xmlns:p="http://schemas.microsoft.com/office/2006/metadata/properties" xmlns:ns2="53a41b9e-c492-4cb9-890f-e1d01ba211e8" targetNamespace="http://schemas.microsoft.com/office/2006/metadata/properties" ma:root="true" ma:fieldsID="2dcba2eb37c92e7d503dbe5de5f9bdca" ns2:_="">
    <xsd:import namespace="53a41b9e-c492-4cb9-890f-e1d01ba21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a41b9e-c492-4cb9-890f-e1d01ba211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7B6B5A-BA52-42C8-A904-FD585D3267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a41b9e-c492-4cb9-890f-e1d01ba211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B7D0D51-2F2A-4DDF-875C-FF9E96BB37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0B23C5-B50B-4728-AC5B-15A7C595B7B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3591</Words>
  <Application>Microsoft Office PowerPoint</Application>
  <PresentationFormat>On-screen Show (4:3)</PresentationFormat>
  <Paragraphs>570</Paragraphs>
  <Slides>185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185</vt:i4>
      </vt:variant>
    </vt:vector>
  </HeadingPairs>
  <TitlesOfParts>
    <vt:vector size="199" baseType="lpstr">
      <vt:lpstr>Arial</vt:lpstr>
      <vt:lpstr>Calibri</vt:lpstr>
      <vt:lpstr>MS Mincho</vt:lpstr>
      <vt:lpstr>Times New Roman</vt:lpstr>
      <vt:lpstr>Wingdings 2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AP Human Geography</vt:lpstr>
      <vt:lpstr>DAY 1</vt:lpstr>
      <vt:lpstr>PowerPoint Presentation</vt:lpstr>
      <vt:lpstr>Bellwork 2/25/2019:</vt:lpstr>
      <vt:lpstr>Agenda:</vt:lpstr>
      <vt:lpstr>Objective:</vt:lpstr>
      <vt:lpstr>Fun Fact:</vt:lpstr>
      <vt:lpstr>CHAPTER 10 AGRICULTURE</vt:lpstr>
      <vt:lpstr>I. Origin of Agriculture</vt:lpstr>
      <vt:lpstr>A. The Beginning</vt:lpstr>
      <vt:lpstr>B. Invention</vt:lpstr>
      <vt:lpstr>PowerPoint Presentation</vt:lpstr>
      <vt:lpstr>PowerPoint Presentation</vt:lpstr>
      <vt:lpstr>PowerPoint Presentation</vt:lpstr>
      <vt:lpstr>Video: Crash Course Agricultural Revolution</vt:lpstr>
      <vt:lpstr>C. Cultivation Hearth</vt:lpstr>
      <vt:lpstr>C. Cultivation Hearth</vt:lpstr>
      <vt:lpstr>C. Cultivation Hearth</vt:lpstr>
      <vt:lpstr>C. Cultivation Hearth</vt:lpstr>
      <vt:lpstr>PowerPoint Presentation</vt:lpstr>
      <vt:lpstr>Discussion</vt:lpstr>
      <vt:lpstr>D. Subsistence vs. Commercial</vt:lpstr>
      <vt:lpstr>PowerPoint Presentation</vt:lpstr>
      <vt:lpstr>PowerPoint Presentation</vt:lpstr>
      <vt:lpstr>Discuss</vt:lpstr>
      <vt:lpstr>Summary:</vt:lpstr>
      <vt:lpstr>DAY 2</vt:lpstr>
      <vt:lpstr>Bellwork:</vt:lpstr>
      <vt:lpstr>Agenda:</vt:lpstr>
      <vt:lpstr>Objective:</vt:lpstr>
      <vt:lpstr>TUBI:</vt:lpstr>
      <vt:lpstr>I. Diet</vt:lpstr>
      <vt:lpstr>Video: Eggs (BuzzFeed)</vt:lpstr>
      <vt:lpstr>Discuss</vt:lpstr>
      <vt:lpstr>A. What do people eat?</vt:lpstr>
      <vt:lpstr>2. Total Consumption</vt:lpstr>
      <vt:lpstr>B. Nutrition and Hunger</vt:lpstr>
      <vt:lpstr>PowerPoint Presentation</vt:lpstr>
      <vt:lpstr>Discuss</vt:lpstr>
      <vt:lpstr>2. Energy Needs</vt:lpstr>
      <vt:lpstr>Discuss</vt:lpstr>
      <vt:lpstr>PowerPoint Presentation</vt:lpstr>
      <vt:lpstr>II. Agriculture Distribution - LDC</vt:lpstr>
      <vt:lpstr>Geographic Connections</vt:lpstr>
      <vt:lpstr>A. Agricultural Regions (Developing)</vt:lpstr>
      <vt:lpstr>PowerPoint Presentation</vt:lpstr>
      <vt:lpstr>PowerPoint Presentation</vt:lpstr>
      <vt:lpstr>Discuss</vt:lpstr>
      <vt:lpstr>PowerPoint Presentation</vt:lpstr>
      <vt:lpstr>Geographic Connections</vt:lpstr>
      <vt:lpstr>PowerPoint Presentation</vt:lpstr>
      <vt:lpstr>Video: Slash and Burn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</vt:lpstr>
      <vt:lpstr>Geographic Connections</vt:lpstr>
      <vt:lpstr>PowerPoint Presentation</vt:lpstr>
      <vt:lpstr>PowerPoint Presentation</vt:lpstr>
      <vt:lpstr>Geographic Connections</vt:lpstr>
      <vt:lpstr>PowerPoint Presentation</vt:lpstr>
      <vt:lpstr>PowerPoint Presentation</vt:lpstr>
      <vt:lpstr>Summary:</vt:lpstr>
      <vt:lpstr>What People Eat</vt:lpstr>
      <vt:lpstr>DAY 3</vt:lpstr>
      <vt:lpstr>Bellwork</vt:lpstr>
      <vt:lpstr>Agenda:</vt:lpstr>
      <vt:lpstr>Objective:</vt:lpstr>
      <vt:lpstr>TUBI:</vt:lpstr>
      <vt:lpstr>I. Agriculture Distribution (2)</vt:lpstr>
      <vt:lpstr>A. Agricultural Regions (Developed)</vt:lpstr>
      <vt:lpstr>What is this cartoon saying about agribusiness?</vt:lpstr>
      <vt:lpstr>PowerPoint Presentation</vt:lpstr>
      <vt:lpstr>PowerPoint Presentation</vt:lpstr>
      <vt:lpstr>PowerPoint Presentation</vt:lpstr>
      <vt:lpstr>PowerPoint Presentation</vt:lpstr>
      <vt:lpstr>Discuss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Video: Your Life – Your Agriculture</vt:lpstr>
      <vt:lpstr>Summary:</vt:lpstr>
      <vt:lpstr>Video: John Oliver - Tobacco</vt:lpstr>
      <vt:lpstr>DAY 5</vt:lpstr>
      <vt:lpstr>Bellwork</vt:lpstr>
      <vt:lpstr>Agenda:</vt:lpstr>
      <vt:lpstr>Objective:</vt:lpstr>
      <vt:lpstr>TUBI</vt:lpstr>
      <vt:lpstr>I. Challenges to Agriculture</vt:lpstr>
      <vt:lpstr>A. Developing Countries </vt:lpstr>
      <vt:lpstr>2. Growing Population</vt:lpstr>
      <vt:lpstr>PowerPoint Presentation</vt:lpstr>
      <vt:lpstr>3. International Trade</vt:lpstr>
      <vt:lpstr>Discuss</vt:lpstr>
      <vt:lpstr>4. Drug Crops</vt:lpstr>
      <vt:lpstr>PowerPoint Presentation</vt:lpstr>
      <vt:lpstr>Discuss</vt:lpstr>
      <vt:lpstr>B. Developed Countries</vt:lpstr>
      <vt:lpstr>2. Von Thünen Model</vt:lpstr>
      <vt:lpstr>c. 4 Rings Surround a City</vt:lpstr>
      <vt:lpstr>PowerPoint Presentation</vt:lpstr>
      <vt:lpstr>Discuss</vt:lpstr>
      <vt:lpstr>C. Environmental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Summary:</vt:lpstr>
      <vt:lpstr>ESPEN</vt:lpstr>
      <vt:lpstr>Video: Ted Talk</vt:lpstr>
      <vt:lpstr>Day 6</vt:lpstr>
      <vt:lpstr>Bellwork</vt:lpstr>
      <vt:lpstr>Agenda:</vt:lpstr>
      <vt:lpstr>Objective:</vt:lpstr>
      <vt:lpstr>TUBI:</vt:lpstr>
      <vt:lpstr>I. Feeding the World</vt:lpstr>
      <vt:lpstr>A. Export More Food!</vt:lpstr>
      <vt:lpstr>B. More Agricultural Land</vt:lpstr>
      <vt:lpstr>C. More Fish!!</vt:lpstr>
      <vt:lpstr>PowerPoint Presentation</vt:lpstr>
      <vt:lpstr>D. Grow More Food</vt:lpstr>
      <vt:lpstr>PowerPoint Presentation</vt:lpstr>
      <vt:lpstr>PowerPoint Presentation</vt:lpstr>
      <vt:lpstr>4. Anti - GMO</vt:lpstr>
      <vt:lpstr>Discuss</vt:lpstr>
      <vt:lpstr>Summary</vt:lpstr>
      <vt:lpstr>Categorilla: Pesticide Use</vt:lpstr>
      <vt:lpstr>Day 7</vt:lpstr>
      <vt:lpstr>Bellwork</vt:lpstr>
      <vt:lpstr>Agenda:</vt:lpstr>
      <vt:lpstr>Agenda:</vt:lpstr>
      <vt:lpstr>TUBI</vt:lpstr>
      <vt:lpstr>Quiz</vt:lpstr>
      <vt:lpstr>Practice FRQ</vt:lpstr>
      <vt:lpstr>Practice FRQ</vt:lpstr>
      <vt:lpstr>Score</vt:lpstr>
      <vt:lpstr>Day 8</vt:lpstr>
      <vt:lpstr>Bellwork</vt:lpstr>
      <vt:lpstr>Agenda:</vt:lpstr>
      <vt:lpstr>Objective:</vt:lpstr>
      <vt:lpstr>TUBI</vt:lpstr>
      <vt:lpstr>I. Sustainable Agriculture and Agribusiness</vt:lpstr>
      <vt:lpstr>PowerPoint Presentation</vt:lpstr>
      <vt:lpstr>1. Sensitive Land Management</vt:lpstr>
      <vt:lpstr>PowerPoint Presentation</vt:lpstr>
      <vt:lpstr>2. Limited Chemicals</vt:lpstr>
      <vt:lpstr>PowerPoint Presentation</vt:lpstr>
      <vt:lpstr>3. Integrated Crop and Livestock</vt:lpstr>
      <vt:lpstr>Discuss</vt:lpstr>
      <vt:lpstr>B. Agribusiness</vt:lpstr>
      <vt:lpstr>PowerPoint Presentation</vt:lpstr>
      <vt:lpstr>Vertical Integration in Grain-based Beef Production</vt:lpstr>
      <vt:lpstr>Discuss</vt:lpstr>
      <vt:lpstr>3. Why?</vt:lpstr>
      <vt:lpstr>4. So what?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 BACKLASH</vt:lpstr>
      <vt:lpstr>Videos: The Meatrix, Hog Production, Secrets to Food Marketing, Back to the Start, Food Inc. </vt:lpstr>
      <vt:lpstr>Discuss</vt:lpstr>
      <vt:lpstr>Discuss</vt:lpstr>
      <vt:lpstr>Summary: </vt:lpstr>
      <vt:lpstr>DAY 9</vt:lpstr>
      <vt:lpstr>Bellwork</vt:lpstr>
      <vt:lpstr>Agenda:</vt:lpstr>
      <vt:lpstr>Objective:</vt:lpstr>
      <vt:lpstr>TUBI</vt:lpstr>
      <vt:lpstr>4 Level Map Analysis</vt:lpstr>
      <vt:lpstr>Practice Multiple Choice</vt:lpstr>
      <vt:lpstr>Lots of Ted Talks on Agriculture</vt:lpstr>
    </vt:vector>
  </TitlesOfParts>
  <Company>Tucson Unified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Human Geography</dc:title>
  <dc:creator>Traquair, Hannah</dc:creator>
  <cp:lastModifiedBy>Cannon, Amy</cp:lastModifiedBy>
  <cp:revision>8</cp:revision>
  <dcterms:created xsi:type="dcterms:W3CDTF">2017-09-29T17:32:44Z</dcterms:created>
  <dcterms:modified xsi:type="dcterms:W3CDTF">2019-02-25T17:31:02Z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0x010100D4BAB290A7275A4F8F9C47650032CC21</vt:lpwstr>
  </property>
</Properties>
</file>