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8" r:id="rId9"/>
    <p:sldMasterId id="2147483720" r:id="rId10"/>
  </p:sldMasterIdLst>
  <p:notesMasterIdLst>
    <p:notesMasterId r:id="rId170"/>
  </p:notesMasterIdLst>
  <p:sldIdLst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5" r:id="rId129"/>
    <p:sldId id="376" r:id="rId130"/>
    <p:sldId id="378" r:id="rId131"/>
    <p:sldId id="379" r:id="rId132"/>
    <p:sldId id="380" r:id="rId133"/>
    <p:sldId id="381" r:id="rId134"/>
    <p:sldId id="382" r:id="rId135"/>
    <p:sldId id="383" r:id="rId136"/>
    <p:sldId id="384" r:id="rId137"/>
    <p:sldId id="385" r:id="rId138"/>
    <p:sldId id="386" r:id="rId139"/>
    <p:sldId id="387" r:id="rId140"/>
    <p:sldId id="388" r:id="rId141"/>
    <p:sldId id="389" r:id="rId142"/>
    <p:sldId id="390" r:id="rId143"/>
    <p:sldId id="391" r:id="rId144"/>
    <p:sldId id="392" r:id="rId145"/>
    <p:sldId id="393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7" r:id="rId168"/>
    <p:sldId id="418" r:id="rId1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59" Type="http://schemas.openxmlformats.org/officeDocument/2006/relationships/slide" Target="slides/slide149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22" Type="http://schemas.openxmlformats.org/officeDocument/2006/relationships/slide" Target="slides/slide12.xml"/><Relationship Id="rId43" Type="http://schemas.openxmlformats.org/officeDocument/2006/relationships/slide" Target="slides/slide33.xml"/><Relationship Id="rId64" Type="http://schemas.openxmlformats.org/officeDocument/2006/relationships/slide" Target="slides/slide54.xml"/><Relationship Id="rId118" Type="http://schemas.openxmlformats.org/officeDocument/2006/relationships/slide" Target="slides/slide108.xml"/><Relationship Id="rId139" Type="http://schemas.openxmlformats.org/officeDocument/2006/relationships/slide" Target="slides/slide129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71" Type="http://schemas.openxmlformats.org/officeDocument/2006/relationships/presProps" Target="presProps.xml"/><Relationship Id="rId12" Type="http://schemas.openxmlformats.org/officeDocument/2006/relationships/slide" Target="slides/slide2.xml"/><Relationship Id="rId33" Type="http://schemas.openxmlformats.org/officeDocument/2006/relationships/slide" Target="slides/slide23.xml"/><Relationship Id="rId108" Type="http://schemas.openxmlformats.org/officeDocument/2006/relationships/slide" Target="slides/slide98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5" Type="http://schemas.openxmlformats.org/officeDocument/2006/relationships/slide" Target="slides/slide65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61" Type="http://schemas.openxmlformats.org/officeDocument/2006/relationships/slide" Target="slides/slide15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51" Type="http://schemas.openxmlformats.org/officeDocument/2006/relationships/slide" Target="slides/slide141.xml"/><Relationship Id="rId156" Type="http://schemas.openxmlformats.org/officeDocument/2006/relationships/slide" Target="slides/slide146.xml"/><Relationship Id="rId172" Type="http://schemas.openxmlformats.org/officeDocument/2006/relationships/viewProps" Target="viewProps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167" Type="http://schemas.openxmlformats.org/officeDocument/2006/relationships/slide" Target="slides/slide157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slide" Target="slides/slide152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73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168" Type="http://schemas.openxmlformats.org/officeDocument/2006/relationships/slide" Target="slides/slide15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slide" Target="slides/slide153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Relationship Id="rId174" Type="http://schemas.openxmlformats.org/officeDocument/2006/relationships/tableStyles" Target="tableStyles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64" Type="http://schemas.openxmlformats.org/officeDocument/2006/relationships/slide" Target="slides/slide154.xml"/><Relationship Id="rId169" Type="http://schemas.openxmlformats.org/officeDocument/2006/relationships/slide" Target="slides/slide15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54" Type="http://schemas.openxmlformats.org/officeDocument/2006/relationships/slide" Target="slides/slide144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slide" Target="slides/slide134.xml"/><Relationship Id="rId90" Type="http://schemas.openxmlformats.org/officeDocument/2006/relationships/slide" Target="slides/slide80.xml"/><Relationship Id="rId165" Type="http://schemas.openxmlformats.org/officeDocument/2006/relationships/slide" Target="slides/slide155.xml"/><Relationship Id="rId27" Type="http://schemas.openxmlformats.org/officeDocument/2006/relationships/slide" Target="slides/slide17.xml"/><Relationship Id="rId48" Type="http://schemas.openxmlformats.org/officeDocument/2006/relationships/slide" Target="slides/slide38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34" Type="http://schemas.openxmlformats.org/officeDocument/2006/relationships/slide" Target="slides/slide124.xml"/><Relationship Id="rId80" Type="http://schemas.openxmlformats.org/officeDocument/2006/relationships/slide" Target="slides/slide70.xml"/><Relationship Id="rId155" Type="http://schemas.openxmlformats.org/officeDocument/2006/relationships/slide" Target="slides/slide145.xml"/><Relationship Id="rId17" Type="http://schemas.openxmlformats.org/officeDocument/2006/relationships/slide" Target="slides/slide7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24" Type="http://schemas.openxmlformats.org/officeDocument/2006/relationships/slide" Target="slides/slide114.xml"/><Relationship Id="rId70" Type="http://schemas.openxmlformats.org/officeDocument/2006/relationships/slide" Target="slides/slide60.xml"/><Relationship Id="rId91" Type="http://schemas.openxmlformats.org/officeDocument/2006/relationships/slide" Target="slides/slide81.xml"/><Relationship Id="rId145" Type="http://schemas.openxmlformats.org/officeDocument/2006/relationships/slide" Target="slides/slide135.xml"/><Relationship Id="rId166" Type="http://schemas.openxmlformats.org/officeDocument/2006/relationships/slide" Target="slides/slide1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AGRID:APSI%202014:Models:Rank-Size:Rank-Size%20Rule-U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United</a:t>
            </a:r>
            <a:r>
              <a:rPr lang="en-US" baseline="0"/>
              <a:t> States: Rank-Size Distribution of Population, 2010</a:t>
            </a:r>
            <a:endParaRPr lang="en-US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'US City Data'!$B$1</c:f>
              <c:strCache>
                <c:ptCount val="1"/>
                <c:pt idx="0">
                  <c:v>Predicted Population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chemeClr val="accent1"/>
                </a:solidFill>
              </a:ln>
              <a:effectLst/>
            </c:spPr>
          </c:marker>
          <c:cat>
            <c:strRef>
              <c:f>'US City Data'!$A$2:$A$11</c:f>
              <c:strCache>
                <c:ptCount val="10"/>
                <c:pt idx="0">
                  <c:v>New York</c:v>
                </c:pt>
                <c:pt idx="1">
                  <c:v>Los Angeles</c:v>
                </c:pt>
                <c:pt idx="2">
                  <c:v>Chicago</c:v>
                </c:pt>
                <c:pt idx="3">
                  <c:v>Houston</c:v>
                </c:pt>
                <c:pt idx="4">
                  <c:v>Philadelphia</c:v>
                </c:pt>
                <c:pt idx="5">
                  <c:v>Phoenix</c:v>
                </c:pt>
                <c:pt idx="6">
                  <c:v>San Antonio</c:v>
                </c:pt>
                <c:pt idx="7">
                  <c:v>San Diego</c:v>
                </c:pt>
                <c:pt idx="8">
                  <c:v>Dallas</c:v>
                </c:pt>
                <c:pt idx="9">
                  <c:v>San Jose</c:v>
                </c:pt>
              </c:strCache>
            </c:strRef>
          </c:cat>
          <c:val>
            <c:numRef>
              <c:f>'US City Data'!$B$2:$B$11</c:f>
              <c:numCache>
                <c:formatCode>#,##0</c:formatCode>
                <c:ptCount val="10"/>
                <c:pt idx="0">
                  <c:v>8175133</c:v>
                </c:pt>
                <c:pt idx="1">
                  <c:v>4027567</c:v>
                </c:pt>
                <c:pt idx="2">
                  <c:v>2725044</c:v>
                </c:pt>
                <c:pt idx="3">
                  <c:v>2043783</c:v>
                </c:pt>
                <c:pt idx="4">
                  <c:v>1635027</c:v>
                </c:pt>
                <c:pt idx="5">
                  <c:v>1362522</c:v>
                </c:pt>
                <c:pt idx="6">
                  <c:v>1167876</c:v>
                </c:pt>
                <c:pt idx="7">
                  <c:v>1021892</c:v>
                </c:pt>
                <c:pt idx="8">
                  <c:v>908348</c:v>
                </c:pt>
                <c:pt idx="9">
                  <c:v>817513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31-49EC-8D4A-4D7BAFF9B0CE}"/>
            </c:ext>
          </c:extLst>
        </c:ser>
        <c:ser>
          <c:idx val="1"/>
          <c:order val="1"/>
          <c:tx>
            <c:strRef>
              <c:f>'US City Data'!$C$1</c:f>
              <c:strCache>
                <c:ptCount val="1"/>
                <c:pt idx="0">
                  <c:v>Actual Population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cat>
            <c:strRef>
              <c:f>'US City Data'!$A$2:$A$11</c:f>
              <c:strCache>
                <c:ptCount val="10"/>
                <c:pt idx="0">
                  <c:v>New York</c:v>
                </c:pt>
                <c:pt idx="1">
                  <c:v>Los Angeles</c:v>
                </c:pt>
                <c:pt idx="2">
                  <c:v>Chicago</c:v>
                </c:pt>
                <c:pt idx="3">
                  <c:v>Houston</c:v>
                </c:pt>
                <c:pt idx="4">
                  <c:v>Philadelphia</c:v>
                </c:pt>
                <c:pt idx="5">
                  <c:v>Phoenix</c:v>
                </c:pt>
                <c:pt idx="6">
                  <c:v>San Antonio</c:v>
                </c:pt>
                <c:pt idx="7">
                  <c:v>San Diego</c:v>
                </c:pt>
                <c:pt idx="8">
                  <c:v>Dallas</c:v>
                </c:pt>
                <c:pt idx="9">
                  <c:v>San Jose</c:v>
                </c:pt>
              </c:strCache>
            </c:strRef>
          </c:cat>
          <c:val>
            <c:numRef>
              <c:f>'US City Data'!$C$2:$C$11</c:f>
              <c:numCache>
                <c:formatCode>#,##0</c:formatCode>
                <c:ptCount val="10"/>
                <c:pt idx="0">
                  <c:v>8175133</c:v>
                </c:pt>
                <c:pt idx="1">
                  <c:v>3792621</c:v>
                </c:pt>
                <c:pt idx="2">
                  <c:v>2685598</c:v>
                </c:pt>
                <c:pt idx="3">
                  <c:v>2100263</c:v>
                </c:pt>
                <c:pt idx="4">
                  <c:v>1526006</c:v>
                </c:pt>
                <c:pt idx="5">
                  <c:v>1445632</c:v>
                </c:pt>
                <c:pt idx="6">
                  <c:v>1327402</c:v>
                </c:pt>
                <c:pt idx="7">
                  <c:v>1307402</c:v>
                </c:pt>
                <c:pt idx="8">
                  <c:v>1197816</c:v>
                </c:pt>
                <c:pt idx="9">
                  <c:v>945942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31-49EC-8D4A-4D7BAFF9B0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447424"/>
        <c:axId val="63449344"/>
      </c:lineChart>
      <c:catAx>
        <c:axId val="63447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49344"/>
        <c:crosses val="autoZero"/>
        <c:auto val="1"/>
        <c:lblAlgn val="ctr"/>
        <c:lblOffset val="100"/>
        <c:noMultiLvlLbl val="0"/>
      </c:catAx>
      <c:valAx>
        <c:axId val="6344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44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F1BC6-6490-427C-A22F-CD1CE118AE95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8097E-78BE-4298-B139-07096ABA0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64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https://www.youtube.com/watch?v=zhL5DCizj5c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097E-78BE-4298-B139-07096ABA00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7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https://www.youtube.com/watch?v=6TIXDbxtzMY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097E-78BE-4298-B139-07096ABA006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73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</a:t>
            </a:r>
            <a:r>
              <a:rPr lang="en-US" baseline="0" dirty="0" smtClean="0"/>
              <a:t> the message of this political cartoon?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B5EB3-17BD-DC40-AE29-BD5109C05657}" type="slidenum">
              <a:rPr lang="en-US" smtClean="0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80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Geographic</a:t>
            </a:r>
            <a:r>
              <a:rPr lang="en-US" baseline="0" dirty="0" smtClean="0"/>
              <a:t> connection: market area = NODAL REGION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3DD9AC-41F2-9B4B-8A39-ED4B29640751}" type="slidenum">
              <a:rPr lang="en-US" smtClean="0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65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https://www.youtube.com/watch?v=UCaT6VOZJZM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097E-78BE-4298-B139-07096ABA0066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03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https://www.youtube.com/watch?v=k2APYPjTWZ8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097E-78BE-4298-B139-07096ABA0066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94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https://www.youtube.com/watch?v=V7fsEIp2r_8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8097E-78BE-4298-B139-07096ABA0066}" type="slidenum">
              <a:rPr lang="en-US" smtClean="0"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78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1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54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62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726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9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30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057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031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20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8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0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89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92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050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084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089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612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66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0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37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02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4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67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1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04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16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01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582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986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9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58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63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2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07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83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9499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93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70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968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653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428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2471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72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11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090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380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95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4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5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91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787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218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264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657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418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654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879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385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531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908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14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6795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706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8449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10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00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96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6684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04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13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089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777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73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0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4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79187-57A7-48EB-9154-B9EB23A8A92C}" type="datetimeFigureOut">
              <a:rPr lang="en-US" smtClean="0"/>
              <a:t>3/13/2019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5E699-5624-4807-9B66-603D516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1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6AB2A56-1FDF-894A-A966-FD84D10EEA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5FD98AA-CF46-874C-A613-A8BE2EBCD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1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7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CCF2C-72D4-4B94-9413-43E2EF6C7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0934-4835-44B2-AD11-602A2CE0DE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1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4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A7DF46-5085-5448-BD97-9DFECF39B3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CFFEFCB-1D0F-274F-85A4-B9E2C1BCB8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22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A065BAF-B4B9-984C-AB47-B288E864344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3/13/2019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A2AE535-EDAB-7E4A-9735-54429D9D2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3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8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18" y="1"/>
            <a:ext cx="7772400" cy="838200"/>
          </a:xfrm>
        </p:spPr>
        <p:txBody>
          <a:bodyPr/>
          <a:lstStyle/>
          <a:p>
            <a:r>
              <a:rPr lang="en-US" dirty="0" smtClean="0"/>
              <a:t>AP Human Geography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85800"/>
            <a:ext cx="9144000" cy="1752600"/>
          </a:xfrm>
        </p:spPr>
        <p:txBody>
          <a:bodyPr/>
          <a:lstStyle/>
          <a:p>
            <a:r>
              <a:rPr lang="en-US" dirty="0" smtClean="0"/>
              <a:t>Chapters 11 &amp; 12: Industry and Services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Although this includes </a:t>
            </a:r>
            <a:r>
              <a:rPr lang="en-US" dirty="0" err="1" smtClean="0"/>
              <a:t>powerpoint</a:t>
            </a:r>
            <a:r>
              <a:rPr lang="en-US" dirty="0" smtClean="0"/>
              <a:t> for each day of the chapter, it references assignments and activities not included in the bundle. For the most effective instruction, purchase the Comprehensive Guide to Teaching Human Geography too.</a:t>
            </a:r>
            <a:endParaRPr lang="en-US" dirty="0"/>
          </a:p>
        </p:txBody>
      </p:sp>
      <p:pic>
        <p:nvPicPr>
          <p:cNvPr id="1028" name="Picture 4" descr="Image result for Industry public domain pictur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295548"/>
            <a:ext cx="7048500" cy="46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73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Crash Course</a:t>
            </a:r>
            <a:endParaRPr lang="en-US" b="1" u="sng" dirty="0"/>
          </a:p>
        </p:txBody>
      </p:sp>
      <p:pic>
        <p:nvPicPr>
          <p:cNvPr id="2050" name="Picture 2" descr="https://i.ytimg.com/vi/zhL5DCizj5c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8672286" cy="488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24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Describe the different kinds of services.</a:t>
            </a:r>
          </a:p>
          <a:p>
            <a:r>
              <a:rPr lang="en-US" sz="4400" dirty="0" smtClean="0"/>
              <a:t>Explain how </a:t>
            </a:r>
            <a:r>
              <a:rPr lang="en-US" sz="4400" smtClean="0"/>
              <a:t>development effects </a:t>
            </a:r>
            <a:r>
              <a:rPr lang="en-US" sz="4400" dirty="0" smtClean="0"/>
              <a:t>the Central Place Theory and the Rank-Size Rule.</a:t>
            </a:r>
          </a:p>
        </p:txBody>
      </p:sp>
    </p:spTree>
    <p:extLst>
      <p:ext uri="{BB962C8B-B14F-4D97-AF65-F5344CB8AC3E}">
        <p14:creationId xmlns:p14="http://schemas.microsoft.com/office/powerpoint/2010/main" val="231084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5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err="1" smtClean="0"/>
              <a:t>Bellwork</a:t>
            </a:r>
            <a:r>
              <a:rPr lang="en-US" sz="4800" b="1" u="sng" dirty="0" smtClean="0"/>
              <a:t>: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List as many consumer services you can think of.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6422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u="sng" dirty="0" smtClean="0"/>
              <a:t>Agenda:</a:t>
            </a:r>
            <a:endParaRPr lang="en-US" sz="48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Notes: Consumer Services</a:t>
            </a:r>
          </a:p>
          <a:p>
            <a:endParaRPr lang="en-US" sz="4400" dirty="0"/>
          </a:p>
          <a:p>
            <a:r>
              <a:rPr lang="en-US" sz="4400" b="1" dirty="0" smtClean="0"/>
              <a:t>HW: #25-32, Quiz on Wednesday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8255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Using </a:t>
            </a:r>
            <a:r>
              <a:rPr lang="en-US" sz="4800" dirty="0"/>
              <a:t>a state capital, </a:t>
            </a:r>
            <a:r>
              <a:rPr lang="en-US" sz="4800" dirty="0" smtClean="0"/>
              <a:t>you </a:t>
            </a:r>
            <a:r>
              <a:rPr lang="en-US" sz="4800" dirty="0"/>
              <a:t>will be able </a:t>
            </a:r>
            <a:r>
              <a:rPr lang="en-US" sz="4800" dirty="0" smtClean="0"/>
              <a:t>to describe </a:t>
            </a:r>
            <a:r>
              <a:rPr lang="en-US" sz="4800" dirty="0"/>
              <a:t>the consumer and public services that can be found there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56692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Mohave County, Arizona, if anyone is caught stealing soap, he must wash himself with it until the soap is gone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853" y="3189111"/>
            <a:ext cx="4562592" cy="34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3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I. Services for People </a:t>
            </a:r>
            <a:endParaRPr lang="en-US" b="1" u="sng" dirty="0"/>
          </a:p>
        </p:txBody>
      </p:sp>
      <p:pic>
        <p:nvPicPr>
          <p:cNvPr id="1026" name="Picture 2" descr="http://2.bp.blogspot.com/-CskhhjAsDfc/UZtXvdH149I/AAAAAAAAAJ8/rEIlKiOJYjI/s1600/service_s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29188"/>
            <a:ext cx="8763000" cy="57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6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A. Services in Cities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50% of global population lives in rural settlements, 50% in urban settlements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Urban populations are growing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1026" name="Picture 2" descr="http://bettercities.net/sites/default/files/a4-1-transect-2001a-blueedit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1"/>
          <a:stretch/>
        </p:blipFill>
        <p:spPr bwMode="auto">
          <a:xfrm>
            <a:off x="-152400" y="4862944"/>
            <a:ext cx="9564688" cy="266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5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concepts from our chapter on migration contribute to this?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905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Services in Early Settlements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Places of worship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Protection (walls)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Periodic markets: vendors </a:t>
            </a:r>
            <a:r>
              <a:rPr lang="en-US" sz="4400" dirty="0"/>
              <a:t>offer goods and services in a location on specified days</a:t>
            </a:r>
          </a:p>
        </p:txBody>
      </p:sp>
      <p:pic>
        <p:nvPicPr>
          <p:cNvPr id="2050" name="Picture 2" descr="http://3.bp.blogspot.com/-Qbk75wfRFvI/T1JIhdZC4KI/AAAAAAAAArk/y41sjxXDl3k/s1600/m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218" y="40005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6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24063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B. Industrial Regions Today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Europe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UK: steel, textiles, hi-tech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Western  Europe: Synthetic fibers, pharmaceuticals, coal, iron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Eastern Europe:  ship building, minerals, petroleum, coal</a:t>
            </a:r>
            <a:endParaRPr lang="en-US" sz="4000" u="sng" dirty="0"/>
          </a:p>
        </p:txBody>
      </p:sp>
      <p:pic>
        <p:nvPicPr>
          <p:cNvPr id="1026" name="Picture 2" descr="http://media.roarmag.org/2012/06/EU-Emissions-Trading-Sche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1" y="0"/>
            <a:ext cx="247709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0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3. Services in Urban Settlements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First urban center in Mesopotamia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Urban settlements arose in the 1800’s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Developed countries – most people live in urban centers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Developing countries – have the largest urban centers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44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688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e. Primate City Rule: </a:t>
            </a:r>
            <a:r>
              <a:rPr lang="en-US" sz="4400" dirty="0" smtClean="0"/>
              <a:t>largest settlement has more than twice the population of the second largest</a:t>
            </a:r>
            <a:endParaRPr lang="en-US" sz="4400" dirty="0"/>
          </a:p>
          <a:p>
            <a:pPr lvl="1"/>
            <a:r>
              <a:rPr lang="en-US" sz="4000" dirty="0" smtClean="0"/>
              <a:t> Paris, London</a:t>
            </a:r>
          </a:p>
          <a:p>
            <a:pPr lvl="1"/>
            <a:r>
              <a:rPr lang="en-US" sz="4000" dirty="0" smtClean="0"/>
              <a:t>Mexico City, Jakarta</a:t>
            </a:r>
          </a:p>
        </p:txBody>
      </p:sp>
    </p:spTree>
    <p:extLst>
      <p:ext uri="{BB962C8B-B14F-4D97-AF65-F5344CB8AC3E}">
        <p14:creationId xmlns:p14="http://schemas.microsoft.com/office/powerpoint/2010/main" val="20965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92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048" t="2361" r="1442" b="1348"/>
          <a:stretch>
            <a:fillRect/>
          </a:stretch>
        </p:blipFill>
        <p:spPr bwMode="auto">
          <a:xfrm>
            <a:off x="5853605" y="838203"/>
            <a:ext cx="2060898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777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92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048" t="2361" r="1442" b="1348"/>
          <a:stretch>
            <a:fillRect/>
          </a:stretch>
        </p:blipFill>
        <p:spPr bwMode="auto">
          <a:xfrm>
            <a:off x="5853605" y="838203"/>
            <a:ext cx="2060898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5001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9281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1048" t="2361" r="1442" b="1348"/>
          <a:stretch>
            <a:fillRect/>
          </a:stretch>
        </p:blipFill>
        <p:spPr bwMode="auto">
          <a:xfrm>
            <a:off x="5853605" y="838203"/>
            <a:ext cx="2060898" cy="144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2060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If a country does or does not have the rank-size distribution of cities, what can that tell us about the country??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36069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4584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4. Other Services in Global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1838"/>
            <a:ext cx="8229600" cy="585805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i="1" dirty="0" smtClean="0"/>
              <a:t>Consumer:</a:t>
            </a:r>
          </a:p>
          <a:p>
            <a:pPr marL="1143000" lvl="1" indent="-742950"/>
            <a:r>
              <a:rPr lang="en-US" sz="4000" dirty="0" smtClean="0"/>
              <a:t>HUGE retail market area</a:t>
            </a:r>
          </a:p>
          <a:p>
            <a:pPr marL="1143000" lvl="1" indent="-742950"/>
            <a:r>
              <a:rPr lang="en-US" sz="4000" dirty="0" smtClean="0"/>
              <a:t>Lots of leisure activity</a:t>
            </a:r>
          </a:p>
          <a:p>
            <a:pPr marL="1143000" lvl="1" indent="-742950"/>
            <a:r>
              <a:rPr lang="en-US" sz="4000" dirty="0" smtClean="0"/>
              <a:t>Wealthy people live in global cities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i="1" dirty="0" smtClean="0"/>
              <a:t>Public:</a:t>
            </a:r>
          </a:p>
          <a:p>
            <a:pPr marL="1143000" lvl="1" indent="-742950"/>
            <a:r>
              <a:rPr lang="en-US" sz="4000" dirty="0" smtClean="0"/>
              <a:t>National government agencies</a:t>
            </a:r>
          </a:p>
          <a:p>
            <a:pPr marL="1143000" lvl="1" indent="-742950"/>
            <a:r>
              <a:rPr lang="en-US" sz="4000" dirty="0" smtClean="0"/>
              <a:t>International organizations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5. Tourism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Relies on a population with enough money to vacation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Serves as a basic industry, brings in money from the outside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Designed to cater to our desires</a:t>
            </a:r>
            <a:endParaRPr lang="en-US" sz="4400" dirty="0"/>
          </a:p>
        </p:txBody>
      </p:sp>
      <p:pic>
        <p:nvPicPr>
          <p:cNvPr id="3074" name="Picture 2" descr="http://www.travel-studies.com/sites/default/files/imagecache/full-size/tourists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8" y="15240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81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 what ways is tourism geographically oriented?</a:t>
            </a:r>
          </a:p>
          <a:p>
            <a:r>
              <a:rPr lang="en-US" sz="4400" dirty="0" smtClean="0"/>
              <a:t>What are the biggest tourist destinations in America?</a:t>
            </a:r>
          </a:p>
          <a:p>
            <a:r>
              <a:rPr lang="en-US" sz="4400" dirty="0" smtClean="0"/>
              <a:t>What about </a:t>
            </a:r>
            <a:r>
              <a:rPr lang="en-US" sz="4400" smtClean="0"/>
              <a:t>the world?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50874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6" y="0"/>
            <a:ext cx="9137073" cy="5561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6. Specialized Settlements - Public Services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State capitals</a:t>
            </a:r>
          </a:p>
          <a:p>
            <a:pPr marL="1543050" lvl="2" indent="-742950"/>
            <a:r>
              <a:rPr lang="en-US" sz="3600" dirty="0" smtClean="0"/>
              <a:t>Legislatures, executive offices, courts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Large universities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Military Bases</a:t>
            </a:r>
          </a:p>
          <a:p>
            <a:pPr marL="1143000" lvl="1" indent="-742950">
              <a:buFont typeface="+mj-lt"/>
              <a:buAutoNum type="alphaLcPeriod"/>
            </a:pPr>
            <a:endParaRPr lang="en-US" sz="4000" dirty="0"/>
          </a:p>
        </p:txBody>
      </p:sp>
      <p:pic>
        <p:nvPicPr>
          <p:cNvPr id="4098" name="Picture 2" descr="http://f.tqn.com/y/dc/1/S/Z/8/2/capitol-panoram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343400"/>
            <a:ext cx="60960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0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North America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New England: Cotton, coal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Great Lakes: steel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West Coast: textiles, food, furniture</a:t>
            </a:r>
            <a:endParaRPr lang="en-US" sz="4400" dirty="0"/>
          </a:p>
        </p:txBody>
      </p:sp>
      <p:pic>
        <p:nvPicPr>
          <p:cNvPr id="2050" name="Picture 2" descr="http://www.automation-fair.com/wp-content/uploads/robo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803" y="3657600"/>
            <a:ext cx="448267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22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Using a state capital, describe the consumer and public services that can be found there.</a:t>
            </a:r>
          </a:p>
          <a:p>
            <a:pPr lvl="1"/>
            <a:r>
              <a:rPr lang="en-US" sz="4000" dirty="0"/>
              <a:t> </a:t>
            </a:r>
            <a:r>
              <a:rPr lang="en-US" sz="4000" dirty="0" smtClean="0"/>
              <a:t>Use a model to explain why we see that service there!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795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4 Level Map Analysis - pg. 405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1925" y="609600"/>
            <a:ext cx="7902075" cy="6248400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Do you understand the map?</a:t>
            </a:r>
          </a:p>
          <a:p>
            <a:pPr marL="1143000" lvl="1" indent="-742950"/>
            <a:r>
              <a:rPr lang="en-US" sz="4000" dirty="0" smtClean="0"/>
              <a:t>Type of map, information depicted, </a:t>
            </a:r>
            <a:r>
              <a:rPr lang="en-US" sz="4000" dirty="0" err="1" smtClean="0"/>
              <a:t>etc</a:t>
            </a:r>
            <a:endParaRPr lang="en-US" sz="4000" dirty="0" smtClean="0"/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Where do you see things? - 6</a:t>
            </a:r>
          </a:p>
          <a:p>
            <a:pPr marL="1143000" lvl="1" indent="-742950"/>
            <a:r>
              <a:rPr lang="en-US" sz="4000" dirty="0" smtClean="0"/>
              <a:t>Patterns, distribution, unique things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Why there? - 6</a:t>
            </a:r>
          </a:p>
          <a:p>
            <a:pPr marL="1143000" lvl="1" indent="-742950"/>
            <a:r>
              <a:rPr lang="en-US" sz="4000" dirty="0" smtClean="0"/>
              <a:t>Reasons for you Level 2 Observations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So what? - 6</a:t>
            </a:r>
          </a:p>
          <a:p>
            <a:pPr lvl="1"/>
            <a:r>
              <a:rPr lang="en-US" sz="4000" dirty="0" smtClean="0"/>
              <a:t> Connect this to at least 3 other chapters. What models apply?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99293" y="1463347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468672" y="3910170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804591" y="1418355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804591" y="3805344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7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6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SPOT CHECK 28</a:t>
            </a:r>
          </a:p>
          <a:p>
            <a:r>
              <a:rPr lang="en-US" sz="4400" dirty="0" smtClean="0"/>
              <a:t>List 1 Hindu, 1 Jewish, 3 Buddhist, 3 Christian, 3 Muslim Countries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93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14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Quiz</a:t>
            </a:r>
          </a:p>
          <a:p>
            <a:r>
              <a:rPr lang="en-US" sz="4000" dirty="0" smtClean="0"/>
              <a:t>Stress Check in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 smtClean="0"/>
              <a:t>HW: </a:t>
            </a:r>
            <a:r>
              <a:rPr lang="en-US" sz="4000" dirty="0" smtClean="0"/>
              <a:t>#33-41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4137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President Bush once barfed on the Prime Minister of Japan then passed out.</a:t>
            </a:r>
            <a:endParaRPr lang="en-US" sz="4000" dirty="0"/>
          </a:p>
        </p:txBody>
      </p:sp>
      <p:pic>
        <p:nvPicPr>
          <p:cNvPr id="1026" name="Picture 2" descr="Image result for george bush sr ba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32" y="3501798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george bush 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032" y="3501798"/>
            <a:ext cx="3181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3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Quiz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Write Clearly</a:t>
            </a:r>
          </a:p>
          <a:p>
            <a:r>
              <a:rPr lang="en-US" sz="4000" dirty="0" smtClean="0"/>
              <a:t>Complete sentences for application part</a:t>
            </a:r>
          </a:p>
          <a:p>
            <a:r>
              <a:rPr lang="en-US" sz="4000" dirty="0" smtClean="0"/>
              <a:t>Countries, no capitals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3787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83028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Stress De-Brief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555171"/>
            <a:ext cx="8904514" cy="6215743"/>
          </a:xfrm>
        </p:spPr>
        <p:txBody>
          <a:bodyPr>
            <a:normAutofit lnSpcReduction="10000"/>
          </a:bodyPr>
          <a:lstStyle/>
          <a:p>
            <a:r>
              <a:rPr lang="en-US" sz="3000" i="1" dirty="0" smtClean="0"/>
              <a:t>Get out a piece of paper and answer the following questions. Your name is optional</a:t>
            </a:r>
            <a:r>
              <a:rPr lang="en-US" sz="3000" b="1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What is one thing you are proud of this school year?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On a scale of 1-10 (10 being high) what is your overall stress level normally this year?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/>
              <a:t>On a scale of 1-10 </a:t>
            </a:r>
            <a:r>
              <a:rPr lang="en-US" sz="2600" b="1" dirty="0" smtClean="0"/>
              <a:t>how much pressure do you feel from your parents?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What are some things that you are worried/anxious/stressed about?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Do you feel more or less stressed than previous years?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Are you more stressed about grades, the AP or college?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What class causes you the most stress?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b="1" dirty="0" smtClean="0"/>
              <a:t>Short of not giving you homework, what are some ways I can help you?</a:t>
            </a:r>
            <a:endParaRPr lang="en-US" sz="2600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1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7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What is something you’re going to do over break?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6272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Japan: exports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East Coast China: cheap labor, exports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Southern Coast South Korea: ship building</a:t>
            </a:r>
            <a:endParaRPr lang="en-US" sz="4400" dirty="0"/>
          </a:p>
        </p:txBody>
      </p:sp>
      <p:pic>
        <p:nvPicPr>
          <p:cNvPr id="3074" name="Picture 2" descr="http://www.ynetnews.com/PicServer2/20122005/802367/1_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00549"/>
            <a:ext cx="38862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1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14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Turn in </a:t>
            </a:r>
            <a:r>
              <a:rPr lang="en-US" sz="4000" dirty="0" err="1" smtClean="0"/>
              <a:t>Bellwork</a:t>
            </a:r>
            <a:endParaRPr lang="en-US" sz="4000" dirty="0" smtClean="0"/>
          </a:p>
          <a:p>
            <a:r>
              <a:rPr lang="en-US" sz="4000" dirty="0" smtClean="0"/>
              <a:t>2 Practice FRQ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 smtClean="0"/>
              <a:t>HW: </a:t>
            </a:r>
            <a:r>
              <a:rPr lang="en-US" sz="4000" dirty="0" smtClean="0"/>
              <a:t>SLEEP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6222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Denmark Law: If </a:t>
            </a:r>
            <a:r>
              <a:rPr lang="en-US" sz="4000" dirty="0"/>
              <a:t>a horse drawn carriage is trying to pass a car and the horse becomes uneasy, the owner of the car is required to pull over and if necessary, cover the car.</a:t>
            </a:r>
          </a:p>
        </p:txBody>
      </p:sp>
      <p:pic>
        <p:nvPicPr>
          <p:cNvPr id="4" name="Picture 2" descr="Image result for horse and 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75" y="3940629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52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Practice FRQ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Take 15 minutes to plan for both</a:t>
            </a:r>
          </a:p>
          <a:p>
            <a:r>
              <a:rPr lang="en-US" sz="4000" dirty="0" smtClean="0"/>
              <a:t>30 minutes to write both</a:t>
            </a:r>
          </a:p>
          <a:p>
            <a:r>
              <a:rPr lang="en-US" sz="4000" dirty="0" smtClean="0"/>
              <a:t>PEN</a:t>
            </a:r>
          </a:p>
          <a:p>
            <a:r>
              <a:rPr lang="en-US" sz="4000" dirty="0" smtClean="0"/>
              <a:t>Staple prompt to back and turn in when done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6093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Score FRQ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Score according to the Rubric</a:t>
            </a:r>
          </a:p>
          <a:p>
            <a:r>
              <a:rPr lang="en-US" sz="4000" dirty="0" smtClean="0"/>
              <a:t>Self Score, write one thing you can do to improve at the bottom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42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8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7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Describe three different industries and three different services.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6282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565908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Notes: Distribution Business Service</a:t>
            </a:r>
          </a:p>
          <a:p>
            <a:r>
              <a:rPr lang="en-US" sz="4400" dirty="0" smtClean="0"/>
              <a:t>4 Level Map pg. 455</a:t>
            </a:r>
          </a:p>
          <a:p>
            <a:endParaRPr lang="en-US" sz="4400" dirty="0" smtClean="0"/>
          </a:p>
          <a:p>
            <a:r>
              <a:rPr lang="en-US" sz="4400" b="1" dirty="0" smtClean="0"/>
              <a:t>HW: #41-47, Review On Wednesday, TEST/ FRQ THURSDAY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2893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</a:t>
            </a:r>
            <a:r>
              <a:rPr lang="en-US" sz="4400" dirty="0"/>
              <a:t>d</a:t>
            </a:r>
            <a:r>
              <a:rPr lang="en-US" sz="4400" dirty="0" smtClean="0"/>
              <a:t>escribe the impact of business services on more developed countries and less developed countries.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6132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9594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It is illegal for a donkey to sleep in a bathtub in Arizona.</a:t>
            </a:r>
            <a:endParaRPr lang="en-US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43" y="3385457"/>
            <a:ext cx="3179990" cy="31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429000"/>
            <a:ext cx="33337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3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I. Distribution of Business Services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39" y="1276527"/>
            <a:ext cx="725381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8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is it about these regions that encourage industry?</a:t>
            </a:r>
          </a:p>
          <a:p>
            <a:r>
              <a:rPr lang="en-US" sz="4800" dirty="0" smtClean="0"/>
              <a:t>Why there?</a:t>
            </a:r>
            <a:endParaRPr lang="en-US" sz="4800" dirty="0"/>
          </a:p>
        </p:txBody>
      </p:sp>
      <p:pic>
        <p:nvPicPr>
          <p:cNvPr id="4098" name="Picture 2" descr="http://www.belden.com/marketsolutions/Industrial/images/Industri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5326"/>
            <a:ext cx="6076990" cy="254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4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3756" y="-296862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A. Global Cities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846138"/>
            <a:ext cx="8437503" cy="5771973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en-US" sz="4400" dirty="0" smtClean="0"/>
              <a:t>Important urban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 smtClean="0"/>
              <a:t> settlements for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 smtClean="0"/>
              <a:t>international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 smtClean="0"/>
              <a:t>business 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3600" dirty="0" smtClean="0"/>
              <a:t>HQ of large corporations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Stock exchanges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Professional/Financial Services! (lawyers, accountants, insurance)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483" y="-1"/>
            <a:ext cx="4214518" cy="316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6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49111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400" dirty="0" smtClean="0"/>
              <a:t>2. Global cities are either: Alpha, Beta, or Gamma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Divisions based on:</a:t>
            </a:r>
          </a:p>
          <a:p>
            <a:pPr marL="1543050" lvl="2" indent="-742950"/>
            <a:r>
              <a:rPr lang="en-US" sz="4000" i="1" dirty="0" smtClean="0"/>
              <a:t>Economic</a:t>
            </a:r>
            <a:r>
              <a:rPr lang="en-US" sz="4000" dirty="0" smtClean="0"/>
              <a:t> – # of corporate HQ/financial institution/law firms</a:t>
            </a:r>
          </a:p>
          <a:p>
            <a:pPr marL="1543050" lvl="2" indent="-742950"/>
            <a:r>
              <a:rPr lang="en-US" sz="4000" i="1" dirty="0" smtClean="0"/>
              <a:t>Political </a:t>
            </a:r>
            <a:r>
              <a:rPr lang="en-US" sz="4000" dirty="0" smtClean="0"/>
              <a:t>– hosting international events</a:t>
            </a:r>
          </a:p>
          <a:p>
            <a:pPr marL="1543050" lvl="2" indent="-742950"/>
            <a:r>
              <a:rPr lang="en-US" sz="4000" i="1" dirty="0" smtClean="0"/>
              <a:t>Cultural</a:t>
            </a:r>
            <a:r>
              <a:rPr lang="en-US" sz="4000" dirty="0" smtClean="0"/>
              <a:t> – famous icons/sports/education</a:t>
            </a:r>
          </a:p>
          <a:p>
            <a:pPr marL="1543050" lvl="2" indent="-742950"/>
            <a:r>
              <a:rPr lang="en-US" sz="4000" i="1" dirty="0" smtClean="0"/>
              <a:t>Infrastructure</a:t>
            </a:r>
            <a:r>
              <a:rPr lang="en-US" sz="4000" dirty="0" smtClean="0"/>
              <a:t> – international airport, communications, health care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29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2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B. Business Services in LDC’s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142471"/>
            <a:ext cx="8432800" cy="537686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Offshore financial services: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Taxes</a:t>
            </a:r>
          </a:p>
          <a:p>
            <a:pPr marL="1543050" lvl="2" indent="-742950"/>
            <a:r>
              <a:rPr lang="en-US" sz="4000" dirty="0" smtClean="0"/>
              <a:t>Companies operate out of these countries to hide their money to avoid being taxed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Privacy:</a:t>
            </a:r>
          </a:p>
          <a:p>
            <a:pPr marL="1543050" lvl="2" indent="-742950"/>
            <a:r>
              <a:rPr lang="en-US" sz="4000" dirty="0" smtClean="0"/>
              <a:t>Corporations can hide where their money comes from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038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Tax Havens 101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33" y="1279877"/>
            <a:ext cx="8162068" cy="49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Panama Papers</a:t>
            </a:r>
            <a:endParaRPr lang="en-US" b="1" u="sng" dirty="0"/>
          </a:p>
        </p:txBody>
      </p:sp>
      <p:pic>
        <p:nvPicPr>
          <p:cNvPr id="2050" name="Picture 2" descr="Image result for video panama pap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5966"/>
            <a:ext cx="8338206" cy="469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1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645" y="268111"/>
            <a:ext cx="8229600" cy="5674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Outsourcing: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b="1" dirty="0" smtClean="0"/>
              <a:t>QUICK LOOK BACK IN YOUR NOTES AND DEFINE OUTSOURCING YOURSELF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9975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9644" y="268111"/>
            <a:ext cx="8729133" cy="6265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Outsourcing: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Business-Process Outsourcing: transferring work like customer service abroad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Why outsource to LDC?</a:t>
            </a:r>
          </a:p>
          <a:p>
            <a:pPr marL="1543050" lvl="2" indent="-742950"/>
            <a:r>
              <a:rPr lang="en-US" sz="4000" dirty="0" smtClean="0"/>
              <a:t>CHEAPER! You can pay workers less</a:t>
            </a:r>
          </a:p>
          <a:p>
            <a:pPr marL="1543050" lvl="2" indent="-742950"/>
            <a:r>
              <a:rPr lang="en-US" sz="4000" dirty="0" smtClean="0"/>
              <a:t>Can speak English (Asia!!)</a:t>
            </a:r>
          </a:p>
        </p:txBody>
      </p:sp>
    </p:spTree>
    <p:extLst>
      <p:ext uri="{BB962C8B-B14F-4D97-AF65-F5344CB8AC3E}">
        <p14:creationId xmlns:p14="http://schemas.microsoft.com/office/powerpoint/2010/main" val="17487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could be some positive or negative  effects of business-process outsourcing for the workers in LDC’s?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875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" y="0"/>
            <a:ext cx="9031110" cy="1417638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Video: Why Outsourcing Is Bad For Business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3266"/>
            <a:ext cx="9144000" cy="510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082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C. Specialized Settlements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0082"/>
            <a:ext cx="8229600" cy="490608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General business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Computer and Data Processing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Military Activity Support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Management-Consulting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Entertainment and Recreation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Medical</a:t>
            </a:r>
          </a:p>
        </p:txBody>
      </p:sp>
    </p:spTree>
    <p:extLst>
      <p:ext uri="{BB962C8B-B14F-4D97-AF65-F5344CB8AC3E}">
        <p14:creationId xmlns:p14="http://schemas.microsoft.com/office/powerpoint/2010/main" val="12551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Geographic Connection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Think/Look </a:t>
            </a:r>
            <a:r>
              <a:rPr lang="en-US" sz="4400" dirty="0" smtClean="0"/>
              <a:t>back to Chapter 1.</a:t>
            </a:r>
          </a:p>
          <a:p>
            <a:r>
              <a:rPr lang="en-US" sz="4400" dirty="0" smtClean="0"/>
              <a:t>Define </a:t>
            </a:r>
            <a:r>
              <a:rPr lang="en-US" sz="4400" b="1" dirty="0" smtClean="0"/>
              <a:t>Situation </a:t>
            </a:r>
          </a:p>
          <a:p>
            <a:r>
              <a:rPr lang="en-US" sz="4400" dirty="0" smtClean="0"/>
              <a:t>Select one of the regions and apply the concept of </a:t>
            </a:r>
            <a:r>
              <a:rPr lang="en-US" sz="4400" b="1" dirty="0" smtClean="0"/>
              <a:t>Situation</a:t>
            </a:r>
            <a:r>
              <a:rPr lang="en-US" sz="4400" dirty="0" smtClean="0"/>
              <a:t>. </a:t>
            </a:r>
            <a:endParaRPr lang="en-US" sz="4400" dirty="0" smtClean="0"/>
          </a:p>
        </p:txBody>
      </p:sp>
      <p:pic>
        <p:nvPicPr>
          <p:cNvPr id="5122" name="Picture 2" descr="https://hazzergeogblog.files.wordpress.com/2015/01/forest-of-dea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6366"/>
            <a:ext cx="3962400" cy="26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1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Come up with example cities for each of the specialized settlements.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696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D. Distribution of Talent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1913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Some places have a high density of specific people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College educated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/>
              <a:t> </a:t>
            </a:r>
            <a:r>
              <a:rPr lang="en-US" sz="4000" dirty="0" smtClean="0"/>
              <a:t>Scientists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Cultural diversity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Business Professionals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880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Geographic Connections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How many vocab words from previous chapters can you connect to these ideas?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007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Describe </a:t>
            </a:r>
            <a:r>
              <a:rPr lang="en-US" sz="4400" dirty="0"/>
              <a:t>the impact of business services on more developed countries and less developed countries.</a:t>
            </a:r>
          </a:p>
        </p:txBody>
      </p:sp>
    </p:spTree>
    <p:extLst>
      <p:ext uri="{BB962C8B-B14F-4D97-AF65-F5344CB8AC3E}">
        <p14:creationId xmlns:p14="http://schemas.microsoft.com/office/powerpoint/2010/main" val="382344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4 Level Map Analysis - pg. 443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41925" y="1008992"/>
            <a:ext cx="7902075" cy="5849007"/>
          </a:xfrm>
        </p:spPr>
        <p:txBody>
          <a:bodyPr>
            <a:normAutofit fontScale="85000" lnSpcReduction="1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Do you understand the map?</a:t>
            </a:r>
          </a:p>
          <a:p>
            <a:pPr marL="1143000" lvl="1" indent="-742950"/>
            <a:r>
              <a:rPr lang="en-US" sz="4000" dirty="0" smtClean="0"/>
              <a:t>Type of map, information depicted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Where do you see things? - 6</a:t>
            </a:r>
          </a:p>
          <a:p>
            <a:pPr marL="1143000" lvl="1" indent="-742950"/>
            <a:r>
              <a:rPr lang="en-US" sz="4000" dirty="0" smtClean="0"/>
              <a:t>Patterns, distribution, unique things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Why there? - 6</a:t>
            </a:r>
          </a:p>
          <a:p>
            <a:pPr marL="1143000" lvl="1" indent="-742950"/>
            <a:r>
              <a:rPr lang="en-US" sz="4000" dirty="0" smtClean="0"/>
              <a:t>Reasons for you Level 2 Observations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So what? - 6</a:t>
            </a:r>
          </a:p>
          <a:p>
            <a:pPr lvl="1"/>
            <a:r>
              <a:rPr lang="en-US" sz="4000" dirty="0" smtClean="0"/>
              <a:t> Connect this to at least 3 other chapters. 3 Vocab words. What models apply?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 rot="16200000" flipH="1">
            <a:off x="-199293" y="1463347"/>
            <a:ext cx="1160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BULLET POINTS</a:t>
            </a:r>
          </a:p>
        </p:txBody>
      </p:sp>
      <p:sp>
        <p:nvSpPr>
          <p:cNvPr id="7" name="TextBox 6"/>
          <p:cNvSpPr txBox="1"/>
          <p:nvPr/>
        </p:nvSpPr>
        <p:spPr>
          <a:xfrm rot="16200000" flipH="1">
            <a:off x="-468672" y="3910170"/>
            <a:ext cx="1699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prstClr val="black"/>
                </a:solidFill>
              </a:rPr>
              <a:t>COMPLETE SENTENCES</a:t>
            </a:r>
          </a:p>
        </p:txBody>
      </p:sp>
      <p:sp>
        <p:nvSpPr>
          <p:cNvPr id="2" name="Left Brace 1"/>
          <p:cNvSpPr/>
          <p:nvPr/>
        </p:nvSpPr>
        <p:spPr>
          <a:xfrm>
            <a:off x="804591" y="1418355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>
            <a:off x="804591" y="3805344"/>
            <a:ext cx="437334" cy="104064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8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9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89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4400" b="1" dirty="0"/>
          </a:p>
          <a:p>
            <a:r>
              <a:rPr lang="en-US" sz="4400" dirty="0" smtClean="0"/>
              <a:t>What’s the Least Cost Theory?</a:t>
            </a:r>
          </a:p>
          <a:p>
            <a:r>
              <a:rPr lang="en-US" sz="4400" dirty="0" smtClean="0"/>
              <a:t>What’s the Central Place Theory?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0986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6138"/>
            <a:ext cx="8229600" cy="565908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Test Review</a:t>
            </a:r>
          </a:p>
          <a:p>
            <a:endParaRPr lang="en-US" sz="4400" dirty="0" smtClean="0"/>
          </a:p>
          <a:p>
            <a:r>
              <a:rPr lang="en-US" sz="4400" b="1" dirty="0" smtClean="0"/>
              <a:t>HW: Study! Test/FRQ Tomorrow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53738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888" y="1165390"/>
            <a:ext cx="9002111" cy="525780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A flock of flamingos is called a Flamboyance.</a:t>
            </a:r>
            <a:endParaRPr lang="en-US" sz="4400" dirty="0"/>
          </a:p>
        </p:txBody>
      </p:sp>
      <p:pic>
        <p:nvPicPr>
          <p:cNvPr id="1028" name="Picture 4" descr="Image result for flamin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531" y="2674965"/>
            <a:ext cx="5867947" cy="391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59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quizlet li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457" y="441433"/>
            <a:ext cx="6103335" cy="610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2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" y="-6927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C. Situation Characteristics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791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Proximity to Input: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Cost of transporting raw materials expensive? Put plant closer to materials than markets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b="1" dirty="0" smtClean="0"/>
              <a:t>Bulk-reducing industry: </a:t>
            </a:r>
            <a:r>
              <a:rPr lang="en-US" sz="4400" dirty="0" smtClean="0"/>
              <a:t>inputs weigh more than the final product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6146" name="Picture 2" descr="http://koigroup.com/wp-content/uploads/2011/06/raw_material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16"/>
          <a:stretch/>
        </p:blipFill>
        <p:spPr bwMode="auto">
          <a:xfrm>
            <a:off x="4932947" y="6037189"/>
            <a:ext cx="4211053" cy="82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8" y="0"/>
            <a:ext cx="5417128" cy="6858000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Minerals</a:t>
            </a:r>
          </a:p>
          <a:p>
            <a:pPr lvl="1"/>
            <a:r>
              <a:rPr lang="en-US" sz="4000" dirty="0" smtClean="0"/>
              <a:t>Metallic:</a:t>
            </a:r>
          </a:p>
          <a:p>
            <a:pPr lvl="2"/>
            <a:r>
              <a:rPr lang="en-US" sz="4000" dirty="0" smtClean="0"/>
              <a:t>Ferrous = Alloy with Iron</a:t>
            </a:r>
          </a:p>
          <a:p>
            <a:pPr lvl="3"/>
            <a:r>
              <a:rPr lang="en-US" sz="3600" dirty="0" smtClean="0"/>
              <a:t>NICKEL, TIN, TITANIUM</a:t>
            </a:r>
          </a:p>
          <a:p>
            <a:pPr lvl="2"/>
            <a:r>
              <a:rPr lang="en-US" sz="4000" dirty="0" smtClean="0"/>
              <a:t>Nonferrous = no iron</a:t>
            </a:r>
          </a:p>
          <a:p>
            <a:pPr lvl="3"/>
            <a:r>
              <a:rPr lang="en-US" sz="3600" dirty="0"/>
              <a:t> </a:t>
            </a:r>
            <a:r>
              <a:rPr lang="en-US" sz="3600" dirty="0" smtClean="0"/>
              <a:t>ALUMINIUM, COPPER, LEAD, LITHIUM</a:t>
            </a:r>
            <a:endParaRPr lang="en-US" sz="3600" dirty="0"/>
          </a:p>
        </p:txBody>
      </p:sp>
      <p:pic>
        <p:nvPicPr>
          <p:cNvPr id="1026" name="Picture 2" descr="http://www.castlemetalsuk.com/wp-content/uploads/2012/07/mix-metal-allo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8600"/>
            <a:ext cx="2638502" cy="170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map of copper mines in ariz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77" y="2438400"/>
            <a:ext cx="40576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8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http://upload.wikimedia.org/wikipedia/commons/8/80/Ruby_-_Winza,_Tanzan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" y="2717787"/>
            <a:ext cx="1828801" cy="24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lvl="1"/>
            <a:r>
              <a:rPr lang="en-US" sz="4400" dirty="0" smtClean="0"/>
              <a:t> Nonmetallic: </a:t>
            </a:r>
          </a:p>
          <a:p>
            <a:pPr lvl="2"/>
            <a:r>
              <a:rPr lang="en-US" sz="4000" dirty="0"/>
              <a:t> </a:t>
            </a:r>
            <a:r>
              <a:rPr lang="en-US" sz="4000" dirty="0" smtClean="0"/>
              <a:t>building stones, gemstones, nitrogen, calcium, sulfur</a:t>
            </a:r>
            <a:endParaRPr lang="en-US" sz="4000" dirty="0"/>
          </a:p>
        </p:txBody>
      </p:sp>
      <p:pic>
        <p:nvPicPr>
          <p:cNvPr id="2050" name="Picture 2" descr="http://eragem.com/news/wp-content/uploads/2013/10/The-Chloe-Diamon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22274" r="24833" b="38863"/>
          <a:stretch/>
        </p:blipFill>
        <p:spPr bwMode="auto">
          <a:xfrm>
            <a:off x="1737175" y="2717786"/>
            <a:ext cx="2728975" cy="212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dnr.mo.gov/geology/images/calciticlimestonel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24" y="4760714"/>
            <a:ext cx="2723747" cy="209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4/44/Sulfur-samp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722" y="4771224"/>
            <a:ext cx="2976577" cy="22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61" y="4747576"/>
            <a:ext cx="2549239" cy="219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http://i.imgur.com/1WEn8c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1"/>
          <a:stretch/>
        </p:blipFill>
        <p:spPr bwMode="auto">
          <a:xfrm>
            <a:off x="4230541" y="2696766"/>
            <a:ext cx="2669570" cy="204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http://coalinvestingnews.com/files/2011/01/coal-prim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10053"/>
          <a:stretch/>
        </p:blipFill>
        <p:spPr bwMode="auto">
          <a:xfrm>
            <a:off x="6618062" y="2717787"/>
            <a:ext cx="2541192" cy="212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47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All minerals are just rearrangements of carbon</a:t>
            </a:r>
          </a:p>
          <a:p>
            <a:r>
              <a:rPr lang="en-US" sz="4400" dirty="0" smtClean="0"/>
              <a:t>Why do we value some minerals above others?</a:t>
            </a:r>
            <a:endParaRPr lang="en-US" sz="4400" dirty="0"/>
          </a:p>
        </p:txBody>
      </p:sp>
      <p:pic>
        <p:nvPicPr>
          <p:cNvPr id="7170" name="Picture 2" descr="http://aetherforce.com/wp-content/uploads/2013/10/2981300_1cd91dda7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2831006" cy="278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7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1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2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30" y="0"/>
            <a:ext cx="9112469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Proximity to Markets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If it costs more to transport the finished product, put the plant closer to the market</a:t>
            </a:r>
          </a:p>
          <a:p>
            <a:pPr marL="1543050" lvl="2" indent="-742950"/>
            <a:r>
              <a:rPr lang="en-US" sz="4000" b="1" dirty="0" smtClean="0"/>
              <a:t>Bulk-gaining industry: </a:t>
            </a:r>
            <a:r>
              <a:rPr lang="en-US" sz="4000" dirty="0" smtClean="0"/>
              <a:t>makes something that gains volume or weight </a:t>
            </a:r>
            <a:endParaRPr lang="en-US" sz="4000" b="1" dirty="0"/>
          </a:p>
        </p:txBody>
      </p:sp>
      <p:pic>
        <p:nvPicPr>
          <p:cNvPr id="3074" name="Picture 2" descr="http://fourtitude.com/wp-content/uploads/2013/06/AU130520_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73" y="403860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2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053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3. Transportation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399"/>
            <a:ext cx="8686800" cy="5943600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Companies want the </a:t>
            </a:r>
            <a:endParaRPr lang="en-US" sz="4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 smtClean="0"/>
              <a:t>cheapest transportation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u="sng" dirty="0" smtClean="0"/>
              <a:t>Trucks: </a:t>
            </a:r>
            <a:r>
              <a:rPr lang="en-US" sz="4000" dirty="0" smtClean="0"/>
              <a:t>quick and cheap (for short distances)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u="sng" dirty="0" smtClean="0"/>
              <a:t>Trains</a:t>
            </a:r>
            <a:r>
              <a:rPr lang="en-US" sz="4000" dirty="0" smtClean="0"/>
              <a:t>: take longer, but no stops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u="sng" dirty="0" smtClean="0"/>
              <a:t>Ships</a:t>
            </a:r>
            <a:r>
              <a:rPr lang="en-US" sz="4000" dirty="0" smtClean="0"/>
              <a:t>: cheap! But slow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u="sng" dirty="0" smtClean="0"/>
              <a:t>Air</a:t>
            </a:r>
            <a:r>
              <a:rPr lang="en-US" sz="4000" dirty="0" smtClean="0"/>
              <a:t>: Most expensive, but fastest</a:t>
            </a:r>
            <a:endParaRPr lang="en-US" sz="4000" dirty="0"/>
          </a:p>
        </p:txBody>
      </p:sp>
      <p:pic>
        <p:nvPicPr>
          <p:cNvPr id="2050" name="Picture 2" descr="http://image.shutterstock.com/display_pic_with_logo/2186942/213177487/stock-vector-circular-and-monochrome-icons-of-transport-car-truck-plane-ship-train-bike-helicopter-2131774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55"/>
          <a:stretch/>
        </p:blipFill>
        <p:spPr bwMode="auto">
          <a:xfrm>
            <a:off x="6934200" y="36096"/>
            <a:ext cx="2181726" cy="214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8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Decide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If you were transporting ______ which would be the best for you?</a:t>
            </a:r>
          </a:p>
          <a:p>
            <a:pPr lvl="1"/>
            <a:r>
              <a:rPr lang="en-US" sz="4000" dirty="0"/>
              <a:t> </a:t>
            </a:r>
            <a:r>
              <a:rPr lang="en-US" sz="4800" dirty="0" smtClean="0"/>
              <a:t>Laptops</a:t>
            </a:r>
          </a:p>
          <a:p>
            <a:pPr lvl="1"/>
            <a:r>
              <a:rPr lang="en-US" sz="4800" dirty="0"/>
              <a:t> </a:t>
            </a:r>
            <a:r>
              <a:rPr lang="en-US" sz="4800" dirty="0" smtClean="0"/>
              <a:t>Bananas </a:t>
            </a:r>
          </a:p>
          <a:p>
            <a:pPr lvl="1"/>
            <a:r>
              <a:rPr lang="en-US" sz="4800" dirty="0" smtClean="0"/>
              <a:t> Shoes</a:t>
            </a:r>
          </a:p>
          <a:p>
            <a:pPr lvl="1"/>
            <a:r>
              <a:rPr lang="en-US" sz="4800" dirty="0"/>
              <a:t> </a:t>
            </a:r>
            <a:r>
              <a:rPr lang="en-US" sz="4800" dirty="0" smtClean="0"/>
              <a:t>Books</a:t>
            </a:r>
            <a:endParaRPr lang="en-US" sz="4000" dirty="0"/>
          </a:p>
        </p:txBody>
      </p:sp>
      <p:pic>
        <p:nvPicPr>
          <p:cNvPr id="9218" name="Picture 2" descr="http://www.cheapestwaytoship.org/wp-content/gallery/shipping-services/goin-postal-mailing-and-shipping-services-wesley-chap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131" y="2362200"/>
            <a:ext cx="4724400" cy="377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42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Geographic Connection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Think back to Chapter 1.</a:t>
            </a:r>
          </a:p>
          <a:p>
            <a:r>
              <a:rPr lang="en-US" sz="4400" dirty="0" smtClean="0"/>
              <a:t>Define </a:t>
            </a:r>
            <a:r>
              <a:rPr lang="en-US" sz="4400" b="1" dirty="0" smtClean="0"/>
              <a:t>Site</a:t>
            </a:r>
          </a:p>
          <a:p>
            <a:r>
              <a:rPr lang="en-US" sz="4400" dirty="0" smtClean="0"/>
              <a:t>Write a definition for each in your notes.</a:t>
            </a:r>
          </a:p>
        </p:txBody>
      </p:sp>
      <p:pic>
        <p:nvPicPr>
          <p:cNvPr id="5122" name="Picture 2" descr="https://hazzergeogblog.files.wordpress.com/2015/01/forest-of-dean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98193"/>
            <a:ext cx="5486400" cy="36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9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D. Site Characteristics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6388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Distinctive features of a place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Labor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Labor-Intensive Industry: </a:t>
            </a:r>
            <a:r>
              <a:rPr lang="en-US" sz="4000" dirty="0" smtClean="0"/>
              <a:t>wages make up a high percentage of expenses</a:t>
            </a:r>
          </a:p>
          <a:p>
            <a:pPr marL="1543050" lvl="2" indent="-742950"/>
            <a:r>
              <a:rPr lang="en-US" sz="3600" dirty="0" smtClean="0"/>
              <a:t>mining</a:t>
            </a:r>
          </a:p>
        </p:txBody>
      </p:sp>
      <p:pic>
        <p:nvPicPr>
          <p:cNvPr id="3074" name="Picture 2" descr="http://operationalportal.com/wp-content/uploads/2013/09/history-labor-un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139" y="4110630"/>
            <a:ext cx="3387861" cy="27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22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4582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Capital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Capital: </a:t>
            </a:r>
            <a:r>
              <a:rPr lang="en-US" sz="4000" dirty="0" smtClean="0"/>
              <a:t>money available to use</a:t>
            </a:r>
            <a:endParaRPr lang="en-US" sz="4000" b="1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Need to be able to borrow money to start or expand manufacturing</a:t>
            </a:r>
          </a:p>
        </p:txBody>
      </p:sp>
      <p:pic>
        <p:nvPicPr>
          <p:cNvPr id="4098" name="Picture 2" descr="http://4.bp.blogspot.com/_CE2n85x6nEg/THNj9AEOZZI/AAAAAAAAAC8/QOQkzD0TwLA/s1600/Economic+Cap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00929"/>
            <a:ext cx="47625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458200" cy="563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4. Land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Where do you put your factory?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Near cities!</a:t>
            </a:r>
          </a:p>
          <a:p>
            <a:pPr marL="1543050" lvl="2" indent="-742950"/>
            <a:r>
              <a:rPr lang="en-US" sz="4000" dirty="0" smtClean="0"/>
              <a:t>Labor, transportation, markets</a:t>
            </a:r>
            <a:endParaRPr lang="en-US" sz="4000" dirty="0"/>
          </a:p>
        </p:txBody>
      </p:sp>
      <p:pic>
        <p:nvPicPr>
          <p:cNvPr id="5122" name="Picture 2" descr="http://www.burohappold.com/fileadmin/_processed_/csm_Diamond_Bay_Industrial_Zone_5de1269cf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6"/>
          <a:stretch/>
        </p:blipFill>
        <p:spPr bwMode="auto">
          <a:xfrm>
            <a:off x="1066800" y="3681248"/>
            <a:ext cx="7086600" cy="31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74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Summary: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41387"/>
            <a:ext cx="8852338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Describe the distribution of industry around the world.</a:t>
            </a:r>
          </a:p>
          <a:p>
            <a:r>
              <a:rPr lang="en-US" sz="4400" dirty="0" smtClean="0"/>
              <a:t>Explain situation can influence an industry, use a specific example.</a:t>
            </a:r>
            <a:endParaRPr lang="en-US" sz="4400" dirty="0"/>
          </a:p>
        </p:txBody>
      </p:sp>
      <p:pic>
        <p:nvPicPr>
          <p:cNvPr id="10242" name="Picture 2" descr="http://www.allianceshippinggroup.co.uk/wp-content/uploads/2010/12/confused-shipping-bf-572x2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076700"/>
            <a:ext cx="5448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53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2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05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373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How does location affect where you place an industry?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4618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Bellwork-Wednesday 3/13/2019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do you want to be when you grow up?</a:t>
            </a:r>
          </a:p>
          <a:p>
            <a:pPr lvl="1"/>
            <a:r>
              <a:rPr lang="en-US" sz="4400" dirty="0"/>
              <a:t> </a:t>
            </a:r>
            <a:r>
              <a:rPr lang="en-US" sz="4400" dirty="0" smtClean="0"/>
              <a:t>Or something you MIGHT want to be</a:t>
            </a:r>
          </a:p>
        </p:txBody>
      </p:sp>
    </p:spTree>
    <p:extLst>
      <p:ext uri="{BB962C8B-B14F-4D97-AF65-F5344CB8AC3E}">
        <p14:creationId xmlns:p14="http://schemas.microsoft.com/office/powerpoint/2010/main" val="267515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Notes: Industrial Factors</a:t>
            </a:r>
          </a:p>
          <a:p>
            <a:pPr marL="457200" lvl="1" indent="0">
              <a:buNone/>
            </a:pPr>
            <a:endParaRPr lang="en-US" sz="3600" dirty="0"/>
          </a:p>
          <a:p>
            <a:r>
              <a:rPr lang="en-US" sz="4000" b="1" dirty="0" smtClean="0"/>
              <a:t>HW: #1-8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726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Get out KBAT</a:t>
            </a:r>
            <a:endParaRPr lang="en-US" b="1" u="sng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Cross off: Annexation, Edge City, Gentrification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6655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You will be able to use </a:t>
            </a:r>
            <a:r>
              <a:rPr lang="en-US" sz="4000" dirty="0" err="1" smtClean="0"/>
              <a:t>Weberian</a:t>
            </a:r>
            <a:r>
              <a:rPr lang="en-US" sz="4000" dirty="0" smtClean="0"/>
              <a:t> Analysis to describe the sugar industry in writing.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5141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TUBI: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229600" cy="1905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It takes the average American 8 hours to do their taxes.</a:t>
            </a:r>
            <a:endParaRPr lang="en-US" sz="4000" dirty="0"/>
          </a:p>
        </p:txBody>
      </p:sp>
      <p:pic>
        <p:nvPicPr>
          <p:cNvPr id="1026" name="Picture 2" descr="Image result for tax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9859"/>
            <a:ext cx="6096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5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I. Factors to Industry</a:t>
            </a:r>
            <a:endParaRPr lang="en-US" b="1" u="sng" dirty="0"/>
          </a:p>
        </p:txBody>
      </p:sp>
      <p:pic>
        <p:nvPicPr>
          <p:cNvPr id="2050" name="Picture 2" descr="http://www.cityweekly.net/imager/charlie-chaplin-in-modern-times-the-poor/b/original/2559565/1c4b/moderntim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72288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296400" cy="810491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A. Least Cost Theory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838200"/>
            <a:ext cx="9143999" cy="5867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Alfred Weber (1868-1958)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smtClean="0"/>
              <a:t>Best place for manufacturing reduces:</a:t>
            </a:r>
          </a:p>
          <a:p>
            <a:pPr marL="971550" lvl="1" indent="-571500"/>
            <a:r>
              <a:rPr lang="en-US" sz="3600" u="sng" dirty="0" smtClean="0"/>
              <a:t>Transport costs </a:t>
            </a:r>
            <a:r>
              <a:rPr lang="en-US" sz="3600" dirty="0" smtClean="0"/>
              <a:t>(most important)</a:t>
            </a:r>
            <a:endParaRPr lang="en-US" sz="3600" u="sng" dirty="0" smtClean="0"/>
          </a:p>
          <a:p>
            <a:pPr marL="971550" lvl="1" indent="-571500"/>
            <a:r>
              <a:rPr lang="en-US" sz="3600" dirty="0" smtClean="0"/>
              <a:t>Labor costs</a:t>
            </a:r>
          </a:p>
          <a:p>
            <a:pPr marL="971550" lvl="1" indent="-571500"/>
            <a:r>
              <a:rPr lang="en-US" sz="3600" dirty="0" smtClean="0"/>
              <a:t>Agglomeration costs</a:t>
            </a:r>
          </a:p>
          <a:p>
            <a:pPr marL="1371600" lvl="2" indent="-571500"/>
            <a:r>
              <a:rPr lang="en-US" sz="3600" b="1" dirty="0" smtClean="0"/>
              <a:t>Agglomeration: </a:t>
            </a:r>
            <a:r>
              <a:rPr lang="en-US" sz="3600" dirty="0" smtClean="0"/>
              <a:t>clustering of productive activities and people for mutual advantage</a:t>
            </a:r>
            <a:endParaRPr lang="en-US" sz="3600" dirty="0"/>
          </a:p>
        </p:txBody>
      </p:sp>
      <p:pic>
        <p:nvPicPr>
          <p:cNvPr id="2050" name="Picture 2" descr="http://www.orden-pourlemerite.de/plm/foto/weber186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926" y="0"/>
            <a:ext cx="1425073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6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Weber’s 5 Assumptions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Area is uniform (the same)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Making one thing to send to one known market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Multiple sources of raw materials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Labor available but immobile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Transport uses shortest distance, so costs reflect the weight/distance</a:t>
            </a:r>
          </a:p>
        </p:txBody>
      </p:sp>
    </p:spTree>
    <p:extLst>
      <p:ext uri="{BB962C8B-B14F-4D97-AF65-F5344CB8AC3E}">
        <p14:creationId xmlns:p14="http://schemas.microsoft.com/office/powerpoint/2010/main" val="19324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709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4. Weber’s Location Triangle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Shows the </a:t>
            </a:r>
            <a:r>
              <a:rPr lang="en-US" sz="4400" b="1" dirty="0" smtClean="0"/>
              <a:t>break-of-bulk: </a:t>
            </a:r>
            <a:r>
              <a:rPr lang="en-US" sz="4400" dirty="0" smtClean="0"/>
              <a:t>the place where goods are transferred</a:t>
            </a:r>
            <a:endParaRPr lang="en-US" sz="4400" dirty="0"/>
          </a:p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Footloose Industry: </a:t>
            </a:r>
            <a:r>
              <a:rPr lang="en-US" sz="4400" dirty="0" smtClean="0"/>
              <a:t>Industries that are not market or resource oriented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8584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2445327" y="990600"/>
            <a:ext cx="3200400" cy="4419600"/>
          </a:xfrm>
          <a:prstGeom prst="triangl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>
            <a:stCxn id="4" idx="0"/>
          </p:cNvCxnSpPr>
          <p:nvPr/>
        </p:nvCxnSpPr>
        <p:spPr>
          <a:xfrm flipH="1">
            <a:off x="3657600" y="990600"/>
            <a:ext cx="387927" cy="30480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4" idx="4"/>
          </p:cNvCxnSpPr>
          <p:nvPr/>
        </p:nvCxnSpPr>
        <p:spPr>
          <a:xfrm flipH="1" flipV="1">
            <a:off x="3810001" y="4191000"/>
            <a:ext cx="1835726" cy="12192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445327" y="4343400"/>
            <a:ext cx="983673" cy="1066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3505200" y="4038600"/>
            <a:ext cx="304801" cy="3048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Connector 13"/>
          <p:cNvCxnSpPr>
            <a:stCxn id="12" idx="4"/>
          </p:cNvCxnSpPr>
          <p:nvPr/>
        </p:nvCxnSpPr>
        <p:spPr>
          <a:xfrm flipV="1">
            <a:off x="3810001" y="2971800"/>
            <a:ext cx="2362199" cy="11832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92982" y="2677180"/>
            <a:ext cx="1527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prstClr val="black"/>
                </a:solidFill>
              </a:rPr>
              <a:t>FACTORY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27454" y="803564"/>
            <a:ext cx="15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SUPPLY 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5727" y="5148590"/>
            <a:ext cx="1541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SUPPLY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27054" y="5148590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</a:rPr>
              <a:t>MARKET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7564" y="3159718"/>
            <a:ext cx="25076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The location of this depends on the weight of raw materials vs finished product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29063" y="41564"/>
            <a:ext cx="7057073" cy="789709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4. Weber Location Triangle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6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4636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Practice!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Draw a Weber Triangle for: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Lumber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Coca Cola Bottling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Automobile Assembly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Copper Production</a:t>
            </a:r>
          </a:p>
          <a:p>
            <a:pPr lvl="1"/>
            <a:r>
              <a:rPr lang="en-US" sz="3600" dirty="0"/>
              <a:t> </a:t>
            </a:r>
            <a:r>
              <a:rPr lang="en-US" sz="3600" dirty="0" smtClean="0"/>
              <a:t>Baked Goods</a:t>
            </a:r>
          </a:p>
          <a:p>
            <a:r>
              <a:rPr lang="en-US" sz="4000" dirty="0" smtClean="0"/>
              <a:t>Is it bulk gaining or bulk reducing?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2016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Notes: Distribution of Industries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14800" y="1828800"/>
            <a:ext cx="4572000" cy="286232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u="sng" dirty="0" smtClean="0"/>
              <a:t>Suggested Line of Study:</a:t>
            </a:r>
          </a:p>
          <a:p>
            <a:pPr algn="ctr"/>
            <a:r>
              <a:rPr lang="en-US" sz="3600" b="1" dirty="0" smtClean="0"/>
              <a:t>Chapter 11 – Textbook</a:t>
            </a:r>
          </a:p>
          <a:p>
            <a:pPr algn="ctr"/>
            <a:r>
              <a:rPr lang="en-US" sz="3600" b="1" dirty="0" smtClean="0"/>
              <a:t>Chapter 6 – Barron’s</a:t>
            </a:r>
          </a:p>
          <a:p>
            <a:pPr algn="ctr"/>
            <a:r>
              <a:rPr lang="en-US" sz="3600" b="1" dirty="0" smtClean="0"/>
              <a:t>Key Issue Questions</a:t>
            </a:r>
          </a:p>
        </p:txBody>
      </p:sp>
    </p:spTree>
    <p:extLst>
      <p:ext uri="{BB962C8B-B14F-4D97-AF65-F5344CB8AC3E}">
        <p14:creationId xmlns:p14="http://schemas.microsoft.com/office/powerpoint/2010/main" val="28565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Video: How It’s Made</a:t>
            </a:r>
            <a:endParaRPr lang="en-US" b="1" u="sng" dirty="0"/>
          </a:p>
        </p:txBody>
      </p:sp>
      <p:pic>
        <p:nvPicPr>
          <p:cNvPr id="2052" name="Picture 4" descr="http://img.youtube.com/vi/SqeeBRIpX7Y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5715000" cy="4286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27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smtClean="0"/>
              <a:t>B. </a:t>
            </a:r>
            <a:r>
              <a:rPr lang="en-US" b="1" u="sng" dirty="0" smtClean="0"/>
              <a:t>Industrializing Countries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943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 smtClean="0"/>
              <a:t>We have our major industrial zones: Anglo- America, Europe, East Asia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Gross Domestic Product (GDP): </a:t>
            </a:r>
            <a:r>
              <a:rPr lang="en-US" sz="4000" dirty="0" smtClean="0"/>
              <a:t>total value of goods and services produced within a country during a specific time</a:t>
            </a:r>
          </a:p>
        </p:txBody>
      </p:sp>
    </p:spTree>
    <p:extLst>
      <p:ext uri="{BB962C8B-B14F-4D97-AF65-F5344CB8AC3E}">
        <p14:creationId xmlns:p14="http://schemas.microsoft.com/office/powerpoint/2010/main" val="22732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4525963"/>
          </a:xfrm>
        </p:spPr>
        <p:txBody>
          <a:bodyPr/>
          <a:lstStyle/>
          <a:p>
            <a:pPr marL="0" lvl="1" indent="0">
              <a:buNone/>
            </a:pPr>
            <a:r>
              <a:rPr lang="en-US" sz="4400" dirty="0" smtClean="0"/>
              <a:t>b. </a:t>
            </a:r>
            <a:r>
              <a:rPr lang="en-US" sz="4400" b="1" dirty="0"/>
              <a:t>Mass Production: </a:t>
            </a:r>
            <a:r>
              <a:rPr lang="en-US" sz="4400" dirty="0"/>
              <a:t>production of large amounts of standardized products, </a:t>
            </a:r>
            <a:r>
              <a:rPr lang="en-US" sz="4400" dirty="0" smtClean="0"/>
              <a:t>often on </a:t>
            </a:r>
            <a:r>
              <a:rPr lang="en-US" sz="4400" dirty="0"/>
              <a:t>assembly lines.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images.wisegeek.com/bottles-on-assembly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4327372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4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Explain the location of an industry contrasting raw material oriented with market oriented industries.</a:t>
            </a:r>
          </a:p>
          <a:p>
            <a:r>
              <a:rPr lang="en-US" sz="4400" dirty="0" smtClean="0"/>
              <a:t>Define Weber’s Least Cost Theory.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1000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3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are some sources of pollution? </a:t>
            </a:r>
          </a:p>
          <a:p>
            <a:r>
              <a:rPr lang="en-US" sz="4400" dirty="0" smtClean="0"/>
              <a:t>How can we reduce pollution?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69227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Notes: Industrial Pollution</a:t>
            </a:r>
          </a:p>
          <a:p>
            <a:r>
              <a:rPr lang="en-US" sz="4400" dirty="0" smtClean="0"/>
              <a:t>Pick up notes after tomorrow</a:t>
            </a:r>
          </a:p>
          <a:p>
            <a:endParaRPr lang="en-US" sz="4400" dirty="0" smtClean="0"/>
          </a:p>
          <a:p>
            <a:r>
              <a:rPr lang="en-US" sz="4400" b="1" dirty="0" smtClean="0"/>
              <a:t>HW: #9-16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117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explain the way pollution and development relate in writing.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6232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46259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TUBI: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6681"/>
            <a:ext cx="5320161" cy="622081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Fine particles can remain suspended in the air and travel long distances. For example, a puff of exhaust from a diesel truck in Los Angeles can end up over the Grand Canyon.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776" y="106826"/>
            <a:ext cx="2445610" cy="3660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568" y="3767088"/>
            <a:ext cx="4050432" cy="243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4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I. Industrial Pollution</a:t>
            </a:r>
            <a:endParaRPr lang="en-US" b="1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1540868"/>
            <a:ext cx="74168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summarize the distribution </a:t>
            </a:r>
            <a:r>
              <a:rPr lang="en-US" sz="4800" dirty="0" smtClean="0"/>
              <a:t>and differences in industries around the world.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02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do you know about pollution from Environmental Science?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3367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9549" y="946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A. Air Pollution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31604" y="1026849"/>
            <a:ext cx="8501897" cy="547699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4400" dirty="0" smtClean="0"/>
              <a:t>The concentration of trace substances at a greater level than occurs in average 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3429000"/>
            <a:ext cx="5410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0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1018"/>
            <a:ext cx="9144000" cy="6816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2. Global Scale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Global Warming</a:t>
            </a:r>
          </a:p>
          <a:p>
            <a:pPr marL="1543050" lvl="2" indent="-742950"/>
            <a:r>
              <a:rPr lang="en-US" sz="4000" dirty="0" smtClean="0"/>
              <a:t>Industry and humans produce carbon dioxide</a:t>
            </a:r>
          </a:p>
          <a:p>
            <a:pPr marL="1543050" lvl="2" indent="-742950"/>
            <a:r>
              <a:rPr lang="en-US" sz="4000" dirty="0" smtClean="0"/>
              <a:t>CO</a:t>
            </a:r>
            <a:r>
              <a:rPr lang="en-US" sz="2800" dirty="0" smtClean="0"/>
              <a:t>2</a:t>
            </a:r>
            <a:r>
              <a:rPr lang="en-US" sz="4000" dirty="0" smtClean="0"/>
              <a:t> traps radiation from the earth, causing the temperature to rise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48946" y="4267769"/>
            <a:ext cx="1902790" cy="25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7921"/>
            <a:ext cx="8880764" cy="58330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Regional-Scale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Can damage a region’s vegetation and water supply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 S</a:t>
            </a:r>
            <a:r>
              <a:rPr lang="en-US" sz="4400" dirty="0" smtClean="0"/>
              <a:t>ulfur and nitrogen oxides combine with oxygen and water = ACID RAIN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092" y="4153569"/>
            <a:ext cx="3605908" cy="270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5" y="347465"/>
            <a:ext cx="8399737" cy="50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4. Local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8982" y="1129518"/>
            <a:ext cx="8100114" cy="538828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dirty="0" smtClean="0"/>
              <a:t>Worse in urban areas </a:t>
            </a:r>
          </a:p>
          <a:p>
            <a:pPr marL="742950" indent="-742950">
              <a:spcBef>
                <a:spcPts val="0"/>
              </a:spcBef>
              <a:buFont typeface="+mj-lt"/>
              <a:buAutoNum type="alphaLcPeriod"/>
            </a:pPr>
            <a:r>
              <a:rPr lang="en-US" sz="4400" dirty="0" smtClean="0"/>
              <a:t>Comes from industry and motor vehicles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1528" y="3693107"/>
            <a:ext cx="6622472" cy="31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889000"/>
            <a:ext cx="75565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8000"/>
            <a:ext cx="914400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5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206500"/>
            <a:ext cx="7874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02" y="235528"/>
            <a:ext cx="8229600" cy="5544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5. </a:t>
            </a:r>
            <a:r>
              <a:rPr lang="en-US" sz="4400" b="1" dirty="0"/>
              <a:t>Brownfield: </a:t>
            </a:r>
            <a:r>
              <a:rPr lang="en-US" sz="4400" dirty="0"/>
              <a:t>a </a:t>
            </a:r>
            <a:r>
              <a:rPr lang="en-US" sz="4400" dirty="0" smtClean="0"/>
              <a:t>former industrial region </a:t>
            </a:r>
            <a:r>
              <a:rPr lang="en-US" sz="4400" dirty="0"/>
              <a:t>which has the presence or potential to </a:t>
            </a:r>
            <a:r>
              <a:rPr lang="en-US" sz="4400" dirty="0" smtClean="0"/>
              <a:t>have hazardous waste or pollutants</a:t>
            </a:r>
            <a:endParaRPr lang="en-US" sz="4400" dirty="0"/>
          </a:p>
        </p:txBody>
      </p:sp>
      <p:pic>
        <p:nvPicPr>
          <p:cNvPr id="5122" name="Picture 2" descr="https://kvaes.files.wordpress.com/2013/06/brownfie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2" y="3382529"/>
            <a:ext cx="4762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New Orleans was the first city in the US to get an opera house and the last to get a sewer system.</a:t>
            </a:r>
            <a:endParaRPr lang="en-US" sz="4400" dirty="0"/>
          </a:p>
        </p:txBody>
      </p:sp>
      <p:pic>
        <p:nvPicPr>
          <p:cNvPr id="1026" name="Picture 2" descr="http://www.storyvilledistrictnola.com/files/French_Opera_House_New_Orlean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352800"/>
            <a:ext cx="42862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93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B. Solid Waste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58415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/>
              <a:t> </a:t>
            </a:r>
            <a:r>
              <a:rPr lang="en-US" sz="4400" dirty="0" smtClean="0"/>
              <a:t>Sanitary Landfill: garbage trucked to a landfill and covered with soil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No space? Burn it.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Hazardous Waste: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Heavy metals, mechanical oil, poisons, acids, chemicals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14" y="5599724"/>
            <a:ext cx="921029" cy="923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763" y="2634665"/>
            <a:ext cx="3270623" cy="218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8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3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could be possible consequences of the improper disposal of hazardous materials?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602" y="4241891"/>
            <a:ext cx="3338729" cy="237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3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821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C. Water Pollution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43958"/>
            <a:ext cx="8229600" cy="4525963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Industry needs water; BUT humans need water too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Pollution comes from Manufacturing and sewage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344" y="3812634"/>
            <a:ext cx="4020256" cy="300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6179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Nonpoint Sources: produce more pollution and are harder to stop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AGRICULTURE! (fertilizers and pesticides are washed into the rivers)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737" y="3893306"/>
            <a:ext cx="4473324" cy="29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What are some contemporary problems with water pollution? Who should address them?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826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D. Changes in International Industry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 smtClean="0"/>
              <a:t>1. Newly Industrializing </a:t>
            </a:r>
            <a:r>
              <a:rPr lang="en-US" sz="4000" b="1" dirty="0"/>
              <a:t>Countries</a:t>
            </a:r>
            <a:r>
              <a:rPr lang="en-US" sz="4000" b="1" dirty="0" smtClean="0"/>
              <a:t>: </a:t>
            </a:r>
            <a:r>
              <a:rPr lang="en-US" sz="4000" dirty="0" smtClean="0"/>
              <a:t>a </a:t>
            </a:r>
            <a:r>
              <a:rPr lang="en-US" sz="4000" dirty="0"/>
              <a:t>country whose level of economic development </a:t>
            </a:r>
            <a:r>
              <a:rPr lang="en-US" sz="4000" dirty="0" smtClean="0"/>
              <a:t>is between </a:t>
            </a:r>
            <a:r>
              <a:rPr lang="en-US" sz="4000" dirty="0"/>
              <a:t>the </a:t>
            </a:r>
            <a:r>
              <a:rPr lang="en-US" sz="4000" dirty="0" smtClean="0"/>
              <a:t>LDC and MDC. 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India, Indonesia, Malaysia, Thailand, China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Mexico, Chile, Brazil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75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en/thumb/b/bc/Newly_Industrialized_Country_2013.svg/940px-Newly_Industrialized_Country_2013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64" y="1295400"/>
            <a:ext cx="9979046" cy="506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Newly Industrialized Countries (NIC’s)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2223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3. Asian Tigers: </a:t>
            </a:r>
            <a:r>
              <a:rPr lang="en-US" sz="4400" dirty="0" smtClean="0"/>
              <a:t>Countries that focused on creating consumer goods for export; South Korea, Taiwan, Hong Kong, Singapore</a:t>
            </a:r>
            <a:endParaRPr lang="en-US" sz="4400" b="1" dirty="0" smtClean="0"/>
          </a:p>
          <a:p>
            <a:pPr marL="0" indent="0">
              <a:buNone/>
            </a:pPr>
            <a:r>
              <a:rPr lang="en-US" sz="4400" b="1" dirty="0" smtClean="0"/>
              <a:t>4. BRIC Countries: </a:t>
            </a:r>
            <a:r>
              <a:rPr lang="en-US" sz="4400" dirty="0" smtClean="0"/>
              <a:t>Brazil, Russia, India, and China – similar stage in economic development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1086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are some non-industrial factors that lead to the development of a NIC?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9531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Chapter 11/12: Industry and Services</a:t>
            </a:r>
            <a:endParaRPr lang="en-US" b="1" u="sng" dirty="0"/>
          </a:p>
        </p:txBody>
      </p:sp>
      <p:pic>
        <p:nvPicPr>
          <p:cNvPr id="1026" name="Picture 2" descr="http://graphics8.nytimes.com/images/2013/07/16/business/Plant2/Plant2-superJumb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88143"/>
            <a:ext cx="8432996" cy="532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5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867" y="-169334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E. Changes in Domestic Industry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87867" y="733778"/>
            <a:ext cx="8856133" cy="5912556"/>
          </a:xfrm>
        </p:spPr>
        <p:txBody>
          <a:bodyPr>
            <a:normAutofit fontScale="925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dirty="0" smtClean="0"/>
              <a:t>USA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Industries is moving to the South East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 smtClean="0"/>
              <a:t>Especially foreign auto companies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800" dirty="0" smtClean="0"/>
              <a:t>Europe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400" dirty="0"/>
              <a:t>Encouraging industry and manufacturing to move to Eastern and Southern Europe</a:t>
            </a:r>
          </a:p>
          <a:p>
            <a:pPr marL="1143000" lvl="1" indent="-742950">
              <a:buFont typeface="+mj-lt"/>
              <a:buAutoNum type="alphaLcPeriod"/>
            </a:pPr>
            <a:endParaRPr lang="en-US" sz="4400" dirty="0"/>
          </a:p>
          <a:p>
            <a:pPr marL="1543050" lvl="2" indent="-742950">
              <a:buFont typeface="+mj-lt"/>
              <a:buAutoNum type="alphaL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24594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55600"/>
            <a:ext cx="89789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3. Outsourcing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553"/>
            <a:ext cx="8229600" cy="5709356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New International Division of labor: </a:t>
            </a:r>
            <a:r>
              <a:rPr lang="en-US" sz="4400" dirty="0" smtClean="0"/>
              <a:t>Transfer of jobs from </a:t>
            </a:r>
            <a:r>
              <a:rPr lang="en-US" sz="4400" dirty="0"/>
              <a:t>core to </a:t>
            </a:r>
            <a:r>
              <a:rPr lang="en-US" sz="4400" dirty="0" smtClean="0"/>
              <a:t>periphery; especially low-paid, less-skilled workers</a:t>
            </a:r>
          </a:p>
        </p:txBody>
      </p:sp>
      <p:pic>
        <p:nvPicPr>
          <p:cNvPr id="2050" name="Picture 2" descr="http://www.crowcreate.co.uk/wp-content/uploads/2015/09/website-outsourc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31" y="4529280"/>
            <a:ext cx="5075413" cy="232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3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8668"/>
            <a:ext cx="8686800" cy="5787496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 smtClean="0"/>
              <a:t>b. Outsourcing: </a:t>
            </a:r>
            <a:r>
              <a:rPr lang="en-US" sz="4400" dirty="0" smtClean="0"/>
              <a:t>corporations use independent suppliers abroad</a:t>
            </a:r>
          </a:p>
          <a:p>
            <a:pPr marL="0" indent="0">
              <a:buNone/>
            </a:pPr>
            <a:r>
              <a:rPr lang="en-US" sz="4400" b="1" dirty="0" smtClean="0"/>
              <a:t>c. Commodity Chain: </a:t>
            </a:r>
            <a:r>
              <a:rPr lang="en-US" sz="4400" dirty="0" smtClean="0"/>
              <a:t>the</a:t>
            </a:r>
            <a:r>
              <a:rPr lang="en-US" sz="4400" b="1" dirty="0" smtClean="0"/>
              <a:t> </a:t>
            </a:r>
            <a:r>
              <a:rPr lang="en-US" sz="4400" dirty="0" smtClean="0"/>
              <a:t>process of gathering resources, manufacturing and distribution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http://www.tkdigitals.com/assets/front_assets/images/services/seat-outsourcing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18" y="3245996"/>
            <a:ext cx="4658303" cy="361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1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855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4</a:t>
            </a:r>
            <a:r>
              <a:rPr lang="en-US" dirty="0" smtClean="0"/>
              <a:t>. Mexico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709"/>
            <a:ext cx="8229600" cy="5458691"/>
          </a:xfrm>
        </p:spPr>
        <p:txBody>
          <a:bodyPr>
            <a:normAutofit fontScale="92500"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Maquiladoras: </a:t>
            </a:r>
            <a:r>
              <a:rPr lang="en-US" sz="4400" dirty="0" smtClean="0"/>
              <a:t>factories built by US companies in Mexico, just across the border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4400" b="1" dirty="0" smtClean="0"/>
              <a:t>Export Processing Zone: </a:t>
            </a:r>
            <a:r>
              <a:rPr lang="en-US" sz="4400" dirty="0" smtClean="0"/>
              <a:t>industrial regions with easy access to transportation, few environmental regulations and tax exemptions for foreign companies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89056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-pea_bnzHOLw/UbX3wdQTlHI/AAAAAAAAAhQ/PExnbL1jjhE/s1600/freetra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3391" cy="65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73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7866" y="-35806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5. Every Settlement has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959556"/>
            <a:ext cx="8991600" cy="5166607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lphaLcPeriod"/>
            </a:pPr>
            <a:r>
              <a:rPr lang="en-US" sz="3800" dirty="0" smtClean="0"/>
              <a:t> </a:t>
            </a:r>
            <a:r>
              <a:rPr lang="en-US" sz="3800" b="1" dirty="0" smtClean="0"/>
              <a:t>Basic industries: </a:t>
            </a:r>
            <a:r>
              <a:rPr lang="en-US" sz="3800" dirty="0" smtClean="0"/>
              <a:t>Essential economic processes for a community, if this industry left the city would die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800" dirty="0"/>
              <a:t> </a:t>
            </a:r>
            <a:r>
              <a:rPr lang="en-US" sz="3800" b="1" dirty="0" smtClean="0"/>
              <a:t>Non-basic Industries: </a:t>
            </a:r>
            <a:r>
              <a:rPr lang="en-US" sz="3800" dirty="0" smtClean="0"/>
              <a:t>non-essential consumer services INSIDE the settlement</a:t>
            </a:r>
          </a:p>
          <a:p>
            <a:pPr marL="742950" indent="-742950">
              <a:buFont typeface="+mj-lt"/>
              <a:buAutoNum type="alphaLcPeriod"/>
            </a:pPr>
            <a:r>
              <a:rPr lang="en-US" sz="3800" dirty="0"/>
              <a:t> </a:t>
            </a:r>
            <a:r>
              <a:rPr lang="en-US" sz="3800" b="1" dirty="0" smtClean="0"/>
              <a:t>Economic base: </a:t>
            </a:r>
            <a:r>
              <a:rPr lang="en-US" sz="3800" dirty="0" smtClean="0"/>
              <a:t>a settlement’s combination of basic and non basic industries to create the economic foundation</a:t>
            </a: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99008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0218"/>
            <a:ext cx="8229600" cy="57659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d. Deindustrialization: </a:t>
            </a:r>
            <a:r>
              <a:rPr lang="en-US" sz="4400" dirty="0" smtClean="0"/>
              <a:t>when industry leaves an area, taking the economic base with them</a:t>
            </a:r>
            <a:endParaRPr lang="en-US" sz="4400" b="1" dirty="0"/>
          </a:p>
        </p:txBody>
      </p:sp>
      <p:pic>
        <p:nvPicPr>
          <p:cNvPr id="3074" name="Picture 2" descr="http://www.geographyjobs.com/uploadedimages/Fig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7" y="2864427"/>
            <a:ext cx="4191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2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Summary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4400" dirty="0" smtClean="0"/>
              <a:t>Explain how pollution and development influence each other.</a:t>
            </a:r>
          </a:p>
          <a:p>
            <a:r>
              <a:rPr lang="en-US" sz="4400" dirty="0" smtClean="0"/>
              <a:t>Describe the economic structure of a NIC country, be specific.</a:t>
            </a:r>
          </a:p>
          <a:p>
            <a:r>
              <a:rPr lang="en-US" sz="4400" dirty="0" smtClean="0"/>
              <a:t>Explain the basic and non-basic industries of Tucson.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44961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Day 4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3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I. Distribution of Industry</a:t>
            </a:r>
            <a:endParaRPr lang="en-US" b="1" u="sng" dirty="0"/>
          </a:p>
        </p:txBody>
      </p:sp>
      <p:pic>
        <p:nvPicPr>
          <p:cNvPr id="11268" name="Picture 4" descr="http://cdn1.spiegel.de/images/image-161364-galleryV9-mj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6858000" cy="50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0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err="1" smtClean="0"/>
              <a:t>Bellwork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92836" cy="45259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Other than industrial and agricultural work, what kind of jobs do people do?</a:t>
            </a:r>
          </a:p>
          <a:p>
            <a:r>
              <a:rPr lang="en-US" sz="4400" dirty="0"/>
              <a:t>L</a:t>
            </a:r>
            <a:r>
              <a:rPr lang="en-US" sz="4400" dirty="0" smtClean="0"/>
              <a:t>ist at least 3.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5528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Agenda: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6146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Test Correction Sign Up</a:t>
            </a:r>
          </a:p>
          <a:p>
            <a:r>
              <a:rPr lang="en-US" sz="4000" dirty="0" smtClean="0"/>
              <a:t>Notes: Introduction to Services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b="1" dirty="0" smtClean="0"/>
              <a:t>HW: </a:t>
            </a:r>
            <a:r>
              <a:rPr lang="en-US" sz="4000" dirty="0" smtClean="0"/>
              <a:t>#9-24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89727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Objective: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You will be able to describe the different kinds of services, the Central Place Theory and the Rank-Size Rule.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908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TUBI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McDonald’s serves about 9 million pounds of fries globally—per </a:t>
            </a:r>
            <a:r>
              <a:rPr lang="en-US" sz="4000" dirty="0" smtClean="0"/>
              <a:t>day!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13" y="2977444"/>
            <a:ext cx="4632798" cy="343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I. Distribution of Services</a:t>
            </a:r>
            <a:endParaRPr lang="en-US" b="1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417638"/>
            <a:ext cx="38100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3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1194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A. The Basics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00667"/>
            <a:ext cx="8229600" cy="5587999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400" b="1" dirty="0" smtClean="0"/>
              <a:t>Services: </a:t>
            </a:r>
            <a:r>
              <a:rPr lang="en-US" sz="4400" dirty="0" smtClean="0"/>
              <a:t>any activity that meets a human want/need in exchange for money</a:t>
            </a:r>
          </a:p>
        </p:txBody>
      </p:sp>
    </p:spTree>
    <p:extLst>
      <p:ext uri="{BB962C8B-B14F-4D97-AF65-F5344CB8AC3E}">
        <p14:creationId xmlns:p14="http://schemas.microsoft.com/office/powerpoint/2010/main" val="9846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4584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B. Types of Services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416"/>
            <a:ext cx="8229600" cy="515902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Consumer Services: provide for individuals who want something and can pay for it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Retail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4000" dirty="0"/>
              <a:t> E</a:t>
            </a:r>
            <a:r>
              <a:rPr lang="en-US" sz="4000" dirty="0" smtClean="0"/>
              <a:t>ducation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sz="4000" dirty="0" smtClean="0"/>
              <a:t>Health and Social</a:t>
            </a:r>
            <a:endParaRPr lang="en-US" sz="4000" dirty="0"/>
          </a:p>
          <a:p>
            <a:pPr marL="914400" lvl="1" indent="-514350">
              <a:buFont typeface="+mj-lt"/>
              <a:buAutoNum type="alphaLcPeriod"/>
            </a:pPr>
            <a:r>
              <a:rPr lang="en-US" sz="4000" dirty="0" smtClean="0"/>
              <a:t>Leisure (restaurants, hotels, entertainment)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800" y="5588882"/>
            <a:ext cx="2306534" cy="115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14112"/>
            <a:ext cx="7529689" cy="65898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400" dirty="0" smtClean="0"/>
              <a:t>2. Business Services: help other businesses do business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Professional (law, technical, engineering)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Financial (accounting, investments, insurance, real estate)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Transportation and Information (trucking, storage, publishing)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453" y="5152599"/>
            <a:ext cx="2915547" cy="17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4556"/>
            <a:ext cx="8229600" cy="5801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3. Public Service: services for the community paid by taxes</a:t>
            </a:r>
            <a:endParaRPr lang="en-US" sz="4400" dirty="0"/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Law enforcement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Federal employees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18" y="4020589"/>
            <a:ext cx="3131127" cy="250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48860"/>
            <a:ext cx="8229600" cy="1143000"/>
          </a:xfrm>
        </p:spPr>
        <p:txBody>
          <a:bodyPr/>
          <a:lstStyle/>
          <a:p>
            <a:pPr algn="l"/>
            <a:r>
              <a:rPr lang="en-US" b="1" u="sng" dirty="0" smtClean="0"/>
              <a:t>C. Service Employment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978"/>
            <a:ext cx="4622800" cy="5130800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dirty="0" smtClean="0"/>
              <a:t>Most economic growth worldwide has been in services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Health care and professional are the fastest growing services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1" y="1518356"/>
            <a:ext cx="4013199" cy="401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u="sng" dirty="0" smtClean="0"/>
              <a:t>A. Industrial Regions</a:t>
            </a:r>
            <a:endParaRPr lang="en-US" b="1" u="sng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/>
              <a:t>Industrial Revolution: </a:t>
            </a:r>
            <a:r>
              <a:rPr lang="en-US" sz="4400" dirty="0" smtClean="0"/>
              <a:t>a bunch of technological improvements that changed the process of manufacturing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Started in the 1800’s in the UK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Spread through Europe first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824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What are ways that changes in the economy can influence the service industries?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71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78" y="302860"/>
            <a:ext cx="8306566" cy="57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4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1044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u="sng" dirty="0" smtClean="0"/>
              <a:t>C. Distribution of Consumer Services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867" y="663222"/>
            <a:ext cx="6316133" cy="619477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400" b="1" dirty="0" smtClean="0"/>
              <a:t> Central Place Theory: </a:t>
            </a:r>
            <a:r>
              <a:rPr lang="en-US" sz="4400" dirty="0" smtClean="0"/>
              <a:t>explains how to find the most profitable location for a consumer service</a:t>
            </a:r>
          </a:p>
          <a:p>
            <a:pPr marL="1143000" lvl="1" indent="-742950">
              <a:buFont typeface="+mj-lt"/>
              <a:buAutoNum type="alphaLcPeriod"/>
            </a:pPr>
            <a:r>
              <a:rPr lang="en-US" sz="4000" dirty="0" smtClean="0"/>
              <a:t>Walter </a:t>
            </a:r>
            <a:r>
              <a:rPr lang="en-US" sz="4000" dirty="0" err="1" smtClean="0"/>
              <a:t>Christaller</a:t>
            </a:r>
            <a:endParaRPr lang="en-US" sz="4000" dirty="0" smtClean="0"/>
          </a:p>
          <a:p>
            <a:pPr marL="1143000" lvl="1" indent="-742950">
              <a:buFont typeface="+mj-lt"/>
              <a:buAutoNum type="alphaLcPeriod"/>
            </a:pPr>
            <a:r>
              <a:rPr lang="en-US" sz="4000" b="1" dirty="0" smtClean="0"/>
              <a:t>Market Area / hinterland: </a:t>
            </a:r>
            <a:r>
              <a:rPr lang="en-US" sz="4000" dirty="0" smtClean="0"/>
              <a:t>the area surrounding a service from which the consumers come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67" y="3008483"/>
            <a:ext cx="2760133" cy="31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4556"/>
            <a:ext cx="8229600" cy="58016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b. Range &amp; Threshold of Service</a:t>
            </a:r>
          </a:p>
          <a:p>
            <a:pPr lvl="1"/>
            <a:r>
              <a:rPr lang="en-US" sz="4000" dirty="0"/>
              <a:t> </a:t>
            </a:r>
            <a:r>
              <a:rPr lang="en-US" sz="4000" b="1" dirty="0"/>
              <a:t>R</a:t>
            </a:r>
            <a:r>
              <a:rPr lang="en-US" sz="4000" b="1" dirty="0" smtClean="0"/>
              <a:t>ange: </a:t>
            </a:r>
            <a:r>
              <a:rPr lang="en-US" sz="4000" dirty="0" smtClean="0"/>
              <a:t>the maximum distance people are willing to travel for a service</a:t>
            </a:r>
          </a:p>
          <a:p>
            <a:pPr lvl="1"/>
            <a:r>
              <a:rPr lang="en-US" sz="4000" dirty="0"/>
              <a:t> </a:t>
            </a:r>
            <a:r>
              <a:rPr lang="en-US" sz="4000" b="1" dirty="0" smtClean="0"/>
              <a:t>Threshold: </a:t>
            </a:r>
            <a:r>
              <a:rPr lang="en-US" sz="4000" dirty="0" smtClean="0"/>
              <a:t>minimum market for the service to survive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314" y="3673935"/>
            <a:ext cx="2973664" cy="31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07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c. Market vary in size (town vs. city) so they fit into each other and overlap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89" y="2218939"/>
            <a:ext cx="6122982" cy="427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Discuss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Come up with 3 different consumer services you would put near your neighborhood.</a:t>
            </a:r>
          </a:p>
          <a:p>
            <a:pPr lvl="1"/>
            <a:r>
              <a:rPr lang="en-US" sz="4000" dirty="0"/>
              <a:t> </a:t>
            </a:r>
            <a:r>
              <a:rPr lang="en-US" sz="4000" dirty="0" smtClean="0"/>
              <a:t>Consider range and threshold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15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307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/>
              <a:t>d. Rank-Size Rule: </a:t>
            </a:r>
            <a:r>
              <a:rPr lang="en-US" sz="4400" dirty="0" smtClean="0"/>
              <a:t>a country’s </a:t>
            </a:r>
            <a:r>
              <a:rPr lang="en-US" sz="4400" i="1" dirty="0" smtClean="0"/>
              <a:t>n</a:t>
            </a:r>
            <a:r>
              <a:rPr lang="en-US" sz="4400" dirty="0" smtClean="0"/>
              <a:t>th-largest settlement is 1/</a:t>
            </a:r>
            <a:r>
              <a:rPr lang="en-US" sz="4400" i="1" dirty="0" smtClean="0"/>
              <a:t>n</a:t>
            </a:r>
            <a:r>
              <a:rPr lang="en-US" sz="4400" dirty="0"/>
              <a:t> </a:t>
            </a:r>
            <a:r>
              <a:rPr lang="en-US" sz="4400" dirty="0" smtClean="0"/>
              <a:t>of the largest settlement’s population</a:t>
            </a:r>
          </a:p>
          <a:p>
            <a:pPr lvl="1"/>
            <a:r>
              <a:rPr lang="en-US" sz="4000" dirty="0" smtClean="0"/>
              <a:t> So the 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 largest city in the country has ½ the population of the largest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7448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4" y="818443"/>
            <a:ext cx="8024455" cy="489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303199"/>
              </p:ext>
            </p:extLst>
          </p:nvPr>
        </p:nvGraphicFramePr>
        <p:xfrm>
          <a:off x="280276" y="509460"/>
          <a:ext cx="8583448" cy="5839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25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1028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Practice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1972"/>
            <a:ext cx="9144000" cy="517419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Make a graph in your notes.</a:t>
            </a:r>
          </a:p>
          <a:p>
            <a:r>
              <a:rPr lang="en-US" sz="2800" dirty="0" smtClean="0"/>
              <a:t>Using a highlighter, graph the actual population of Arizona’s biggest cities</a:t>
            </a:r>
          </a:p>
          <a:p>
            <a:r>
              <a:rPr lang="en-US" sz="2800" dirty="0" smtClean="0"/>
              <a:t>Does Arizona follow the rank size rule? </a:t>
            </a:r>
          </a:p>
          <a:p>
            <a:r>
              <a:rPr lang="en-US" sz="2800" dirty="0" smtClean="0"/>
              <a:t>Do the math and use a different high lighter to graph your predictions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77090" y="3766979"/>
            <a:ext cx="8409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Phoenix: 1,537,058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Tucson: 527, 972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Mesa: 462,704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Chandler: 254,276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Gilbert: 239,278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798" y="3755312"/>
            <a:ext cx="42672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Glendale: 237,517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Scottsdale: 230,517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Tempe: 172,816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Peoria: 169,934</a:t>
            </a:r>
          </a:p>
          <a:p>
            <a:pPr defTabSz="457200"/>
            <a:r>
              <a:rPr lang="en-US" sz="3600" b="1" dirty="0">
                <a:solidFill>
                  <a:prstClr val="black"/>
                </a:solidFill>
              </a:rPr>
              <a:t>Surprise: 126,275</a:t>
            </a:r>
          </a:p>
        </p:txBody>
      </p:sp>
    </p:spTree>
    <p:extLst>
      <p:ext uri="{BB962C8B-B14F-4D97-AF65-F5344CB8AC3E}">
        <p14:creationId xmlns:p14="http://schemas.microsoft.com/office/powerpoint/2010/main" val="26951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BAB290A7275A4F8F9C47650032CC21" ma:contentTypeVersion="2" ma:contentTypeDescription="Create a new document." ma:contentTypeScope="" ma:versionID="e86f2336f7311206c86221b768a661b3">
  <xsd:schema xmlns:xsd="http://www.w3.org/2001/XMLSchema" xmlns:xs="http://www.w3.org/2001/XMLSchema" xmlns:p="http://schemas.microsoft.com/office/2006/metadata/properties" xmlns:ns2="53a41b9e-c492-4cb9-890f-e1d01ba211e8" targetNamespace="http://schemas.microsoft.com/office/2006/metadata/properties" ma:root="true" ma:fieldsID="2dcba2eb37c92e7d503dbe5de5f9bdca" ns2:_="">
    <xsd:import namespace="53a41b9e-c492-4cb9-890f-e1d01ba211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41b9e-c492-4cb9-890f-e1d01ba211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D6ED11-0618-4855-B7BD-0DF7879FE5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41b9e-c492-4cb9-890f-e1d01ba211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6AF289E-56B9-4247-A1CB-58137B882E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989B66-A962-46C3-A020-255C316CCD94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53a41b9e-c492-4cb9-890f-e1d01ba211e8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3205</Words>
  <Application>Microsoft Office PowerPoint</Application>
  <PresentationFormat>On-screen Show (4:3)</PresentationFormat>
  <Paragraphs>497</Paragraphs>
  <Slides>159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159</vt:i4>
      </vt:variant>
    </vt:vector>
  </HeadingPairs>
  <TitlesOfParts>
    <vt:vector size="168" baseType="lpstr">
      <vt:lpstr>Arial</vt:lpstr>
      <vt:lpstr>Calibri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AP Human Geography</vt:lpstr>
      <vt:lpstr>Day 1</vt:lpstr>
      <vt:lpstr>Bellwork-Wednesday 3/13/2019</vt:lpstr>
      <vt:lpstr>Agenda</vt:lpstr>
      <vt:lpstr>Objective</vt:lpstr>
      <vt:lpstr>TUBI</vt:lpstr>
      <vt:lpstr>Chapter 11/12: Industry and Services</vt:lpstr>
      <vt:lpstr>I. Distribution of Industry</vt:lpstr>
      <vt:lpstr>A. Industrial Regions</vt:lpstr>
      <vt:lpstr>Video: Crash Course</vt:lpstr>
      <vt:lpstr>B. Industrial Regions Today</vt:lpstr>
      <vt:lpstr>PowerPoint Presentation</vt:lpstr>
      <vt:lpstr>PowerPoint Presentation</vt:lpstr>
      <vt:lpstr>Discuss</vt:lpstr>
      <vt:lpstr>Geographic Connection</vt:lpstr>
      <vt:lpstr>C. Situation Characteristics</vt:lpstr>
      <vt:lpstr>PowerPoint Presentation</vt:lpstr>
      <vt:lpstr>PowerPoint Presentation</vt:lpstr>
      <vt:lpstr>Discuss</vt:lpstr>
      <vt:lpstr>PowerPoint Presentation</vt:lpstr>
      <vt:lpstr>3. Transportation</vt:lpstr>
      <vt:lpstr>Decide</vt:lpstr>
      <vt:lpstr>Geographic Connection</vt:lpstr>
      <vt:lpstr>D. Site Characteristics</vt:lpstr>
      <vt:lpstr>PowerPoint Presentation</vt:lpstr>
      <vt:lpstr>PowerPoint Presentation</vt:lpstr>
      <vt:lpstr>Summary:</vt:lpstr>
      <vt:lpstr>Day 2</vt:lpstr>
      <vt:lpstr>Bellwork</vt:lpstr>
      <vt:lpstr>Agenda:</vt:lpstr>
      <vt:lpstr>Get out KBAT</vt:lpstr>
      <vt:lpstr>Objective:</vt:lpstr>
      <vt:lpstr>TUBI:</vt:lpstr>
      <vt:lpstr>I. Factors to Industry</vt:lpstr>
      <vt:lpstr>A. Least Cost Theory</vt:lpstr>
      <vt:lpstr>PowerPoint Presentation</vt:lpstr>
      <vt:lpstr>4. Weber’s Location Triangle</vt:lpstr>
      <vt:lpstr>4. Weber Location Triangle</vt:lpstr>
      <vt:lpstr>Practice!</vt:lpstr>
      <vt:lpstr>Video: How It’s Made</vt:lpstr>
      <vt:lpstr>B. Industrializing Countries</vt:lpstr>
      <vt:lpstr>PowerPoint Presentation</vt:lpstr>
      <vt:lpstr>Summary:</vt:lpstr>
      <vt:lpstr>Day 3</vt:lpstr>
      <vt:lpstr>Bellwork</vt:lpstr>
      <vt:lpstr>Agenda:</vt:lpstr>
      <vt:lpstr>Objective:</vt:lpstr>
      <vt:lpstr>TUBI:</vt:lpstr>
      <vt:lpstr>I. Industrial Pollution</vt:lpstr>
      <vt:lpstr>Discuss</vt:lpstr>
      <vt:lpstr>A. Air Pollution</vt:lpstr>
      <vt:lpstr>PowerPoint Presentation</vt:lpstr>
      <vt:lpstr>PowerPoint Presentation</vt:lpstr>
      <vt:lpstr>PowerPoint Presentation</vt:lpstr>
      <vt:lpstr>4. Local Scale</vt:lpstr>
      <vt:lpstr>PowerPoint Presentation</vt:lpstr>
      <vt:lpstr>PowerPoint Presentation</vt:lpstr>
      <vt:lpstr>PowerPoint Presentation</vt:lpstr>
      <vt:lpstr>PowerPoint Presentation</vt:lpstr>
      <vt:lpstr>B. Solid Waste</vt:lpstr>
      <vt:lpstr>PowerPoint Presentation</vt:lpstr>
      <vt:lpstr>Discuss</vt:lpstr>
      <vt:lpstr>C. Water Pollution</vt:lpstr>
      <vt:lpstr>PowerPoint Presentation</vt:lpstr>
      <vt:lpstr>Discuss</vt:lpstr>
      <vt:lpstr>D. Changes in International Industry</vt:lpstr>
      <vt:lpstr>Newly Industrialized Countries (NIC’s)</vt:lpstr>
      <vt:lpstr>PowerPoint Presentation</vt:lpstr>
      <vt:lpstr>Discuss</vt:lpstr>
      <vt:lpstr>E. Changes in Domestic Industry</vt:lpstr>
      <vt:lpstr>PowerPoint Presentation</vt:lpstr>
      <vt:lpstr>3. Outsourcing</vt:lpstr>
      <vt:lpstr>PowerPoint Presentation</vt:lpstr>
      <vt:lpstr>4. Mexico</vt:lpstr>
      <vt:lpstr>PowerPoint Presentation</vt:lpstr>
      <vt:lpstr>5. Every Settlement has</vt:lpstr>
      <vt:lpstr>PowerPoint Presentation</vt:lpstr>
      <vt:lpstr>Summary</vt:lpstr>
      <vt:lpstr>Day 4</vt:lpstr>
      <vt:lpstr>Bellwork</vt:lpstr>
      <vt:lpstr>Agenda:</vt:lpstr>
      <vt:lpstr>Objective:</vt:lpstr>
      <vt:lpstr>TUBI</vt:lpstr>
      <vt:lpstr>I. Distribution of Services</vt:lpstr>
      <vt:lpstr>A. The Basics</vt:lpstr>
      <vt:lpstr>B. Types of Services</vt:lpstr>
      <vt:lpstr>PowerPoint Presentation</vt:lpstr>
      <vt:lpstr>PowerPoint Presentation</vt:lpstr>
      <vt:lpstr>C. Service Employment</vt:lpstr>
      <vt:lpstr>Discuss</vt:lpstr>
      <vt:lpstr>PowerPoint Presentation</vt:lpstr>
      <vt:lpstr>C. Distribution of Consumer Services</vt:lpstr>
      <vt:lpstr>PowerPoint Presentation</vt:lpstr>
      <vt:lpstr>PowerPoint Presentation</vt:lpstr>
      <vt:lpstr>Discuss</vt:lpstr>
      <vt:lpstr>PowerPoint Presentation</vt:lpstr>
      <vt:lpstr>PowerPoint Presentation</vt:lpstr>
      <vt:lpstr>PowerPoint Presentation</vt:lpstr>
      <vt:lpstr>Practice</vt:lpstr>
      <vt:lpstr>Summary</vt:lpstr>
      <vt:lpstr>Day 5</vt:lpstr>
      <vt:lpstr>Bellwork:</vt:lpstr>
      <vt:lpstr>Agenda:</vt:lpstr>
      <vt:lpstr>Objective:</vt:lpstr>
      <vt:lpstr>TUBI</vt:lpstr>
      <vt:lpstr>I. Services for People </vt:lpstr>
      <vt:lpstr>A. Services in Cities</vt:lpstr>
      <vt:lpstr>Geographic Connection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</vt:lpstr>
      <vt:lpstr>4. Other Services in Global Cities</vt:lpstr>
      <vt:lpstr>5. Tourism</vt:lpstr>
      <vt:lpstr>Discuss</vt:lpstr>
      <vt:lpstr>PowerPoint Presentation</vt:lpstr>
      <vt:lpstr>Summary:</vt:lpstr>
      <vt:lpstr>4 Level Map Analysis - pg. 405</vt:lpstr>
      <vt:lpstr>Day 6</vt:lpstr>
      <vt:lpstr>Bellwork</vt:lpstr>
      <vt:lpstr>Agenda:</vt:lpstr>
      <vt:lpstr>TUBI</vt:lpstr>
      <vt:lpstr>Quiz</vt:lpstr>
      <vt:lpstr>Stress De-Brief</vt:lpstr>
      <vt:lpstr>Day 7</vt:lpstr>
      <vt:lpstr>Bellwork</vt:lpstr>
      <vt:lpstr>Agenda:</vt:lpstr>
      <vt:lpstr>TUBI</vt:lpstr>
      <vt:lpstr>Practice FRQ</vt:lpstr>
      <vt:lpstr>Score FRQ</vt:lpstr>
      <vt:lpstr>Day 8</vt:lpstr>
      <vt:lpstr>Bellwork</vt:lpstr>
      <vt:lpstr>Agenda:</vt:lpstr>
      <vt:lpstr>Objective:</vt:lpstr>
      <vt:lpstr>TUBI</vt:lpstr>
      <vt:lpstr>I. Distribution of Business Services</vt:lpstr>
      <vt:lpstr>A. Global Cities</vt:lpstr>
      <vt:lpstr>PowerPoint Presentation</vt:lpstr>
      <vt:lpstr>B. Business Services in LDC’s</vt:lpstr>
      <vt:lpstr>Video: Tax Havens 101</vt:lpstr>
      <vt:lpstr>Video: Panama Papers</vt:lpstr>
      <vt:lpstr>PowerPoint Presentation</vt:lpstr>
      <vt:lpstr>PowerPoint Presentation</vt:lpstr>
      <vt:lpstr>Discuss</vt:lpstr>
      <vt:lpstr>Video: Why Outsourcing Is Bad For Business</vt:lpstr>
      <vt:lpstr>C. Specialized Settlements</vt:lpstr>
      <vt:lpstr>Geographic Connections</vt:lpstr>
      <vt:lpstr>D. Distribution of Talent</vt:lpstr>
      <vt:lpstr>Geographic Connections</vt:lpstr>
      <vt:lpstr>Summary</vt:lpstr>
      <vt:lpstr>4 Level Map Analysis - pg. 443</vt:lpstr>
      <vt:lpstr>Day 9</vt:lpstr>
      <vt:lpstr>Bellwork</vt:lpstr>
      <vt:lpstr>Agenda:</vt:lpstr>
      <vt:lpstr>TUBI</vt:lpstr>
      <vt:lpstr>PowerPoint Presentation</vt:lpstr>
    </vt:vector>
  </TitlesOfParts>
  <Company>Tucson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 Human Geography</dc:title>
  <dc:creator>Traquair, Hannah</dc:creator>
  <cp:lastModifiedBy>Cannon, Amy</cp:lastModifiedBy>
  <cp:revision>8</cp:revision>
  <dcterms:created xsi:type="dcterms:W3CDTF">2017-09-29T17:59:10Z</dcterms:created>
  <dcterms:modified xsi:type="dcterms:W3CDTF">2019-03-13T18:28:55Z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0x010100D4BAB290A7275A4F8F9C47650032CC21</vt:lpwstr>
  </property>
</Properties>
</file>