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 id="2147483696" r:id="rId8"/>
  </p:sldMasterIdLst>
  <p:notesMasterIdLst>
    <p:notesMasterId r:id="rId200"/>
  </p:notesMasterIdLst>
  <p:sldIdLst>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448" r:id="rId46"/>
    <p:sldId id="450" r:id="rId47"/>
    <p:sldId id="294" r:id="rId48"/>
    <p:sldId id="295" r:id="rId49"/>
    <p:sldId id="296" r:id="rId50"/>
    <p:sldId id="297" r:id="rId51"/>
    <p:sldId id="298" r:id="rId52"/>
    <p:sldId id="449"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06" r:id="rId160"/>
    <p:sldId id="407" r:id="rId161"/>
    <p:sldId id="408" r:id="rId162"/>
    <p:sldId id="409" r:id="rId163"/>
    <p:sldId id="410" r:id="rId164"/>
    <p:sldId id="411" r:id="rId165"/>
    <p:sldId id="412" r:id="rId166"/>
    <p:sldId id="413" r:id="rId167"/>
    <p:sldId id="414" r:id="rId168"/>
    <p:sldId id="415" r:id="rId169"/>
    <p:sldId id="416" r:id="rId170"/>
    <p:sldId id="417" r:id="rId171"/>
    <p:sldId id="418" r:id="rId172"/>
    <p:sldId id="419" r:id="rId173"/>
    <p:sldId id="420" r:id="rId174"/>
    <p:sldId id="421" r:id="rId175"/>
    <p:sldId id="422" r:id="rId176"/>
    <p:sldId id="423" r:id="rId177"/>
    <p:sldId id="424" r:id="rId178"/>
    <p:sldId id="425" r:id="rId179"/>
    <p:sldId id="426" r:id="rId180"/>
    <p:sldId id="427" r:id="rId181"/>
    <p:sldId id="428" r:id="rId182"/>
    <p:sldId id="429" r:id="rId183"/>
    <p:sldId id="430" r:id="rId184"/>
    <p:sldId id="431" r:id="rId185"/>
    <p:sldId id="441" r:id="rId186"/>
    <p:sldId id="442" r:id="rId187"/>
    <p:sldId id="443" r:id="rId188"/>
    <p:sldId id="445" r:id="rId189"/>
    <p:sldId id="446" r:id="rId190"/>
    <p:sldId id="432" r:id="rId191"/>
    <p:sldId id="433" r:id="rId192"/>
    <p:sldId id="434" r:id="rId193"/>
    <p:sldId id="436" r:id="rId194"/>
    <p:sldId id="437" r:id="rId195"/>
    <p:sldId id="438" r:id="rId196"/>
    <p:sldId id="439" r:id="rId197"/>
    <p:sldId id="440" r:id="rId198"/>
    <p:sldId id="447" r:id="rId1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3" d="2"/>
        <a:sy n="3" d="2"/>
      </p:scale>
      <p:origin x="0" y="0"/>
    </p:cViewPr>
  </p:notesTextViewPr>
  <p:sorterViewPr>
    <p:cViewPr>
      <p:scale>
        <a:sx n="70" d="100"/>
        <a:sy n="70" d="100"/>
      </p:scale>
      <p:origin x="0" y="2205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2.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6" Type="http://schemas.openxmlformats.org/officeDocument/2006/relationships/slideMaster" Target="slideMasters/slideMaster3.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slide" Target="slides/slide191.xml"/><Relationship Id="rId203"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190" Type="http://schemas.openxmlformats.org/officeDocument/2006/relationships/slide" Target="slides/slide182.xml"/><Relationship Id="rId204" Type="http://schemas.openxmlformats.org/officeDocument/2006/relationships/tableStyles" Target="tableStyle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1.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notesMaster" Target="notesMasters/notesMaster1.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presProps" Target="presProps.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customXml" Target="../customXml/item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viewProps" Target="viewProps.xml"/><Relationship Id="rId18" Type="http://schemas.openxmlformats.org/officeDocument/2006/relationships/slide" Target="slides/slide10.xml"/><Relationship Id="rId39" Type="http://schemas.openxmlformats.org/officeDocument/2006/relationships/slide" Target="slides/slide31.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1A9CB1-1F1C-4F52-9087-0F0C48044FAD}" type="datetimeFigureOut">
              <a:rPr lang="en-US" smtClean="0"/>
              <a:t>4/12/2019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3FA3B6-DE81-499C-B633-CF7FA303A606}" type="slidenum">
              <a:rPr lang="en-US" smtClean="0"/>
              <a:t>‹#›</a:t>
            </a:fld>
            <a:endParaRPr lang="en-US"/>
          </a:p>
        </p:txBody>
      </p:sp>
    </p:spTree>
    <p:extLst>
      <p:ext uri="{BB962C8B-B14F-4D97-AF65-F5344CB8AC3E}">
        <p14:creationId xmlns:p14="http://schemas.microsoft.com/office/powerpoint/2010/main" val="3101927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are cites pull factors?</a:t>
            </a:r>
            <a:endParaRPr lang="en-US" dirty="0"/>
          </a:p>
        </p:txBody>
      </p:sp>
      <p:sp>
        <p:nvSpPr>
          <p:cNvPr id="4" name="Slide Number Placeholder 3"/>
          <p:cNvSpPr>
            <a:spLocks noGrp="1"/>
          </p:cNvSpPr>
          <p:nvPr>
            <p:ph type="sldNum" sz="quarter" idx="10"/>
          </p:nvPr>
        </p:nvSpPr>
        <p:spPr/>
        <p:txBody>
          <a:bodyPr/>
          <a:lstStyle/>
          <a:p>
            <a:fld id="{BAC18068-3CCC-4E07-8D55-FB42F8311E5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02522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r>
              <a:rPr lang="en-US" baseline="0" dirty="0" smtClean="0"/>
              <a:t> do we find these megacity slums?</a:t>
            </a:r>
            <a:endParaRPr lang="en-US" dirty="0"/>
          </a:p>
        </p:txBody>
      </p:sp>
      <p:sp>
        <p:nvSpPr>
          <p:cNvPr id="4" name="Slide Number Placeholder 3"/>
          <p:cNvSpPr>
            <a:spLocks noGrp="1"/>
          </p:cNvSpPr>
          <p:nvPr>
            <p:ph type="sldNum" sz="quarter" idx="10"/>
          </p:nvPr>
        </p:nvSpPr>
        <p:spPr/>
        <p:txBody>
          <a:bodyPr/>
          <a:lstStyle/>
          <a:p>
            <a:fld id="{BAC18068-3CCC-4E07-8D55-FB42F8311E5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445065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https://www.youtube.com/watch?v=z0kSBiu1IGk</a:t>
            </a:r>
            <a:endParaRPr lang="en-US" dirty="0"/>
          </a:p>
        </p:txBody>
      </p:sp>
      <p:sp>
        <p:nvSpPr>
          <p:cNvPr id="4" name="Slide Number Placeholder 3"/>
          <p:cNvSpPr>
            <a:spLocks noGrp="1"/>
          </p:cNvSpPr>
          <p:nvPr>
            <p:ph type="sldNum" sz="quarter" idx="10"/>
          </p:nvPr>
        </p:nvSpPr>
        <p:spPr/>
        <p:txBody>
          <a:bodyPr/>
          <a:lstStyle/>
          <a:p>
            <a:fld id="{4C3FA3B6-DE81-499C-B633-CF7FA303A606}" type="slidenum">
              <a:rPr lang="en-US" smtClean="0"/>
              <a:t>17</a:t>
            </a:fld>
            <a:endParaRPr lang="en-US"/>
          </a:p>
        </p:txBody>
      </p:sp>
    </p:spTree>
    <p:extLst>
      <p:ext uri="{BB962C8B-B14F-4D97-AF65-F5344CB8AC3E}">
        <p14:creationId xmlns:p14="http://schemas.microsoft.com/office/powerpoint/2010/main" val="1787948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physical</a:t>
            </a:r>
            <a:r>
              <a:rPr lang="en-US" baseline="0" dirty="0" smtClean="0"/>
              <a:t> city maps of US cities – I </a:t>
            </a:r>
            <a:r>
              <a:rPr lang="en-US" baseline="0" smtClean="0"/>
              <a:t>recommend going to AAA</a:t>
            </a:r>
            <a:endParaRPr lang="en-US"/>
          </a:p>
        </p:txBody>
      </p:sp>
      <p:sp>
        <p:nvSpPr>
          <p:cNvPr id="4" name="Slide Number Placeholder 3"/>
          <p:cNvSpPr>
            <a:spLocks noGrp="1"/>
          </p:cNvSpPr>
          <p:nvPr>
            <p:ph type="sldNum" sz="quarter" idx="10"/>
          </p:nvPr>
        </p:nvSpPr>
        <p:spPr/>
        <p:txBody>
          <a:bodyPr/>
          <a:lstStyle/>
          <a:p>
            <a:fld id="{4C3FA3B6-DE81-499C-B633-CF7FA303A606}" type="slidenum">
              <a:rPr lang="en-US" smtClean="0"/>
              <a:t>35</a:t>
            </a:fld>
            <a:endParaRPr lang="en-US"/>
          </a:p>
        </p:txBody>
      </p:sp>
    </p:spTree>
    <p:extLst>
      <p:ext uri="{BB962C8B-B14F-4D97-AF65-F5344CB8AC3E}">
        <p14:creationId xmlns:p14="http://schemas.microsoft.com/office/powerpoint/2010/main" val="1561447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https://www.youtube.com/watch?v=ouLiQ7KhmYU</a:t>
            </a:r>
            <a:endParaRPr lang="en-US" dirty="0"/>
          </a:p>
        </p:txBody>
      </p:sp>
      <p:sp>
        <p:nvSpPr>
          <p:cNvPr id="4" name="Slide Number Placeholder 3"/>
          <p:cNvSpPr>
            <a:spLocks noGrp="1"/>
          </p:cNvSpPr>
          <p:nvPr>
            <p:ph type="sldNum" sz="quarter" idx="10"/>
          </p:nvPr>
        </p:nvSpPr>
        <p:spPr/>
        <p:txBody>
          <a:bodyPr/>
          <a:lstStyle/>
          <a:p>
            <a:fld id="{4C3FA3B6-DE81-499C-B633-CF7FA303A606}" type="slidenum">
              <a:rPr lang="en-US" smtClean="0"/>
              <a:t>89</a:t>
            </a:fld>
            <a:endParaRPr lang="en-US"/>
          </a:p>
        </p:txBody>
      </p:sp>
    </p:spTree>
    <p:extLst>
      <p:ext uri="{BB962C8B-B14F-4D97-AF65-F5344CB8AC3E}">
        <p14:creationId xmlns:p14="http://schemas.microsoft.com/office/powerpoint/2010/main" val="78262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https://www.youtube.com/watch?v=qjsrdcbbPBU</a:t>
            </a:r>
            <a:endParaRPr lang="en-US" dirty="0"/>
          </a:p>
        </p:txBody>
      </p:sp>
      <p:sp>
        <p:nvSpPr>
          <p:cNvPr id="4" name="Slide Number Placeholder 3"/>
          <p:cNvSpPr>
            <a:spLocks noGrp="1"/>
          </p:cNvSpPr>
          <p:nvPr>
            <p:ph type="sldNum" sz="quarter" idx="10"/>
          </p:nvPr>
        </p:nvSpPr>
        <p:spPr/>
        <p:txBody>
          <a:bodyPr/>
          <a:lstStyle/>
          <a:p>
            <a:fld id="{4C3FA3B6-DE81-499C-B633-CF7FA303A606}" type="slidenum">
              <a:rPr lang="en-US" smtClean="0"/>
              <a:t>99</a:t>
            </a:fld>
            <a:endParaRPr lang="en-US"/>
          </a:p>
        </p:txBody>
      </p:sp>
    </p:spTree>
    <p:extLst>
      <p:ext uri="{BB962C8B-B14F-4D97-AF65-F5344CB8AC3E}">
        <p14:creationId xmlns:p14="http://schemas.microsoft.com/office/powerpoint/2010/main" val="1940974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https://www.ted.com/talks/moshe_safdie_how_to_reinvent_the_apartment_building</a:t>
            </a:r>
            <a:endParaRPr lang="en-US" dirty="0"/>
          </a:p>
        </p:txBody>
      </p:sp>
      <p:sp>
        <p:nvSpPr>
          <p:cNvPr id="4" name="Slide Number Placeholder 3"/>
          <p:cNvSpPr>
            <a:spLocks noGrp="1"/>
          </p:cNvSpPr>
          <p:nvPr>
            <p:ph type="sldNum" sz="quarter" idx="10"/>
          </p:nvPr>
        </p:nvSpPr>
        <p:spPr/>
        <p:txBody>
          <a:bodyPr/>
          <a:lstStyle/>
          <a:p>
            <a:fld id="{4C3FA3B6-DE81-499C-B633-CF7FA303A606}" type="slidenum">
              <a:rPr lang="en-US" smtClean="0"/>
              <a:t>101</a:t>
            </a:fld>
            <a:endParaRPr lang="en-US"/>
          </a:p>
        </p:txBody>
      </p:sp>
    </p:spTree>
    <p:extLst>
      <p:ext uri="{BB962C8B-B14F-4D97-AF65-F5344CB8AC3E}">
        <p14:creationId xmlns:p14="http://schemas.microsoft.com/office/powerpoint/2010/main" val="258699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https://www.youtube.com/watch?v=86zg3y1NMDQ</a:t>
            </a:r>
            <a:endParaRPr lang="en-US" dirty="0"/>
          </a:p>
        </p:txBody>
      </p:sp>
      <p:sp>
        <p:nvSpPr>
          <p:cNvPr id="4" name="Slide Number Placeholder 3"/>
          <p:cNvSpPr>
            <a:spLocks noGrp="1"/>
          </p:cNvSpPr>
          <p:nvPr>
            <p:ph type="sldNum" sz="quarter" idx="10"/>
          </p:nvPr>
        </p:nvSpPr>
        <p:spPr/>
        <p:txBody>
          <a:bodyPr/>
          <a:lstStyle/>
          <a:p>
            <a:fld id="{4C3FA3B6-DE81-499C-B633-CF7FA303A606}" type="slidenum">
              <a:rPr lang="en-US" smtClean="0"/>
              <a:t>156</a:t>
            </a:fld>
            <a:endParaRPr lang="en-US"/>
          </a:p>
        </p:txBody>
      </p:sp>
    </p:spTree>
    <p:extLst>
      <p:ext uri="{BB962C8B-B14F-4D97-AF65-F5344CB8AC3E}">
        <p14:creationId xmlns:p14="http://schemas.microsoft.com/office/powerpoint/2010/main" val="210287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https://www.ted.com/talks/alex_steffen</a:t>
            </a:r>
            <a:endParaRPr lang="en-US" dirty="0"/>
          </a:p>
        </p:txBody>
      </p:sp>
      <p:sp>
        <p:nvSpPr>
          <p:cNvPr id="4" name="Slide Number Placeholder 3"/>
          <p:cNvSpPr>
            <a:spLocks noGrp="1"/>
          </p:cNvSpPr>
          <p:nvPr>
            <p:ph type="sldNum" sz="quarter" idx="10"/>
          </p:nvPr>
        </p:nvSpPr>
        <p:spPr/>
        <p:txBody>
          <a:bodyPr/>
          <a:lstStyle/>
          <a:p>
            <a:fld id="{4C3FA3B6-DE81-499C-B633-CF7FA303A606}" type="slidenum">
              <a:rPr lang="en-US" smtClean="0"/>
              <a:t>177</a:t>
            </a:fld>
            <a:endParaRPr lang="en-US"/>
          </a:p>
        </p:txBody>
      </p:sp>
    </p:spTree>
    <p:extLst>
      <p:ext uri="{BB962C8B-B14F-4D97-AF65-F5344CB8AC3E}">
        <p14:creationId xmlns:p14="http://schemas.microsoft.com/office/powerpoint/2010/main" val="3847137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F62E85-C2BC-4C10-837C-4AE1CA0693E8}"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0B0B9-2067-4F75-BDF2-32B97B224D04}" type="slidenum">
              <a:rPr lang="en-US" smtClean="0"/>
              <a:t>‹#›</a:t>
            </a:fld>
            <a:endParaRPr lang="en-US"/>
          </a:p>
        </p:txBody>
      </p:sp>
    </p:spTree>
    <p:extLst>
      <p:ext uri="{BB962C8B-B14F-4D97-AF65-F5344CB8AC3E}">
        <p14:creationId xmlns:p14="http://schemas.microsoft.com/office/powerpoint/2010/main" val="305255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F62E85-C2BC-4C10-837C-4AE1CA0693E8}"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0B0B9-2067-4F75-BDF2-32B97B224D04}" type="slidenum">
              <a:rPr lang="en-US" smtClean="0"/>
              <a:t>‹#›</a:t>
            </a:fld>
            <a:endParaRPr lang="en-US"/>
          </a:p>
        </p:txBody>
      </p:sp>
    </p:spTree>
    <p:extLst>
      <p:ext uri="{BB962C8B-B14F-4D97-AF65-F5344CB8AC3E}">
        <p14:creationId xmlns:p14="http://schemas.microsoft.com/office/powerpoint/2010/main" val="1306692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F62E85-C2BC-4C10-837C-4AE1CA0693E8}"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0B0B9-2067-4F75-BDF2-32B97B224D04}" type="slidenum">
              <a:rPr lang="en-US" smtClean="0"/>
              <a:t>‹#›</a:t>
            </a:fld>
            <a:endParaRPr lang="en-US"/>
          </a:p>
        </p:txBody>
      </p:sp>
    </p:spTree>
    <p:extLst>
      <p:ext uri="{BB962C8B-B14F-4D97-AF65-F5344CB8AC3E}">
        <p14:creationId xmlns:p14="http://schemas.microsoft.com/office/powerpoint/2010/main" val="4228649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45E7BC-4DA5-204D-A112-C2F3E6630EEB}" type="datetimeFigureOut">
              <a:rPr lang="en-US" smtClean="0">
                <a:solidFill>
                  <a:prstClr val="black">
                    <a:tint val="75000"/>
                  </a:prstClr>
                </a:solidFill>
              </a:rPr>
              <a:pPr/>
              <a:t>4/12/2019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BD0360-4274-1546-B408-7E1944C42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976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5E7BC-4DA5-204D-A112-C2F3E6630EEB}" type="datetimeFigureOut">
              <a:rPr lang="en-US" smtClean="0">
                <a:solidFill>
                  <a:prstClr val="black">
                    <a:tint val="75000"/>
                  </a:prstClr>
                </a:solidFill>
              </a:rPr>
              <a:pPr/>
              <a:t>4/12/2019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BD0360-4274-1546-B408-7E1944C42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704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45E7BC-4DA5-204D-A112-C2F3E6630EEB}" type="datetimeFigureOut">
              <a:rPr lang="en-US" smtClean="0">
                <a:solidFill>
                  <a:prstClr val="black">
                    <a:tint val="75000"/>
                  </a:prstClr>
                </a:solidFill>
              </a:rPr>
              <a:pPr/>
              <a:t>4/12/2019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BD0360-4274-1546-B408-7E1944C42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906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45E7BC-4DA5-204D-A112-C2F3E6630EEB}" type="datetimeFigureOut">
              <a:rPr lang="en-US" smtClean="0">
                <a:solidFill>
                  <a:prstClr val="black">
                    <a:tint val="75000"/>
                  </a:prstClr>
                </a:solidFill>
              </a:rPr>
              <a:pPr/>
              <a:t>4/12/2019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BD0360-4274-1546-B408-7E1944C42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817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45E7BC-4DA5-204D-A112-C2F3E6630EEB}" type="datetimeFigureOut">
              <a:rPr lang="en-US" smtClean="0">
                <a:solidFill>
                  <a:prstClr val="black">
                    <a:tint val="75000"/>
                  </a:prstClr>
                </a:solidFill>
              </a:rPr>
              <a:pPr/>
              <a:t>4/12/2019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BD0360-4274-1546-B408-7E1944C42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868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45E7BC-4DA5-204D-A112-C2F3E6630EEB}" type="datetimeFigureOut">
              <a:rPr lang="en-US" smtClean="0">
                <a:solidFill>
                  <a:prstClr val="black">
                    <a:tint val="75000"/>
                  </a:prstClr>
                </a:solidFill>
              </a:rPr>
              <a:pPr/>
              <a:t>4/12/2019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BD0360-4274-1546-B408-7E1944C42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588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45E7BC-4DA5-204D-A112-C2F3E6630EEB}" type="datetimeFigureOut">
              <a:rPr lang="en-US" smtClean="0">
                <a:solidFill>
                  <a:prstClr val="black">
                    <a:tint val="75000"/>
                  </a:prstClr>
                </a:solidFill>
              </a:rPr>
              <a:pPr/>
              <a:t>4/12/2019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BD0360-4274-1546-B408-7E1944C42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162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5E7BC-4DA5-204D-A112-C2F3E6630EEB}" type="datetimeFigureOut">
              <a:rPr lang="en-US" smtClean="0">
                <a:solidFill>
                  <a:prstClr val="black">
                    <a:tint val="75000"/>
                  </a:prstClr>
                </a:solidFill>
              </a:rPr>
              <a:pPr/>
              <a:t>4/12/2019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BD0360-4274-1546-B408-7E1944C42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264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F62E85-C2BC-4C10-837C-4AE1CA0693E8}"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0B0B9-2067-4F75-BDF2-32B97B224D04}" type="slidenum">
              <a:rPr lang="en-US" smtClean="0"/>
              <a:t>‹#›</a:t>
            </a:fld>
            <a:endParaRPr lang="en-US"/>
          </a:p>
        </p:txBody>
      </p:sp>
    </p:spTree>
    <p:extLst>
      <p:ext uri="{BB962C8B-B14F-4D97-AF65-F5344CB8AC3E}">
        <p14:creationId xmlns:p14="http://schemas.microsoft.com/office/powerpoint/2010/main" val="421269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5E7BC-4DA5-204D-A112-C2F3E6630EEB}" type="datetimeFigureOut">
              <a:rPr lang="en-US" smtClean="0">
                <a:solidFill>
                  <a:prstClr val="black">
                    <a:tint val="75000"/>
                  </a:prstClr>
                </a:solidFill>
              </a:rPr>
              <a:pPr/>
              <a:t>4/12/2019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BD0360-4274-1546-B408-7E1944C42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256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5E7BC-4DA5-204D-A112-C2F3E6630EEB}" type="datetimeFigureOut">
              <a:rPr lang="en-US" smtClean="0">
                <a:solidFill>
                  <a:prstClr val="black">
                    <a:tint val="75000"/>
                  </a:prstClr>
                </a:solidFill>
              </a:rPr>
              <a:pPr/>
              <a:t>4/12/2019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BD0360-4274-1546-B408-7E1944C42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35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5E7BC-4DA5-204D-A112-C2F3E6630EEB}" type="datetimeFigureOut">
              <a:rPr lang="en-US" smtClean="0">
                <a:solidFill>
                  <a:prstClr val="black">
                    <a:tint val="75000"/>
                  </a:prstClr>
                </a:solidFill>
              </a:rPr>
              <a:pPr/>
              <a:t>4/12/2019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BD0360-4274-1546-B408-7E1944C42C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026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4313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662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9796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3332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9383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4500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2414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F62E85-C2BC-4C10-837C-4AE1CA0693E8}"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0B0B9-2067-4F75-BDF2-32B97B224D04}" type="slidenum">
              <a:rPr lang="en-US" smtClean="0"/>
              <a:t>‹#›</a:t>
            </a:fld>
            <a:endParaRPr lang="en-US"/>
          </a:p>
        </p:txBody>
      </p:sp>
    </p:spTree>
    <p:extLst>
      <p:ext uri="{BB962C8B-B14F-4D97-AF65-F5344CB8AC3E}">
        <p14:creationId xmlns:p14="http://schemas.microsoft.com/office/powerpoint/2010/main" val="36025730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4798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729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6221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7652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4729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6190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0351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8953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3544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953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F62E85-C2BC-4C10-837C-4AE1CA0693E8}"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0B0B9-2067-4F75-BDF2-32B97B224D04}" type="slidenum">
              <a:rPr lang="en-US" smtClean="0"/>
              <a:t>‹#›</a:t>
            </a:fld>
            <a:endParaRPr lang="en-US"/>
          </a:p>
        </p:txBody>
      </p:sp>
    </p:spTree>
    <p:extLst>
      <p:ext uri="{BB962C8B-B14F-4D97-AF65-F5344CB8AC3E}">
        <p14:creationId xmlns:p14="http://schemas.microsoft.com/office/powerpoint/2010/main" val="358290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828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7234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2931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65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9803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9565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2839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7378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96275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961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F62E85-C2BC-4C10-837C-4AE1CA0693E8}" type="datetimeFigureOut">
              <a:rPr lang="en-US" smtClean="0"/>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20B0B9-2067-4F75-BDF2-32B97B224D04}" type="slidenum">
              <a:rPr lang="en-US" smtClean="0"/>
              <a:t>‹#›</a:t>
            </a:fld>
            <a:endParaRPr lang="en-US"/>
          </a:p>
        </p:txBody>
      </p:sp>
    </p:spTree>
    <p:extLst>
      <p:ext uri="{BB962C8B-B14F-4D97-AF65-F5344CB8AC3E}">
        <p14:creationId xmlns:p14="http://schemas.microsoft.com/office/powerpoint/2010/main" val="3046443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1670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42990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01605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8832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824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3177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F62E85-C2BC-4C10-837C-4AE1CA0693E8}" type="datetimeFigureOut">
              <a:rPr lang="en-US" smtClean="0"/>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20B0B9-2067-4F75-BDF2-32B97B224D04}" type="slidenum">
              <a:rPr lang="en-US" smtClean="0"/>
              <a:t>‹#›</a:t>
            </a:fld>
            <a:endParaRPr lang="en-US"/>
          </a:p>
        </p:txBody>
      </p:sp>
    </p:spTree>
    <p:extLst>
      <p:ext uri="{BB962C8B-B14F-4D97-AF65-F5344CB8AC3E}">
        <p14:creationId xmlns:p14="http://schemas.microsoft.com/office/powerpoint/2010/main" val="3983035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F62E85-C2BC-4C10-837C-4AE1CA0693E8}" type="datetimeFigureOut">
              <a:rPr lang="en-US" smtClean="0"/>
              <a:t>4/12/2019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20B0B9-2067-4F75-BDF2-32B97B224D04}" type="slidenum">
              <a:rPr lang="en-US" smtClean="0"/>
              <a:t>‹#›</a:t>
            </a:fld>
            <a:endParaRPr lang="en-US"/>
          </a:p>
        </p:txBody>
      </p:sp>
    </p:spTree>
    <p:extLst>
      <p:ext uri="{BB962C8B-B14F-4D97-AF65-F5344CB8AC3E}">
        <p14:creationId xmlns:p14="http://schemas.microsoft.com/office/powerpoint/2010/main" val="2472383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F62E85-C2BC-4C10-837C-4AE1CA0693E8}"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0B0B9-2067-4F75-BDF2-32B97B224D04}" type="slidenum">
              <a:rPr lang="en-US" smtClean="0"/>
              <a:t>‹#›</a:t>
            </a:fld>
            <a:endParaRPr lang="en-US"/>
          </a:p>
        </p:txBody>
      </p:sp>
    </p:spTree>
    <p:extLst>
      <p:ext uri="{BB962C8B-B14F-4D97-AF65-F5344CB8AC3E}">
        <p14:creationId xmlns:p14="http://schemas.microsoft.com/office/powerpoint/2010/main" val="2213388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F62E85-C2BC-4C10-837C-4AE1CA0693E8}"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0B0B9-2067-4F75-BDF2-32B97B224D04}" type="slidenum">
              <a:rPr lang="en-US" smtClean="0"/>
              <a:t>‹#›</a:t>
            </a:fld>
            <a:endParaRPr lang="en-US"/>
          </a:p>
        </p:txBody>
      </p:sp>
    </p:spTree>
    <p:extLst>
      <p:ext uri="{BB962C8B-B14F-4D97-AF65-F5344CB8AC3E}">
        <p14:creationId xmlns:p14="http://schemas.microsoft.com/office/powerpoint/2010/main" val="483344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F62E85-C2BC-4C10-837C-4AE1CA0693E8}" type="datetimeFigureOut">
              <a:rPr lang="en-US" smtClean="0"/>
              <a:t>4/12/2019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20B0B9-2067-4F75-BDF2-32B97B224D04}" type="slidenum">
              <a:rPr lang="en-US" smtClean="0"/>
              <a:t>‹#›</a:t>
            </a:fld>
            <a:endParaRPr lang="en-US"/>
          </a:p>
        </p:txBody>
      </p:sp>
    </p:spTree>
    <p:extLst>
      <p:ext uri="{BB962C8B-B14F-4D97-AF65-F5344CB8AC3E}">
        <p14:creationId xmlns:p14="http://schemas.microsoft.com/office/powerpoint/2010/main" val="3782114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F45E7BC-4DA5-204D-A112-C2F3E6630EEB}" type="datetimeFigureOut">
              <a:rPr lang="en-US" smtClean="0">
                <a:solidFill>
                  <a:prstClr val="black">
                    <a:tint val="75000"/>
                  </a:prstClr>
                </a:solidFill>
              </a:rPr>
              <a:pPr defTabSz="457200"/>
              <a:t>4/12/2019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2BD0360-4274-1546-B408-7E1944C42C99}"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044957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87413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2148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221CA-8146-47EE-B20B-A47FE64DEDC7}" type="datetimeFigureOut">
              <a:rPr lang="en-US" smtClean="0">
                <a:solidFill>
                  <a:prstClr val="black">
                    <a:tint val="75000"/>
                  </a:prstClr>
                </a:solidFill>
              </a:rPr>
              <a:pPr/>
              <a:t>4/12/2019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8D080A-5682-49FE-AB62-FA0FFC2AA1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50628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8.xml"/></Relationships>
</file>

<file path=ppt/slides/_rels/slide1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9.xml"/></Relationships>
</file>

<file path=ppt/slides/_rels/slide1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9.xml"/></Relationships>
</file>

<file path=ppt/slides/_rels/slide1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9.xml"/></Relationships>
</file>

<file path=ppt/slides/_rels/slide1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1218" y="1"/>
            <a:ext cx="7772400" cy="838200"/>
          </a:xfrm>
        </p:spPr>
        <p:txBody>
          <a:bodyPr/>
          <a:lstStyle/>
          <a:p>
            <a:r>
              <a:rPr lang="en-US" dirty="0" smtClean="0"/>
              <a:t>AP Human Geography</a:t>
            </a:r>
            <a:endParaRPr lang="en-US" dirty="0"/>
          </a:p>
        </p:txBody>
      </p:sp>
      <p:sp>
        <p:nvSpPr>
          <p:cNvPr id="3" name="Subtitle 2"/>
          <p:cNvSpPr>
            <a:spLocks noGrp="1"/>
          </p:cNvSpPr>
          <p:nvPr>
            <p:ph type="subTitle" idx="1"/>
          </p:nvPr>
        </p:nvSpPr>
        <p:spPr>
          <a:xfrm>
            <a:off x="0" y="685800"/>
            <a:ext cx="9144000" cy="1752600"/>
          </a:xfrm>
        </p:spPr>
        <p:txBody>
          <a:bodyPr/>
          <a:lstStyle/>
          <a:p>
            <a:r>
              <a:rPr lang="en-US" dirty="0" smtClean="0"/>
              <a:t>Chapters 13: Urban Development</a:t>
            </a:r>
            <a:endParaRPr lang="en-US" dirty="0"/>
          </a:p>
        </p:txBody>
      </p:sp>
      <p:sp>
        <p:nvSpPr>
          <p:cNvPr id="4" name="TextBox 3"/>
          <p:cNvSpPr txBox="1"/>
          <p:nvPr/>
        </p:nvSpPr>
        <p:spPr>
          <a:xfrm>
            <a:off x="0" y="5934670"/>
            <a:ext cx="9144000" cy="923330"/>
          </a:xfrm>
          <a:prstGeom prst="rect">
            <a:avLst/>
          </a:prstGeom>
          <a:noFill/>
        </p:spPr>
        <p:txBody>
          <a:bodyPr wrap="square" rtlCol="0">
            <a:spAutoFit/>
          </a:bodyPr>
          <a:lstStyle/>
          <a:p>
            <a:r>
              <a:rPr lang="en-US" dirty="0" smtClean="0"/>
              <a:t>Although this includes </a:t>
            </a:r>
            <a:r>
              <a:rPr lang="en-US" dirty="0" err="1" smtClean="0"/>
              <a:t>powerpoint</a:t>
            </a:r>
            <a:r>
              <a:rPr lang="en-US" dirty="0" smtClean="0"/>
              <a:t> for each day of the chapter, it references assignments and activities not included in the bundle. For the most effective instruction, purchase the Comprehensive Guide to Teaching Human Geography too.</a:t>
            </a:r>
            <a:endParaRPr lang="en-US" dirty="0"/>
          </a:p>
        </p:txBody>
      </p:sp>
      <p:pic>
        <p:nvPicPr>
          <p:cNvPr id="1026" name="Picture 2" descr="Image result for city public domain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188" y="1295400"/>
            <a:ext cx="6961624" cy="4639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910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1084"/>
            <a:ext cx="8229600" cy="1143000"/>
          </a:xfrm>
        </p:spPr>
        <p:txBody>
          <a:bodyPr/>
          <a:lstStyle/>
          <a:p>
            <a:pPr algn="l"/>
            <a:r>
              <a:rPr lang="en-US" b="1" u="sng" dirty="0" smtClean="0"/>
              <a:t>I. The Big City</a:t>
            </a:r>
            <a:endParaRPr lang="en-US" b="1" u="sng"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18" y="1071916"/>
            <a:ext cx="8686800" cy="578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56021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Summary:</a:t>
            </a:r>
            <a:endParaRPr lang="en-US" b="1" u="sng" dirty="0"/>
          </a:p>
        </p:txBody>
      </p:sp>
      <p:sp>
        <p:nvSpPr>
          <p:cNvPr id="3" name="Content Placeholder 2"/>
          <p:cNvSpPr>
            <a:spLocks noGrp="1"/>
          </p:cNvSpPr>
          <p:nvPr>
            <p:ph idx="1"/>
          </p:nvPr>
        </p:nvSpPr>
        <p:spPr/>
        <p:txBody>
          <a:bodyPr>
            <a:normAutofit/>
          </a:bodyPr>
          <a:lstStyle/>
          <a:p>
            <a:r>
              <a:rPr lang="en-US" sz="4400" dirty="0" smtClean="0"/>
              <a:t>Explain the ways are urban centers expanding.</a:t>
            </a:r>
          </a:p>
          <a:p>
            <a:r>
              <a:rPr lang="en-US" sz="4400" dirty="0" smtClean="0"/>
              <a:t>Describe the positives and negatives of this expansion.</a:t>
            </a:r>
            <a:endParaRPr lang="en-US" sz="4400" dirty="0"/>
          </a:p>
        </p:txBody>
      </p:sp>
    </p:spTree>
    <p:extLst>
      <p:ext uri="{BB962C8B-B14F-4D97-AF65-F5344CB8AC3E}">
        <p14:creationId xmlns:p14="http://schemas.microsoft.com/office/powerpoint/2010/main" val="33321578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Video: How to Re-Invent the Apartment</a:t>
            </a:r>
            <a:endParaRPr lang="en-US" b="1" dirty="0"/>
          </a:p>
        </p:txBody>
      </p:sp>
      <p:pic>
        <p:nvPicPr>
          <p:cNvPr id="3074" name="Picture 2" descr="Image result for ted how to reinvent the apartment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22764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smtClean="0"/>
              <a:t>Urban Planning Project</a:t>
            </a:r>
            <a:endParaRPr lang="en-US" b="1" u="sng" dirty="0"/>
          </a:p>
        </p:txBody>
      </p:sp>
      <p:pic>
        <p:nvPicPr>
          <p:cNvPr id="2050" name="Picture 2" descr="Image result for urban plan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95400"/>
            <a:ext cx="4355555" cy="501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51566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u="sng" dirty="0" smtClean="0"/>
              <a:t>Day 4</a:t>
            </a:r>
            <a:endParaRPr lang="en-US" b="1" u="sng"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3327287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err="1" smtClean="0"/>
              <a:t>Bellwork</a:t>
            </a:r>
            <a:endParaRPr lang="en-US" b="1" u="sng" dirty="0"/>
          </a:p>
        </p:txBody>
      </p:sp>
      <p:sp>
        <p:nvSpPr>
          <p:cNvPr id="3" name="Content Placeholder 2"/>
          <p:cNvSpPr>
            <a:spLocks noGrp="1"/>
          </p:cNvSpPr>
          <p:nvPr>
            <p:ph idx="1"/>
          </p:nvPr>
        </p:nvSpPr>
        <p:spPr>
          <a:xfrm>
            <a:off x="457200" y="1520114"/>
            <a:ext cx="8229600" cy="4525963"/>
          </a:xfrm>
        </p:spPr>
        <p:txBody>
          <a:bodyPr>
            <a:normAutofit/>
          </a:bodyPr>
          <a:lstStyle/>
          <a:p>
            <a:r>
              <a:rPr lang="en-US" sz="4400" dirty="0" smtClean="0"/>
              <a:t>Draw a map of Tucson.</a:t>
            </a:r>
            <a:endParaRPr lang="en-US" sz="4400" dirty="0"/>
          </a:p>
        </p:txBody>
      </p:sp>
    </p:spTree>
    <p:extLst>
      <p:ext uri="{BB962C8B-B14F-4D97-AF65-F5344CB8AC3E}">
        <p14:creationId xmlns:p14="http://schemas.microsoft.com/office/powerpoint/2010/main" val="99916553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Agenda:</a:t>
            </a:r>
            <a:endParaRPr lang="en-US" b="1" u="sng" dirty="0"/>
          </a:p>
        </p:txBody>
      </p:sp>
      <p:sp>
        <p:nvSpPr>
          <p:cNvPr id="3" name="Content Placeholder 2"/>
          <p:cNvSpPr>
            <a:spLocks noGrp="1"/>
          </p:cNvSpPr>
          <p:nvPr>
            <p:ph idx="1"/>
          </p:nvPr>
        </p:nvSpPr>
        <p:spPr/>
        <p:txBody>
          <a:bodyPr>
            <a:normAutofit/>
          </a:bodyPr>
          <a:lstStyle/>
          <a:p>
            <a:r>
              <a:rPr lang="en-US" sz="4400" dirty="0" smtClean="0"/>
              <a:t>Notes: Urban Models</a:t>
            </a:r>
          </a:p>
          <a:p>
            <a:r>
              <a:rPr lang="en-US" sz="4400" dirty="0" smtClean="0"/>
              <a:t>Urban Planning Activity</a:t>
            </a:r>
          </a:p>
          <a:p>
            <a:endParaRPr lang="en-US" sz="4400" dirty="0"/>
          </a:p>
          <a:p>
            <a:r>
              <a:rPr lang="en-US" sz="4400" b="1" dirty="0" smtClean="0"/>
              <a:t>HW: </a:t>
            </a:r>
            <a:r>
              <a:rPr lang="en-US" sz="4400" dirty="0" smtClean="0"/>
              <a:t>#17-24</a:t>
            </a:r>
            <a:endParaRPr lang="en-US" sz="4400" dirty="0"/>
          </a:p>
        </p:txBody>
      </p:sp>
    </p:spTree>
    <p:extLst>
      <p:ext uri="{BB962C8B-B14F-4D97-AF65-F5344CB8AC3E}">
        <p14:creationId xmlns:p14="http://schemas.microsoft.com/office/powerpoint/2010/main" val="17406353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Objective:</a:t>
            </a:r>
            <a:endParaRPr lang="en-US" b="1" u="sng" dirty="0"/>
          </a:p>
        </p:txBody>
      </p:sp>
      <p:sp>
        <p:nvSpPr>
          <p:cNvPr id="3" name="Content Placeholder 2"/>
          <p:cNvSpPr>
            <a:spLocks noGrp="1"/>
          </p:cNvSpPr>
          <p:nvPr>
            <p:ph idx="1"/>
          </p:nvPr>
        </p:nvSpPr>
        <p:spPr/>
        <p:txBody>
          <a:bodyPr>
            <a:normAutofit/>
          </a:bodyPr>
          <a:lstStyle/>
          <a:p>
            <a:r>
              <a:rPr lang="en-US" sz="4400" dirty="0" smtClean="0"/>
              <a:t>You will be able to summarize the different urban models.</a:t>
            </a:r>
            <a:endParaRPr lang="en-US" sz="4400" dirty="0"/>
          </a:p>
        </p:txBody>
      </p:sp>
    </p:spTree>
    <p:extLst>
      <p:ext uri="{BB962C8B-B14F-4D97-AF65-F5344CB8AC3E}">
        <p14:creationId xmlns:p14="http://schemas.microsoft.com/office/powerpoint/2010/main" val="8030491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TUBI</a:t>
            </a:r>
            <a:endParaRPr lang="en-US" b="1" u="sng" dirty="0"/>
          </a:p>
        </p:txBody>
      </p:sp>
      <p:sp>
        <p:nvSpPr>
          <p:cNvPr id="3" name="Content Placeholder 2"/>
          <p:cNvSpPr>
            <a:spLocks noGrp="1"/>
          </p:cNvSpPr>
          <p:nvPr>
            <p:ph idx="1"/>
          </p:nvPr>
        </p:nvSpPr>
        <p:spPr>
          <a:xfrm>
            <a:off x="457200" y="1600200"/>
            <a:ext cx="8229600" cy="1962807"/>
          </a:xfrm>
        </p:spPr>
        <p:txBody>
          <a:bodyPr>
            <a:normAutofit/>
          </a:bodyPr>
          <a:lstStyle/>
          <a:p>
            <a:pPr marL="0" indent="0">
              <a:buNone/>
            </a:pPr>
            <a:r>
              <a:rPr lang="en-US" sz="4400" dirty="0" smtClean="0"/>
              <a:t>Vladimir Putin has porridge for breakfast.</a:t>
            </a:r>
            <a:endParaRPr lang="en-US" sz="4400" dirty="0"/>
          </a:p>
        </p:txBody>
      </p:sp>
      <p:pic>
        <p:nvPicPr>
          <p:cNvPr id="1026" name="Picture 2" descr="http://cdn.images.express.co.uk/img/dynamic/11/590x/Bowl-of-porridge-5508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319" y="2940269"/>
            <a:ext cx="5619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53356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smtClean="0"/>
              <a:t>I. Urban Models</a:t>
            </a:r>
            <a:endParaRPr lang="en-US" b="1" u="sng" dirty="0"/>
          </a:p>
        </p:txBody>
      </p:sp>
      <p:pic>
        <p:nvPicPr>
          <p:cNvPr id="13314" name="Picture 2" descr="http://www.abraamtours.com/travel/wp-content/uploads/2011/09/cairo-skyline-at-n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48" y="1274542"/>
            <a:ext cx="8152852" cy="541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9543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00345"/>
          </a:xfrm>
        </p:spPr>
        <p:txBody>
          <a:bodyPr>
            <a:noAutofit/>
          </a:bodyPr>
          <a:lstStyle/>
          <a:p>
            <a:pPr marL="914400" indent="-914400">
              <a:buAutoNum type="alphaUcPeriod"/>
            </a:pPr>
            <a:r>
              <a:rPr lang="en-US" sz="4800" b="1" u="sng" dirty="0" smtClean="0"/>
              <a:t>Bid Rent Curve</a:t>
            </a:r>
          </a:p>
          <a:p>
            <a:pPr marL="1314450" lvl="1" indent="-914400">
              <a:buFont typeface="+mj-lt"/>
              <a:buAutoNum type="arabicPeriod"/>
            </a:pPr>
            <a:r>
              <a:rPr lang="en-US" sz="3600" b="1" dirty="0" smtClean="0"/>
              <a:t> </a:t>
            </a:r>
            <a:r>
              <a:rPr lang="en-US" sz="3600" dirty="0" smtClean="0"/>
              <a:t>the </a:t>
            </a:r>
            <a:r>
              <a:rPr lang="en-US" sz="3600" dirty="0"/>
              <a:t>price and demand for real estate change as the distance </a:t>
            </a:r>
            <a:r>
              <a:rPr lang="en-US" sz="3600" dirty="0" smtClean="0"/>
              <a:t>from the CBD increases</a:t>
            </a:r>
          </a:p>
          <a:p>
            <a:pPr marL="1543050" lvl="2" indent="-742950">
              <a:buFont typeface="+mj-lt"/>
              <a:buAutoNum type="alphaLcPeriod"/>
            </a:pPr>
            <a:r>
              <a:rPr lang="en-US" sz="3600" dirty="0"/>
              <a:t>retail wish to maximize profit, so they will pay more for land close to the CBD </a:t>
            </a:r>
          </a:p>
          <a:p>
            <a:pPr marL="1543050" lvl="2" indent="-742950">
              <a:buFont typeface="+mj-lt"/>
              <a:buAutoNum type="alphaLcPeriod"/>
            </a:pPr>
            <a:r>
              <a:rPr lang="en-US" sz="3600" dirty="0"/>
              <a:t>The more accessible an area the more profitable.</a:t>
            </a:r>
          </a:p>
          <a:p>
            <a:pPr marL="2171700" lvl="3" indent="-914400"/>
            <a:r>
              <a:rPr lang="en-US" sz="3600" dirty="0"/>
              <a:t>the greater the concentration of customers</a:t>
            </a:r>
          </a:p>
          <a:p>
            <a:pPr marL="2171700" lvl="3" indent="-914400">
              <a:buFont typeface="+mj-lt"/>
              <a:buAutoNum type="alphaLcPeriod"/>
            </a:pPr>
            <a:endParaRPr lang="en-US" sz="2800" dirty="0" smtClean="0"/>
          </a:p>
        </p:txBody>
      </p:sp>
    </p:spTree>
    <p:extLst>
      <p:ext uri="{BB962C8B-B14F-4D97-AF65-F5344CB8AC3E}">
        <p14:creationId xmlns:p14="http://schemas.microsoft.com/office/powerpoint/2010/main" val="35552122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pPr algn="l"/>
            <a:r>
              <a:rPr lang="en-US" b="1" u="sng" dirty="0" smtClean="0"/>
              <a:t>A. Urbanization</a:t>
            </a:r>
            <a:endParaRPr lang="en-US" b="1" u="sng" dirty="0"/>
          </a:p>
        </p:txBody>
      </p:sp>
      <p:sp>
        <p:nvSpPr>
          <p:cNvPr id="3" name="Content Placeholder 2"/>
          <p:cNvSpPr>
            <a:spLocks noGrp="1"/>
          </p:cNvSpPr>
          <p:nvPr>
            <p:ph idx="1"/>
          </p:nvPr>
        </p:nvSpPr>
        <p:spPr>
          <a:xfrm>
            <a:off x="457200" y="914400"/>
            <a:ext cx="8229600" cy="5211763"/>
          </a:xfrm>
        </p:spPr>
        <p:txBody>
          <a:bodyPr>
            <a:normAutofit/>
          </a:bodyPr>
          <a:lstStyle/>
          <a:p>
            <a:pPr marL="514350" indent="-514350">
              <a:buFont typeface="+mj-lt"/>
              <a:buAutoNum type="arabicPeriod"/>
            </a:pPr>
            <a:r>
              <a:rPr lang="en-US" sz="4400" dirty="0" smtClean="0"/>
              <a:t>The increase in the number of people living in a city (LDC)</a:t>
            </a:r>
          </a:p>
          <a:p>
            <a:pPr marL="514350" indent="-514350">
              <a:buFont typeface="+mj-lt"/>
              <a:buAutoNum type="arabicPeriod"/>
            </a:pPr>
            <a:r>
              <a:rPr lang="en-US" sz="4400" dirty="0"/>
              <a:t>A</a:t>
            </a:r>
            <a:r>
              <a:rPr lang="en-US" sz="4400" dirty="0" smtClean="0"/>
              <a:t>n increase in a country’s percentage of people living in cities (MDC)</a:t>
            </a:r>
            <a:endParaRPr lang="en-US" sz="4400" b="1" dirty="0"/>
          </a:p>
        </p:txBody>
      </p:sp>
    </p:spTree>
    <p:extLst>
      <p:ext uri="{BB962C8B-B14F-4D97-AF65-F5344CB8AC3E}">
        <p14:creationId xmlns:p14="http://schemas.microsoft.com/office/powerpoint/2010/main" val="1473056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6/62/Bid_rent1.svg/799px-Bid_rent1.svg.png"/>
          <p:cNvPicPr>
            <a:picLocks noChangeAspect="1" noChangeArrowheads="1"/>
          </p:cNvPicPr>
          <p:nvPr/>
        </p:nvPicPr>
        <p:blipFill rotWithShape="1">
          <a:blip r:embed="rId2">
            <a:extLst>
              <a:ext uri="{28A0092B-C50C-407E-A947-70E740481C1C}">
                <a14:useLocalDpi xmlns:a14="http://schemas.microsoft.com/office/drawing/2010/main" val="0"/>
              </a:ext>
            </a:extLst>
          </a:blip>
          <a:srcRect l="44951" b="41510"/>
          <a:stretch/>
        </p:blipFill>
        <p:spPr bwMode="auto">
          <a:xfrm>
            <a:off x="1466194" y="-135265"/>
            <a:ext cx="7220606" cy="57611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Bid Rent Curve</a:t>
            </a:r>
            <a:endParaRPr lang="en-US" b="1" dirty="0"/>
          </a:p>
        </p:txBody>
      </p:sp>
      <p:sp>
        <p:nvSpPr>
          <p:cNvPr id="3" name="TextBox 2"/>
          <p:cNvSpPr txBox="1"/>
          <p:nvPr/>
        </p:nvSpPr>
        <p:spPr>
          <a:xfrm>
            <a:off x="173532" y="1924206"/>
            <a:ext cx="1292662" cy="2126544"/>
          </a:xfrm>
          <a:prstGeom prst="rect">
            <a:avLst/>
          </a:prstGeom>
          <a:noFill/>
        </p:spPr>
        <p:txBody>
          <a:bodyPr vert="vert270" wrap="none" rtlCol="0">
            <a:spAutoFit/>
          </a:bodyPr>
          <a:lstStyle/>
          <a:p>
            <a:pPr defTabSz="457200"/>
            <a:r>
              <a:rPr lang="en-US" sz="7200" b="1" dirty="0" smtClean="0">
                <a:solidFill>
                  <a:prstClr val="black"/>
                </a:solidFill>
              </a:rPr>
              <a:t>RENT</a:t>
            </a:r>
            <a:endParaRPr lang="en-US" sz="7200" b="1" dirty="0">
              <a:solidFill>
                <a:prstClr val="black"/>
              </a:solidFill>
            </a:endParaRPr>
          </a:p>
        </p:txBody>
      </p:sp>
      <p:sp>
        <p:nvSpPr>
          <p:cNvPr id="4" name="Rectangle 3"/>
          <p:cNvSpPr/>
          <p:nvPr/>
        </p:nvSpPr>
        <p:spPr>
          <a:xfrm>
            <a:off x="2525231" y="5625879"/>
            <a:ext cx="4546950" cy="769441"/>
          </a:xfrm>
          <a:prstGeom prst="rect">
            <a:avLst/>
          </a:prstGeom>
        </p:spPr>
        <p:txBody>
          <a:bodyPr wrap="none">
            <a:spAutoFit/>
          </a:bodyPr>
          <a:lstStyle/>
          <a:p>
            <a:pPr defTabSz="457200"/>
            <a:r>
              <a:rPr lang="en-US" sz="4400" b="1" dirty="0" smtClean="0">
                <a:solidFill>
                  <a:prstClr val="black"/>
                </a:solidFill>
              </a:rPr>
              <a:t>Distance from CBD</a:t>
            </a:r>
            <a:endParaRPr lang="en-US" sz="4400" b="1" dirty="0">
              <a:solidFill>
                <a:prstClr val="black"/>
              </a:solidFill>
            </a:endParaRPr>
          </a:p>
        </p:txBody>
      </p:sp>
      <p:cxnSp>
        <p:nvCxnSpPr>
          <p:cNvPr id="6" name="Straight Arrow Connector 5"/>
          <p:cNvCxnSpPr/>
          <p:nvPr/>
        </p:nvCxnSpPr>
        <p:spPr>
          <a:xfrm>
            <a:off x="2525231" y="6395320"/>
            <a:ext cx="4663845" cy="0"/>
          </a:xfrm>
          <a:prstGeom prst="straightConnector1">
            <a:avLst/>
          </a:prstGeom>
          <a:ln w="76200">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9205622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06362"/>
            <a:ext cx="8229600" cy="1143000"/>
          </a:xfrm>
        </p:spPr>
        <p:txBody>
          <a:bodyPr/>
          <a:lstStyle/>
          <a:p>
            <a:pPr algn="l"/>
            <a:r>
              <a:rPr lang="en-US" b="1" u="sng" dirty="0" smtClean="0"/>
              <a:t>B. Urban Models in the US</a:t>
            </a:r>
            <a:endParaRPr lang="en-US" b="1" u="sng" dirty="0"/>
          </a:p>
        </p:txBody>
      </p:sp>
      <p:sp>
        <p:nvSpPr>
          <p:cNvPr id="4" name="Content Placeholder 3"/>
          <p:cNvSpPr>
            <a:spLocks noGrp="1"/>
          </p:cNvSpPr>
          <p:nvPr>
            <p:ph idx="1"/>
          </p:nvPr>
        </p:nvSpPr>
        <p:spPr>
          <a:xfrm>
            <a:off x="0" y="901170"/>
            <a:ext cx="9144000" cy="5956829"/>
          </a:xfrm>
        </p:spPr>
        <p:txBody>
          <a:bodyPr>
            <a:normAutofit/>
          </a:bodyPr>
          <a:lstStyle/>
          <a:p>
            <a:pPr marL="514350" indent="-514350">
              <a:buFont typeface="+mj-lt"/>
              <a:buAutoNum type="arabicPeriod"/>
            </a:pPr>
            <a:r>
              <a:rPr lang="en-US" sz="4400" b="1" dirty="0"/>
              <a:t> </a:t>
            </a:r>
            <a:r>
              <a:rPr lang="en-US" sz="4400" b="1" dirty="0" smtClean="0"/>
              <a:t>Concentric Zone Model</a:t>
            </a:r>
          </a:p>
          <a:p>
            <a:pPr marL="1143000" lvl="1" indent="-742950">
              <a:buFont typeface="+mj-lt"/>
              <a:buAutoNum type="alphaLcPeriod"/>
            </a:pPr>
            <a:r>
              <a:rPr lang="en-US" sz="4000" dirty="0" smtClean="0"/>
              <a:t>Burgess (1920’s); Chicago</a:t>
            </a:r>
          </a:p>
          <a:p>
            <a:pPr marL="1543050" lvl="2" indent="-742950">
              <a:buFont typeface="+mj-lt"/>
              <a:buAutoNum type="arabicPeriod"/>
            </a:pPr>
            <a:r>
              <a:rPr lang="en-US" sz="3600" dirty="0" smtClean="0"/>
              <a:t>CBD</a:t>
            </a:r>
          </a:p>
          <a:p>
            <a:pPr marL="1543050" lvl="2" indent="-742950">
              <a:buFont typeface="+mj-lt"/>
              <a:buAutoNum type="arabicPeriod"/>
            </a:pPr>
            <a:r>
              <a:rPr lang="en-US" sz="3600" b="1" dirty="0" smtClean="0"/>
              <a:t>Zone In Transition: </a:t>
            </a:r>
            <a:r>
              <a:rPr lang="en-US" sz="3600" dirty="0" smtClean="0"/>
              <a:t>Industry and poor housing</a:t>
            </a:r>
          </a:p>
          <a:p>
            <a:pPr marL="1543050" lvl="2" indent="-742950">
              <a:buFont typeface="+mj-lt"/>
              <a:buAutoNum type="arabicPeriod"/>
            </a:pPr>
            <a:r>
              <a:rPr lang="en-US" sz="3600" dirty="0" smtClean="0"/>
              <a:t>Zone of working </a:t>
            </a:r>
            <a:r>
              <a:rPr lang="en-US" sz="3600" dirty="0"/>
              <a:t>c</a:t>
            </a:r>
            <a:r>
              <a:rPr lang="en-US" sz="3600" dirty="0" smtClean="0"/>
              <a:t>lass housing</a:t>
            </a:r>
          </a:p>
          <a:p>
            <a:pPr marL="1543050" lvl="2" indent="-742950">
              <a:buFont typeface="+mj-lt"/>
              <a:buAutoNum type="arabicPeriod"/>
            </a:pPr>
            <a:r>
              <a:rPr lang="en-US" sz="3600" dirty="0" smtClean="0"/>
              <a:t>Zone of middle </a:t>
            </a:r>
            <a:r>
              <a:rPr lang="en-US" sz="3600" dirty="0"/>
              <a:t>c</a:t>
            </a:r>
            <a:r>
              <a:rPr lang="en-US" sz="3600" dirty="0" smtClean="0"/>
              <a:t>lass </a:t>
            </a:r>
            <a:r>
              <a:rPr lang="en-US" sz="3600" dirty="0"/>
              <a:t>h</a:t>
            </a:r>
            <a:r>
              <a:rPr lang="en-US" sz="3600" dirty="0" smtClean="0"/>
              <a:t>ousing</a:t>
            </a:r>
          </a:p>
          <a:p>
            <a:pPr marL="1543050" lvl="2" indent="-742950">
              <a:buFont typeface="+mj-lt"/>
              <a:buAutoNum type="arabicPeriod"/>
            </a:pPr>
            <a:r>
              <a:rPr lang="en-US" sz="3600" dirty="0" smtClean="0"/>
              <a:t>Commuter zone</a:t>
            </a:r>
            <a:endParaRPr lang="en-US" sz="3600" dirty="0"/>
          </a:p>
        </p:txBody>
      </p:sp>
    </p:spTree>
    <p:extLst>
      <p:ext uri="{BB962C8B-B14F-4D97-AF65-F5344CB8AC3E}">
        <p14:creationId xmlns:p14="http://schemas.microsoft.com/office/powerpoint/2010/main" val="10184572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53000" y="493360"/>
            <a:ext cx="3606800" cy="1143000"/>
          </a:xfrm>
        </p:spPr>
        <p:txBody>
          <a:bodyPr/>
          <a:lstStyle/>
          <a:p>
            <a:r>
              <a:rPr lang="en-US" b="1" u="sng" dirty="0" smtClean="0"/>
              <a:t>DRAW THIS!!</a:t>
            </a:r>
            <a:endParaRPr lang="en-US" b="1" u="sng" dirty="0"/>
          </a:p>
        </p:txBody>
      </p:sp>
      <p:sp>
        <p:nvSpPr>
          <p:cNvPr id="3" name="Content Placeholder 2"/>
          <p:cNvSpPr>
            <a:spLocks noGrp="1"/>
          </p:cNvSpPr>
          <p:nvPr>
            <p:ph idx="1"/>
          </p:nvPr>
        </p:nvSpPr>
        <p:spPr>
          <a:xfrm>
            <a:off x="0" y="-1971"/>
            <a:ext cx="8229600" cy="2668058"/>
          </a:xfrm>
        </p:spPr>
        <p:txBody>
          <a:bodyPr/>
          <a:lstStyle/>
          <a:p>
            <a:pPr marL="742950" indent="-742950">
              <a:buFont typeface="+mj-lt"/>
              <a:buAutoNum type="arabicPeriod"/>
            </a:pPr>
            <a:r>
              <a:rPr lang="en-US" sz="2800" dirty="0" smtClean="0"/>
              <a:t>CBD</a:t>
            </a:r>
          </a:p>
          <a:p>
            <a:pPr marL="742950" indent="-742950">
              <a:buFont typeface="+mj-lt"/>
              <a:buAutoNum type="arabicPeriod"/>
            </a:pPr>
            <a:r>
              <a:rPr lang="en-US" sz="2800" dirty="0" smtClean="0"/>
              <a:t>Zone </a:t>
            </a:r>
            <a:r>
              <a:rPr lang="en-US" sz="2800" dirty="0"/>
              <a:t>In </a:t>
            </a:r>
            <a:r>
              <a:rPr lang="en-US" sz="2800" dirty="0" smtClean="0"/>
              <a:t>Transition</a:t>
            </a:r>
          </a:p>
          <a:p>
            <a:pPr marL="742950" indent="-742950">
              <a:buFont typeface="+mj-lt"/>
              <a:buAutoNum type="arabicPeriod"/>
            </a:pPr>
            <a:r>
              <a:rPr lang="en-US" sz="2800" dirty="0" smtClean="0"/>
              <a:t>Working </a:t>
            </a:r>
            <a:r>
              <a:rPr lang="en-US" sz="2800" dirty="0"/>
              <a:t>Class housing</a:t>
            </a:r>
          </a:p>
          <a:p>
            <a:pPr marL="742950" indent="-742950">
              <a:buFont typeface="+mj-lt"/>
              <a:buAutoNum type="arabicPeriod"/>
            </a:pPr>
            <a:r>
              <a:rPr lang="en-US" sz="2800" dirty="0"/>
              <a:t>Middle Class Housing</a:t>
            </a:r>
          </a:p>
          <a:p>
            <a:pPr marL="742950" indent="-742950">
              <a:buFont typeface="+mj-lt"/>
              <a:buAutoNum type="arabicPeriod"/>
            </a:pPr>
            <a:r>
              <a:rPr lang="en-US" sz="2800" dirty="0"/>
              <a:t>The Suburbs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2914650"/>
            <a:ext cx="9144000" cy="3943350"/>
          </a:xfrm>
          <a:prstGeom prst="rect">
            <a:avLst/>
          </a:prstGeom>
        </p:spPr>
      </p:pic>
    </p:spTree>
    <p:extLst>
      <p:ext uri="{BB962C8B-B14F-4D97-AF65-F5344CB8AC3E}">
        <p14:creationId xmlns:p14="http://schemas.microsoft.com/office/powerpoint/2010/main" val="334309152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225778"/>
            <a:ext cx="8229600" cy="5900385"/>
          </a:xfrm>
        </p:spPr>
        <p:txBody>
          <a:bodyPr>
            <a:normAutofit/>
          </a:bodyPr>
          <a:lstStyle/>
          <a:p>
            <a:pPr marL="0" indent="0">
              <a:buNone/>
            </a:pPr>
            <a:r>
              <a:rPr lang="en-US" sz="4400" b="1" dirty="0" smtClean="0"/>
              <a:t>2. Sector Model: </a:t>
            </a:r>
            <a:endParaRPr lang="en-US" sz="4400" dirty="0" smtClean="0"/>
          </a:p>
          <a:p>
            <a:pPr marL="1143000" lvl="1" indent="-742950">
              <a:buFont typeface="+mj-lt"/>
              <a:buAutoNum type="alphaLcPeriod"/>
            </a:pPr>
            <a:r>
              <a:rPr lang="en-US" sz="4000" dirty="0" smtClean="0"/>
              <a:t>Hoyt (1940’s); Calgary</a:t>
            </a:r>
            <a:r>
              <a:rPr lang="en-US" sz="4000" smtClean="0"/>
              <a:t>, Canada</a:t>
            </a:r>
            <a:endParaRPr lang="en-US" sz="4000" dirty="0" smtClean="0"/>
          </a:p>
          <a:p>
            <a:pPr marL="1143000" lvl="1" indent="-742950">
              <a:buFont typeface="+mj-lt"/>
              <a:buAutoNum type="alphaLcPeriod"/>
            </a:pPr>
            <a:r>
              <a:rPr lang="en-US" sz="4000" dirty="0" smtClean="0"/>
              <a:t>Cities don’t develop in neat rings!</a:t>
            </a:r>
          </a:p>
          <a:p>
            <a:pPr marL="1143000" lvl="1" indent="-742950">
              <a:buFont typeface="+mj-lt"/>
              <a:buAutoNum type="alphaLcPeriod"/>
            </a:pPr>
            <a:r>
              <a:rPr lang="en-US" sz="4000" dirty="0" smtClean="0"/>
              <a:t>Social groups form sectors (wedges) coming out of the CBD</a:t>
            </a:r>
          </a:p>
          <a:p>
            <a:pPr marL="1143000" lvl="1" indent="-742950">
              <a:buFont typeface="+mj-lt"/>
              <a:buAutoNum type="alphaLcPeriod"/>
            </a:pPr>
            <a:endParaRPr lang="en-US" sz="4000" dirty="0"/>
          </a:p>
        </p:txBody>
      </p:sp>
    </p:spTree>
    <p:extLst>
      <p:ext uri="{BB962C8B-B14F-4D97-AF65-F5344CB8AC3E}">
        <p14:creationId xmlns:p14="http://schemas.microsoft.com/office/powerpoint/2010/main" val="194091648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790"/>
            <a:ext cx="8229600" cy="1143000"/>
          </a:xfrm>
        </p:spPr>
        <p:txBody>
          <a:bodyPr/>
          <a:lstStyle/>
          <a:p>
            <a:r>
              <a:rPr lang="en-US" b="1" dirty="0" smtClean="0"/>
              <a:t>DRAW THIS</a:t>
            </a:r>
            <a:endParaRPr lang="en-US" b="1"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110210"/>
            <a:ext cx="9144000" cy="3726180"/>
          </a:xfrm>
          <a:prstGeom prst="rect">
            <a:avLst/>
          </a:prstGeom>
        </p:spPr>
      </p:pic>
    </p:spTree>
    <p:extLst>
      <p:ext uri="{BB962C8B-B14F-4D97-AF65-F5344CB8AC3E}">
        <p14:creationId xmlns:p14="http://schemas.microsoft.com/office/powerpoint/2010/main" val="427666889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20" y="0"/>
            <a:ext cx="8573911" cy="6519333"/>
          </a:xfrm>
        </p:spPr>
        <p:txBody>
          <a:bodyPr>
            <a:normAutofit/>
          </a:bodyPr>
          <a:lstStyle/>
          <a:p>
            <a:pPr marL="0" indent="0">
              <a:buNone/>
            </a:pPr>
            <a:r>
              <a:rPr lang="en-US" sz="4400" b="1" dirty="0" smtClean="0"/>
              <a:t>3. Multiple Nuclei Model: </a:t>
            </a:r>
            <a:endParaRPr lang="en-US" sz="4400" dirty="0" smtClean="0"/>
          </a:p>
          <a:p>
            <a:pPr marL="1143000" lvl="1" indent="-742950">
              <a:buFont typeface="+mj-lt"/>
              <a:buAutoNum type="alphaLcPeriod"/>
            </a:pPr>
            <a:r>
              <a:rPr lang="en-US" sz="4000" dirty="0" smtClean="0"/>
              <a:t>Harris and Ullman (1945); LA</a:t>
            </a:r>
          </a:p>
          <a:p>
            <a:pPr marL="1143000" lvl="1" indent="-742950">
              <a:buFont typeface="+mj-lt"/>
              <a:buAutoNum type="alphaLcPeriod"/>
            </a:pPr>
            <a:r>
              <a:rPr lang="en-US" sz="4000" dirty="0" smtClean="0"/>
              <a:t>Cities don’t have just one center of activity! They have multiple nodes!</a:t>
            </a:r>
          </a:p>
          <a:p>
            <a:pPr marL="1143000" lvl="1" indent="-742950">
              <a:buFont typeface="+mj-lt"/>
              <a:buAutoNum type="alphaLcPeriod"/>
            </a:pPr>
            <a:r>
              <a:rPr lang="en-US" sz="4000" dirty="0" smtClean="0"/>
              <a:t>Activities are attracted and repulsed by particular nodes</a:t>
            </a:r>
          </a:p>
        </p:txBody>
      </p:sp>
    </p:spTree>
    <p:extLst>
      <p:ext uri="{BB962C8B-B14F-4D97-AF65-F5344CB8AC3E}">
        <p14:creationId xmlns:p14="http://schemas.microsoft.com/office/powerpoint/2010/main" val="30878838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9144000" cy="6652260"/>
          </a:xfrm>
          <a:prstGeom prst="rect">
            <a:avLst/>
          </a:prstGeom>
        </p:spPr>
      </p:pic>
      <p:sp>
        <p:nvSpPr>
          <p:cNvPr id="2" name="Title 1"/>
          <p:cNvSpPr>
            <a:spLocks noGrp="1"/>
          </p:cNvSpPr>
          <p:nvPr>
            <p:ph type="title"/>
          </p:nvPr>
        </p:nvSpPr>
        <p:spPr>
          <a:xfrm>
            <a:off x="4775200" y="0"/>
            <a:ext cx="4368800" cy="1143000"/>
          </a:xfrm>
        </p:spPr>
        <p:txBody>
          <a:bodyPr/>
          <a:lstStyle/>
          <a:p>
            <a:r>
              <a:rPr lang="en-US" b="1" u="sng" dirty="0" smtClean="0"/>
              <a:t>DRAW THIS</a:t>
            </a:r>
            <a:endParaRPr lang="en-US" b="1" u="sng" dirty="0"/>
          </a:p>
        </p:txBody>
      </p:sp>
      <p:sp>
        <p:nvSpPr>
          <p:cNvPr id="3" name="Rectangle 2"/>
          <p:cNvSpPr/>
          <p:nvPr/>
        </p:nvSpPr>
        <p:spPr>
          <a:xfrm>
            <a:off x="110358" y="5849007"/>
            <a:ext cx="6132787" cy="100899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55664246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4507"/>
            <a:ext cx="8229600" cy="1143000"/>
          </a:xfrm>
        </p:spPr>
        <p:txBody>
          <a:bodyPr/>
          <a:lstStyle/>
          <a:p>
            <a:pPr algn="l"/>
            <a:r>
              <a:rPr lang="en-US" b="1" dirty="0" smtClean="0"/>
              <a:t>4. Peripheral Model</a:t>
            </a:r>
            <a:endParaRPr lang="en-US" b="1" dirty="0"/>
          </a:p>
        </p:txBody>
      </p:sp>
      <p:sp>
        <p:nvSpPr>
          <p:cNvPr id="4" name="Content Placeholder 3"/>
          <p:cNvSpPr>
            <a:spLocks noGrp="1"/>
          </p:cNvSpPr>
          <p:nvPr>
            <p:ph idx="1"/>
          </p:nvPr>
        </p:nvSpPr>
        <p:spPr>
          <a:xfrm>
            <a:off x="346363" y="1059873"/>
            <a:ext cx="8229600" cy="5257800"/>
          </a:xfrm>
        </p:spPr>
        <p:txBody>
          <a:bodyPr>
            <a:normAutofit/>
          </a:bodyPr>
          <a:lstStyle/>
          <a:p>
            <a:pPr marL="514350" indent="-514350">
              <a:buFont typeface="+mj-lt"/>
              <a:buAutoNum type="alphaLcPeriod"/>
            </a:pPr>
            <a:r>
              <a:rPr lang="en-US" sz="4400" dirty="0" smtClean="0"/>
              <a:t>Harris (1960-1990); Detroit</a:t>
            </a:r>
          </a:p>
          <a:p>
            <a:pPr marL="514350" indent="-514350">
              <a:buFont typeface="+mj-lt"/>
              <a:buAutoNum type="alphaLcPeriod"/>
            </a:pPr>
            <a:r>
              <a:rPr lang="en-US" sz="4400" dirty="0" smtClean="0"/>
              <a:t>A highway around the city links it to the suburbs (peripheral zone)</a:t>
            </a:r>
          </a:p>
          <a:p>
            <a:pPr marL="514350" indent="-514350">
              <a:buFont typeface="+mj-lt"/>
              <a:buAutoNum type="alphaLcPeriod"/>
            </a:pPr>
            <a:r>
              <a:rPr lang="en-US" sz="4400" dirty="0" smtClean="0"/>
              <a:t>Most life happens in the periphery! But CBD still necessary</a:t>
            </a:r>
            <a:endParaRPr lang="en-US" sz="4400" dirty="0"/>
          </a:p>
        </p:txBody>
      </p:sp>
    </p:spTree>
    <p:extLst>
      <p:ext uri="{BB962C8B-B14F-4D97-AF65-F5344CB8AC3E}">
        <p14:creationId xmlns:p14="http://schemas.microsoft.com/office/powerpoint/2010/main" val="18732077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509524" cy="589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325091" y="281565"/>
            <a:ext cx="8229600" cy="1143000"/>
          </a:xfrm>
        </p:spPr>
        <p:txBody>
          <a:bodyPr/>
          <a:lstStyle/>
          <a:p>
            <a:r>
              <a:rPr lang="en-US" b="1" u="sng" dirty="0" smtClean="0"/>
              <a:t>DRAW THIS</a:t>
            </a:r>
            <a:endParaRPr lang="en-US" b="1" u="sng" dirty="0"/>
          </a:p>
        </p:txBody>
      </p:sp>
      <p:sp>
        <p:nvSpPr>
          <p:cNvPr id="4" name="Rectangle 3"/>
          <p:cNvSpPr/>
          <p:nvPr/>
        </p:nvSpPr>
        <p:spPr>
          <a:xfrm>
            <a:off x="110359" y="4114800"/>
            <a:ext cx="2286000" cy="17824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p:nvSpPr>
        <p:spPr>
          <a:xfrm>
            <a:off x="197070" y="3563007"/>
            <a:ext cx="2199289" cy="2758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Rectangle 5"/>
          <p:cNvSpPr/>
          <p:nvPr/>
        </p:nvSpPr>
        <p:spPr>
          <a:xfrm>
            <a:off x="197071" y="2201917"/>
            <a:ext cx="649014" cy="47822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p:nvSpPr>
        <p:spPr>
          <a:xfrm>
            <a:off x="2676077" y="4356538"/>
            <a:ext cx="871164" cy="114562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0294794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b="1" u="sng" dirty="0" smtClean="0"/>
              <a:t>5. Urban Realms Model</a:t>
            </a:r>
            <a:endParaRPr lang="en-US" b="1" u="sng" dirty="0"/>
          </a:p>
        </p:txBody>
      </p:sp>
      <p:sp>
        <p:nvSpPr>
          <p:cNvPr id="3" name="Content Placeholder 2"/>
          <p:cNvSpPr>
            <a:spLocks noGrp="1"/>
          </p:cNvSpPr>
          <p:nvPr>
            <p:ph idx="1"/>
          </p:nvPr>
        </p:nvSpPr>
        <p:spPr>
          <a:xfrm>
            <a:off x="381000" y="914400"/>
            <a:ext cx="8305800" cy="5646683"/>
          </a:xfrm>
        </p:spPr>
        <p:txBody>
          <a:bodyPr>
            <a:normAutofit/>
          </a:bodyPr>
          <a:lstStyle/>
          <a:p>
            <a:pPr marL="514350" indent="-514350">
              <a:buFont typeface="+mj-lt"/>
              <a:buAutoNum type="alphaLcPeriod"/>
            </a:pPr>
            <a:r>
              <a:rPr lang="en-US" sz="4400" dirty="0" smtClean="0"/>
              <a:t>Vance (1960’s); Phoenix</a:t>
            </a:r>
          </a:p>
          <a:p>
            <a:pPr marL="514350" indent="-514350">
              <a:buFont typeface="+mj-lt"/>
              <a:buAutoNum type="alphaLcPeriod"/>
            </a:pPr>
            <a:r>
              <a:rPr lang="en-US" sz="4400" dirty="0"/>
              <a:t> </a:t>
            </a:r>
            <a:r>
              <a:rPr lang="en-US" sz="4400" dirty="0" smtClean="0"/>
              <a:t>Cities are made up of independent region/realm</a:t>
            </a:r>
          </a:p>
          <a:p>
            <a:pPr marL="514350" indent="-514350">
              <a:buFont typeface="+mj-lt"/>
              <a:buAutoNum type="alphaLcPeriod"/>
            </a:pPr>
            <a:r>
              <a:rPr lang="en-US" sz="4400" dirty="0" smtClean="0"/>
              <a:t>Each one has its own CBD</a:t>
            </a:r>
            <a:endParaRPr lang="en-US" sz="4400" dirty="0"/>
          </a:p>
        </p:txBody>
      </p:sp>
    </p:spTree>
    <p:extLst>
      <p:ext uri="{BB962C8B-B14F-4D97-AF65-F5344CB8AC3E}">
        <p14:creationId xmlns:p14="http://schemas.microsoft.com/office/powerpoint/2010/main" val="1911711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91600" cy="6477000"/>
          </a:xfrm>
        </p:spPr>
        <p:txBody>
          <a:bodyPr>
            <a:normAutofit/>
          </a:bodyPr>
          <a:lstStyle/>
          <a:p>
            <a:pPr marL="0" indent="0">
              <a:buNone/>
            </a:pPr>
            <a:r>
              <a:rPr lang="en-US" sz="4400" dirty="0" smtClean="0"/>
              <a:t>3. Differences between Urban and Rural Settlements:</a:t>
            </a:r>
          </a:p>
          <a:p>
            <a:pPr marL="1143000" lvl="1" indent="-742950">
              <a:buFont typeface="+mj-lt"/>
              <a:buAutoNum type="alphaLcPeriod"/>
            </a:pPr>
            <a:r>
              <a:rPr lang="en-US" sz="4000" dirty="0" smtClean="0"/>
              <a:t>Higher concentration/density of people, less social relationships more isolated</a:t>
            </a:r>
          </a:p>
          <a:p>
            <a:pPr marL="1143000" lvl="1" indent="-742950">
              <a:buFont typeface="+mj-lt"/>
              <a:buAutoNum type="alphaLcPeriod"/>
            </a:pPr>
            <a:r>
              <a:rPr lang="en-US" sz="4000" dirty="0" smtClean="0"/>
              <a:t>HIGH density specialized services</a:t>
            </a:r>
          </a:p>
          <a:p>
            <a:pPr marL="1143000" lvl="1" indent="-742950">
              <a:buFont typeface="+mj-lt"/>
              <a:buAutoNum type="alphaLcPeriod"/>
            </a:pPr>
            <a:r>
              <a:rPr lang="en-US" sz="4000" dirty="0" smtClean="0"/>
              <a:t>MORE cultural differences/diversity, </a:t>
            </a:r>
            <a:r>
              <a:rPr lang="en-US" sz="4000" smtClean="0"/>
              <a:t>less homogeneity</a:t>
            </a:r>
            <a:endParaRPr lang="en-US" sz="4000" dirty="0" smtClean="0"/>
          </a:p>
        </p:txBody>
      </p:sp>
    </p:spTree>
    <p:extLst>
      <p:ext uri="{BB962C8B-B14F-4D97-AF65-F5344CB8AC3E}">
        <p14:creationId xmlns:p14="http://schemas.microsoft.com/office/powerpoint/2010/main" val="42842902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ictur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447" y="65679"/>
            <a:ext cx="4858622" cy="679232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325091" y="281565"/>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u="sng" dirty="0" smtClean="0">
                <a:solidFill>
                  <a:prstClr val="black"/>
                </a:solidFill>
              </a:rPr>
              <a:t>DRAW THIS</a:t>
            </a:r>
            <a:endParaRPr lang="en-US" b="1" u="sng" dirty="0">
              <a:solidFill>
                <a:prstClr val="black"/>
              </a:solidFill>
            </a:endParaRPr>
          </a:p>
        </p:txBody>
      </p:sp>
    </p:spTree>
    <p:extLst>
      <p:ext uri="{BB962C8B-B14F-4D97-AF65-F5344CB8AC3E}">
        <p14:creationId xmlns:p14="http://schemas.microsoft.com/office/powerpoint/2010/main" val="360417435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755" y="62971"/>
            <a:ext cx="8686800" cy="1143000"/>
          </a:xfrm>
        </p:spPr>
        <p:txBody>
          <a:bodyPr>
            <a:normAutofit fontScale="90000"/>
          </a:bodyPr>
          <a:lstStyle/>
          <a:p>
            <a:r>
              <a:rPr lang="en-US" b="1" dirty="0" smtClean="0"/>
              <a:t>Which model do you think Tucson fits?</a:t>
            </a:r>
            <a:endParaRPr lang="en-US" b="1" dirty="0"/>
          </a:p>
        </p:txBody>
      </p:sp>
      <p:pic>
        <p:nvPicPr>
          <p:cNvPr id="3" name="Picture 2"/>
          <p:cNvPicPr>
            <a:picLocks noChangeAspect="1"/>
          </p:cNvPicPr>
          <p:nvPr/>
        </p:nvPicPr>
        <p:blipFill>
          <a:blip r:embed="rId2"/>
          <a:stretch>
            <a:fillRect/>
          </a:stretch>
        </p:blipFill>
        <p:spPr>
          <a:xfrm>
            <a:off x="2229554" y="1132334"/>
            <a:ext cx="5230175" cy="5725665"/>
          </a:xfrm>
          <a:prstGeom prst="rect">
            <a:avLst/>
          </a:prstGeom>
        </p:spPr>
      </p:pic>
    </p:spTree>
    <p:extLst>
      <p:ext uri="{BB962C8B-B14F-4D97-AF65-F5344CB8AC3E}">
        <p14:creationId xmlns:p14="http://schemas.microsoft.com/office/powerpoint/2010/main" val="62516419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6862"/>
            <a:ext cx="8229600" cy="1143000"/>
          </a:xfrm>
        </p:spPr>
        <p:txBody>
          <a:bodyPr/>
          <a:lstStyle/>
          <a:p>
            <a:pPr algn="l"/>
            <a:r>
              <a:rPr lang="en-US" b="1" u="sng" dirty="0" smtClean="0"/>
              <a:t>C. Urban Models Everywhere Else</a:t>
            </a:r>
            <a:endParaRPr lang="en-US" b="1" u="sng" dirty="0"/>
          </a:p>
        </p:txBody>
      </p:sp>
      <p:sp>
        <p:nvSpPr>
          <p:cNvPr id="4" name="Content Placeholder 3"/>
          <p:cNvSpPr>
            <a:spLocks noGrp="1"/>
          </p:cNvSpPr>
          <p:nvPr>
            <p:ph idx="1"/>
          </p:nvPr>
        </p:nvSpPr>
        <p:spPr>
          <a:xfrm>
            <a:off x="457199" y="846138"/>
            <a:ext cx="8797159" cy="6011862"/>
          </a:xfrm>
        </p:spPr>
        <p:txBody>
          <a:bodyPr>
            <a:normAutofit/>
          </a:bodyPr>
          <a:lstStyle/>
          <a:p>
            <a:pPr marL="514350" indent="-514350">
              <a:buFont typeface="+mj-lt"/>
              <a:buAutoNum type="arabicPeriod"/>
            </a:pPr>
            <a:r>
              <a:rPr lang="en-US" sz="4400" b="1" dirty="0" smtClean="0"/>
              <a:t>Europe</a:t>
            </a:r>
          </a:p>
          <a:p>
            <a:pPr marL="1143000" lvl="1" indent="-742950">
              <a:buFont typeface="+mj-lt"/>
              <a:buAutoNum type="alphaLcPeriod"/>
            </a:pPr>
            <a:r>
              <a:rPr lang="en-US" sz="4000" dirty="0" smtClean="0"/>
              <a:t>OLD cities; narrow streets</a:t>
            </a:r>
          </a:p>
          <a:p>
            <a:pPr marL="1143000" lvl="1" indent="-742950">
              <a:buFont typeface="+mj-lt"/>
              <a:buAutoNum type="alphaLcPeriod"/>
            </a:pPr>
            <a:r>
              <a:rPr lang="en-US" sz="4000" dirty="0" smtClean="0"/>
              <a:t>Center might be a church or public space</a:t>
            </a:r>
          </a:p>
          <a:p>
            <a:pPr marL="1143000" lvl="1" indent="-742950">
              <a:buFont typeface="+mj-lt"/>
              <a:buAutoNum type="alphaLcPeriod"/>
            </a:pPr>
            <a:r>
              <a:rPr lang="en-US" sz="4000" dirty="0" smtClean="0"/>
              <a:t>Wealthy people still live in the center of cities</a:t>
            </a:r>
          </a:p>
          <a:p>
            <a:pPr marL="1143000" lvl="1" indent="-742950">
              <a:buFont typeface="+mj-lt"/>
              <a:buAutoNum type="alphaLcPeriod"/>
            </a:pPr>
            <a:r>
              <a:rPr lang="en-US" sz="4000" dirty="0"/>
              <a:t>S</a:t>
            </a:r>
            <a:r>
              <a:rPr lang="en-US" sz="4000" dirty="0" smtClean="0"/>
              <a:t>uburbs have high rises and crime</a:t>
            </a:r>
            <a:endParaRPr lang="en-US" sz="4000" dirty="0"/>
          </a:p>
        </p:txBody>
      </p:sp>
    </p:spTree>
    <p:extLst>
      <p:ext uri="{BB962C8B-B14F-4D97-AF65-F5344CB8AC3E}">
        <p14:creationId xmlns:p14="http://schemas.microsoft.com/office/powerpoint/2010/main" val="227954099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us 3"/>
          <p:cNvSpPr/>
          <p:nvPr/>
        </p:nvSpPr>
        <p:spPr>
          <a:xfrm>
            <a:off x="2912827" y="2585542"/>
            <a:ext cx="1024759" cy="1671145"/>
          </a:xfrm>
          <a:prstGeom prst="mathPlus">
            <a:avLst>
              <a:gd name="adj1" fmla="val 154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Oval 4"/>
          <p:cNvSpPr/>
          <p:nvPr/>
        </p:nvSpPr>
        <p:spPr>
          <a:xfrm>
            <a:off x="1888069" y="1986453"/>
            <a:ext cx="3074276" cy="3373821"/>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Oval 5"/>
          <p:cNvSpPr/>
          <p:nvPr/>
        </p:nvSpPr>
        <p:spPr>
          <a:xfrm>
            <a:off x="611062" y="1142999"/>
            <a:ext cx="5628290" cy="5407572"/>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TextBox 6"/>
          <p:cNvSpPr txBox="1"/>
          <p:nvPr/>
        </p:nvSpPr>
        <p:spPr>
          <a:xfrm>
            <a:off x="6239352" y="126124"/>
            <a:ext cx="3068789" cy="1815882"/>
          </a:xfrm>
          <a:prstGeom prst="rect">
            <a:avLst/>
          </a:prstGeom>
          <a:noFill/>
        </p:spPr>
        <p:txBody>
          <a:bodyPr wrap="none" rtlCol="0">
            <a:spAutoFit/>
          </a:bodyPr>
          <a:lstStyle/>
          <a:p>
            <a:pPr defTabSz="457200"/>
            <a:r>
              <a:rPr lang="en-US" sz="2800" dirty="0" smtClean="0">
                <a:solidFill>
                  <a:prstClr val="black"/>
                </a:solidFill>
              </a:rPr>
              <a:t>MEDIEVAL CITY</a:t>
            </a:r>
          </a:p>
          <a:p>
            <a:pPr defTabSz="457200"/>
            <a:r>
              <a:rPr lang="en-US" sz="2800" dirty="0" smtClean="0">
                <a:solidFill>
                  <a:prstClr val="black"/>
                </a:solidFill>
              </a:rPr>
              <a:t>WEALTHY HOUSING</a:t>
            </a:r>
          </a:p>
          <a:p>
            <a:pPr defTabSz="457200"/>
            <a:r>
              <a:rPr lang="en-US" sz="2800" dirty="0" smtClean="0">
                <a:solidFill>
                  <a:prstClr val="black"/>
                </a:solidFill>
              </a:rPr>
              <a:t> TOURISM</a:t>
            </a:r>
          </a:p>
          <a:p>
            <a:pPr defTabSz="457200"/>
            <a:r>
              <a:rPr lang="en-US" sz="2800" dirty="0" smtClean="0">
                <a:solidFill>
                  <a:prstClr val="black"/>
                </a:solidFill>
              </a:rPr>
              <a:t>CBD</a:t>
            </a:r>
            <a:endParaRPr lang="en-US" sz="2800" dirty="0">
              <a:solidFill>
                <a:prstClr val="black"/>
              </a:solidFill>
            </a:endParaRPr>
          </a:p>
        </p:txBody>
      </p:sp>
      <p:cxnSp>
        <p:nvCxnSpPr>
          <p:cNvPr id="11" name="Straight Arrow Connector 10"/>
          <p:cNvCxnSpPr>
            <a:stCxn id="7" idx="1"/>
          </p:cNvCxnSpPr>
          <p:nvPr/>
        </p:nvCxnSpPr>
        <p:spPr>
          <a:xfrm flipH="1">
            <a:off x="4146332" y="1034065"/>
            <a:ext cx="2093020" cy="1803725"/>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668814" y="4256687"/>
            <a:ext cx="1757212" cy="1077218"/>
          </a:xfrm>
          <a:prstGeom prst="rect">
            <a:avLst/>
          </a:prstGeom>
          <a:noFill/>
        </p:spPr>
        <p:txBody>
          <a:bodyPr wrap="none" rtlCol="0">
            <a:spAutoFit/>
          </a:bodyPr>
          <a:lstStyle/>
          <a:p>
            <a:pPr defTabSz="457200"/>
            <a:r>
              <a:rPr lang="en-US" sz="3200" dirty="0" smtClean="0">
                <a:solidFill>
                  <a:prstClr val="black"/>
                </a:solidFill>
              </a:rPr>
              <a:t>SUBURBS</a:t>
            </a:r>
          </a:p>
          <a:p>
            <a:pPr defTabSz="457200"/>
            <a:r>
              <a:rPr lang="en-US" sz="3200" dirty="0" smtClean="0">
                <a:solidFill>
                  <a:prstClr val="black"/>
                </a:solidFill>
              </a:rPr>
              <a:t>SLUMS</a:t>
            </a:r>
            <a:endParaRPr lang="en-US" sz="3200" dirty="0">
              <a:solidFill>
                <a:prstClr val="black"/>
              </a:solidFill>
            </a:endParaRPr>
          </a:p>
        </p:txBody>
      </p:sp>
      <p:cxnSp>
        <p:nvCxnSpPr>
          <p:cNvPr id="14" name="Straight Arrow Connector 13"/>
          <p:cNvCxnSpPr>
            <a:stCxn id="12" idx="1"/>
          </p:cNvCxnSpPr>
          <p:nvPr/>
        </p:nvCxnSpPr>
        <p:spPr>
          <a:xfrm flipH="1" flipV="1">
            <a:off x="5517931" y="4256687"/>
            <a:ext cx="1150883" cy="538609"/>
          </a:xfrm>
          <a:prstGeom prst="straightConnector1">
            <a:avLst/>
          </a:prstGeom>
          <a:ln w="5715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956492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smtClean="0"/>
              <a:t>Paris</a:t>
            </a:r>
            <a:endParaRPr lang="en-US" b="1" u="sng" dirty="0"/>
          </a:p>
        </p:txBody>
      </p:sp>
      <p:pic>
        <p:nvPicPr>
          <p:cNvPr id="2050" name="Picture 2" descr="http://www.parisdigest.com/photos/paris_map_arrondisse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077" y="1417638"/>
            <a:ext cx="6953250" cy="499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46289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grand-paris.jll.fr/media/Vue_Par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93731"/>
            <a:ext cx="9144000" cy="6097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32447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sz="4400" b="1" dirty="0" smtClean="0"/>
              <a:t>2. Developing Countries</a:t>
            </a:r>
          </a:p>
          <a:p>
            <a:pPr marL="1143000" lvl="1" indent="-742950">
              <a:buFont typeface="+mj-lt"/>
              <a:buAutoNum type="alphaLcPeriod"/>
            </a:pPr>
            <a:r>
              <a:rPr lang="en-US" sz="4000" dirty="0" smtClean="0"/>
              <a:t>Latin American Cities</a:t>
            </a:r>
          </a:p>
          <a:p>
            <a:pPr marL="1543050" lvl="2" indent="-742950"/>
            <a:r>
              <a:rPr lang="en-US" sz="4000" dirty="0" smtClean="0"/>
              <a:t>Church and Plaza at center</a:t>
            </a:r>
          </a:p>
          <a:p>
            <a:pPr marL="1543050" lvl="2" indent="-742950"/>
            <a:r>
              <a:rPr lang="en-US" sz="4000" dirty="0" smtClean="0"/>
              <a:t>Wealthy live in the center, poor in the periphery</a:t>
            </a:r>
          </a:p>
          <a:p>
            <a:pPr marL="1543050" lvl="2" indent="-742950"/>
            <a:r>
              <a:rPr lang="en-US" sz="4000" dirty="0" smtClean="0"/>
              <a:t>Combines concentric and sector models</a:t>
            </a:r>
          </a:p>
          <a:p>
            <a:pPr marL="1543050" lvl="2" indent="-742950"/>
            <a:r>
              <a:rPr lang="en-US" sz="4000" dirty="0" smtClean="0"/>
              <a:t>CBD/industrial spine</a:t>
            </a:r>
            <a:endParaRPr lang="en-US" sz="4000" dirty="0"/>
          </a:p>
        </p:txBody>
      </p:sp>
    </p:spTree>
    <p:extLst>
      <p:ext uri="{BB962C8B-B14F-4D97-AF65-F5344CB8AC3E}">
        <p14:creationId xmlns:p14="http://schemas.microsoft.com/office/powerpoint/2010/main" val="126585178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719" y="-68264"/>
            <a:ext cx="4461641" cy="1143000"/>
          </a:xfrm>
        </p:spPr>
        <p:txBody>
          <a:bodyPr/>
          <a:lstStyle/>
          <a:p>
            <a:r>
              <a:rPr lang="en-US" b="1" u="sng" dirty="0" smtClean="0"/>
              <a:t>DRAW THIS</a:t>
            </a:r>
            <a:endParaRPr lang="en-US" b="1" u="sng" dirty="0"/>
          </a:p>
        </p:txBody>
      </p:sp>
      <p:pic>
        <p:nvPicPr>
          <p:cNvPr id="4100" name="Picture 4" descr="http://2012books.lardbucket.org/books/regional-geography-of-the-world-globalization-people-and-places/section_08/8907ef9b8ac7394592bfe9193c41bd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1739" y="-1"/>
            <a:ext cx="5092262" cy="68878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45876" y="6038193"/>
            <a:ext cx="2151994" cy="6779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extBox 1"/>
          <p:cNvSpPr txBox="1"/>
          <p:nvPr/>
        </p:nvSpPr>
        <p:spPr>
          <a:xfrm>
            <a:off x="1807353" y="2420788"/>
            <a:ext cx="1066318" cy="707886"/>
          </a:xfrm>
          <a:prstGeom prst="rect">
            <a:avLst/>
          </a:prstGeom>
          <a:noFill/>
        </p:spPr>
        <p:txBody>
          <a:bodyPr wrap="none" rtlCol="0">
            <a:spAutoFit/>
          </a:bodyPr>
          <a:lstStyle/>
          <a:p>
            <a:pPr defTabSz="457200"/>
            <a:r>
              <a:rPr lang="en-US" sz="4000" b="1" dirty="0" smtClean="0">
                <a:solidFill>
                  <a:prstClr val="black"/>
                </a:solidFill>
              </a:rPr>
              <a:t>CBD</a:t>
            </a:r>
            <a:endParaRPr lang="en-US" sz="4000" b="1" dirty="0">
              <a:solidFill>
                <a:prstClr val="black"/>
              </a:solidFill>
            </a:endParaRPr>
          </a:p>
        </p:txBody>
      </p:sp>
      <p:sp>
        <p:nvSpPr>
          <p:cNvPr id="6" name="TextBox 5"/>
          <p:cNvSpPr txBox="1"/>
          <p:nvPr/>
        </p:nvSpPr>
        <p:spPr>
          <a:xfrm>
            <a:off x="1163780" y="1102574"/>
            <a:ext cx="2353465" cy="707886"/>
          </a:xfrm>
          <a:prstGeom prst="rect">
            <a:avLst/>
          </a:prstGeom>
          <a:noFill/>
        </p:spPr>
        <p:txBody>
          <a:bodyPr wrap="none" rtlCol="0">
            <a:spAutoFit/>
          </a:bodyPr>
          <a:lstStyle/>
          <a:p>
            <a:pPr defTabSz="457200"/>
            <a:r>
              <a:rPr lang="en-US" sz="4000" b="1" dirty="0" smtClean="0">
                <a:solidFill>
                  <a:prstClr val="black"/>
                </a:solidFill>
              </a:rPr>
              <a:t>INDUSTRY</a:t>
            </a:r>
            <a:endParaRPr lang="en-US" sz="4000" b="1" dirty="0">
              <a:solidFill>
                <a:prstClr val="black"/>
              </a:solidFill>
            </a:endParaRPr>
          </a:p>
        </p:txBody>
      </p:sp>
      <p:sp>
        <p:nvSpPr>
          <p:cNvPr id="7" name="TextBox 6"/>
          <p:cNvSpPr txBox="1"/>
          <p:nvPr/>
        </p:nvSpPr>
        <p:spPr>
          <a:xfrm>
            <a:off x="1288288" y="3852042"/>
            <a:ext cx="2233304" cy="707886"/>
          </a:xfrm>
          <a:prstGeom prst="rect">
            <a:avLst/>
          </a:prstGeom>
          <a:noFill/>
        </p:spPr>
        <p:txBody>
          <a:bodyPr wrap="none" rtlCol="0">
            <a:spAutoFit/>
          </a:bodyPr>
          <a:lstStyle/>
          <a:p>
            <a:pPr defTabSz="457200"/>
            <a:r>
              <a:rPr lang="en-US" sz="4000" b="1" dirty="0" smtClean="0">
                <a:solidFill>
                  <a:prstClr val="black"/>
                </a:solidFill>
              </a:rPr>
              <a:t>HOUSING</a:t>
            </a:r>
            <a:endParaRPr lang="en-US" sz="4000" b="1" dirty="0">
              <a:solidFill>
                <a:prstClr val="black"/>
              </a:solidFill>
            </a:endParaRPr>
          </a:p>
        </p:txBody>
      </p:sp>
      <p:cxnSp>
        <p:nvCxnSpPr>
          <p:cNvPr id="8" name="Straight Arrow Connector 7"/>
          <p:cNvCxnSpPr>
            <a:stCxn id="6" idx="3"/>
          </p:cNvCxnSpPr>
          <p:nvPr/>
        </p:nvCxnSpPr>
        <p:spPr>
          <a:xfrm flipV="1">
            <a:off x="3517245" y="867103"/>
            <a:ext cx="2883555" cy="589414"/>
          </a:xfrm>
          <a:prstGeom prst="straightConnector1">
            <a:avLst/>
          </a:prstGeom>
          <a:ln w="57150">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2873671" y="2774731"/>
            <a:ext cx="3527129" cy="669194"/>
          </a:xfrm>
          <a:prstGeom prst="straightConnector1">
            <a:avLst/>
          </a:prstGeom>
          <a:ln w="57150">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3517244" y="4254116"/>
            <a:ext cx="2536715" cy="305812"/>
          </a:xfrm>
          <a:prstGeom prst="straightConnector1">
            <a:avLst/>
          </a:prstGeom>
          <a:ln w="57150">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V="1">
            <a:off x="3517244" y="3664702"/>
            <a:ext cx="1441778" cy="589414"/>
          </a:xfrm>
          <a:prstGeom prst="straightConnector1">
            <a:avLst/>
          </a:prstGeom>
          <a:ln w="57150">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9042593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0109"/>
            <a:ext cx="8229600" cy="1143000"/>
          </a:xfrm>
        </p:spPr>
        <p:txBody>
          <a:bodyPr/>
          <a:lstStyle/>
          <a:p>
            <a:r>
              <a:rPr lang="en-US" b="1" u="sng" dirty="0" smtClean="0"/>
              <a:t>Mexico City</a:t>
            </a:r>
            <a:endParaRPr lang="en-US" b="1" u="sng"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85800"/>
            <a:ext cx="66675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77315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topuniversities.com/sites/default/files/qs.topuni/files/styles/profile_media_full/public/Study%20in%20Mexico%20-%20Mexico%20City.jpg?itok=kCzx5U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91" y="719820"/>
            <a:ext cx="8389285" cy="5097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699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l"/>
            <a:r>
              <a:rPr lang="en-US" b="1" u="sng" dirty="0" smtClean="0"/>
              <a:t>B. Urban Categories</a:t>
            </a:r>
            <a:endParaRPr lang="en-US" b="1" u="sng" dirty="0"/>
          </a:p>
        </p:txBody>
      </p:sp>
      <p:sp>
        <p:nvSpPr>
          <p:cNvPr id="3" name="Content Placeholder 2"/>
          <p:cNvSpPr>
            <a:spLocks noGrp="1"/>
          </p:cNvSpPr>
          <p:nvPr>
            <p:ph idx="1"/>
          </p:nvPr>
        </p:nvSpPr>
        <p:spPr>
          <a:xfrm>
            <a:off x="0" y="838200"/>
            <a:ext cx="9144000" cy="6019800"/>
          </a:xfrm>
        </p:spPr>
        <p:txBody>
          <a:bodyPr>
            <a:normAutofit/>
          </a:bodyPr>
          <a:lstStyle/>
          <a:p>
            <a:pPr marL="742950" indent="-742950">
              <a:buFont typeface="+mj-lt"/>
              <a:buAutoNum type="arabicPeriod"/>
            </a:pPr>
            <a:r>
              <a:rPr lang="en-US" sz="3600" b="1" dirty="0" smtClean="0"/>
              <a:t>Town: </a:t>
            </a:r>
            <a:r>
              <a:rPr lang="en-US" sz="3600" dirty="0" smtClean="0"/>
              <a:t>Has a CBD, but is less complex and small</a:t>
            </a:r>
            <a:endParaRPr lang="en-US" sz="3600" b="1" dirty="0" smtClean="0"/>
          </a:p>
          <a:p>
            <a:pPr marL="742950" indent="-742950">
              <a:buFont typeface="+mj-lt"/>
              <a:buAutoNum type="arabicPeriod"/>
            </a:pPr>
            <a:r>
              <a:rPr lang="en-US" sz="3600" b="1" dirty="0" smtClean="0"/>
              <a:t>City: </a:t>
            </a:r>
            <a:r>
              <a:rPr lang="en-US" sz="3600" dirty="0" smtClean="0"/>
              <a:t>Has a CBD, with a complex economic base and large population</a:t>
            </a:r>
            <a:endParaRPr lang="en-US" sz="3600" b="1" dirty="0" smtClean="0"/>
          </a:p>
          <a:p>
            <a:pPr marL="742950" indent="-742950">
              <a:buFont typeface="+mj-lt"/>
              <a:buAutoNum type="arabicPeriod"/>
            </a:pPr>
            <a:r>
              <a:rPr lang="en-US" sz="3600" b="1" dirty="0" smtClean="0"/>
              <a:t>Suburb: </a:t>
            </a:r>
            <a:r>
              <a:rPr lang="en-US" sz="3600" dirty="0" smtClean="0"/>
              <a:t>Residential  and homogenous communities</a:t>
            </a:r>
            <a:endParaRPr lang="en-US" sz="3600" b="1" dirty="0" smtClean="0"/>
          </a:p>
          <a:p>
            <a:pPr marL="742950" indent="-742950">
              <a:buFont typeface="+mj-lt"/>
              <a:buAutoNum type="arabicPeriod"/>
            </a:pPr>
            <a:r>
              <a:rPr lang="en-US" sz="3600" b="1" dirty="0" smtClean="0"/>
              <a:t>Metropolitan Area: </a:t>
            </a:r>
            <a:r>
              <a:rPr lang="en-US" sz="3600" dirty="0" smtClean="0"/>
              <a:t>Urban area including suburbs and small towns</a:t>
            </a:r>
            <a:endParaRPr lang="en-US" sz="3600" b="1" dirty="0" smtClean="0"/>
          </a:p>
        </p:txBody>
      </p:sp>
    </p:spTree>
    <p:extLst>
      <p:ext uri="{BB962C8B-B14F-4D97-AF65-F5344CB8AC3E}">
        <p14:creationId xmlns:p14="http://schemas.microsoft.com/office/powerpoint/2010/main" val="303373493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6484"/>
            <a:ext cx="8229600" cy="5889680"/>
          </a:xfrm>
        </p:spPr>
        <p:txBody>
          <a:bodyPr>
            <a:normAutofit/>
          </a:bodyPr>
          <a:lstStyle/>
          <a:p>
            <a:pPr marL="0" indent="0">
              <a:buNone/>
            </a:pPr>
            <a:r>
              <a:rPr lang="en-US" sz="4400" dirty="0" smtClean="0"/>
              <a:t>b. Southeast Asia</a:t>
            </a:r>
          </a:p>
          <a:p>
            <a:pPr lvl="1"/>
            <a:r>
              <a:rPr lang="en-US" sz="4000" dirty="0"/>
              <a:t> </a:t>
            </a:r>
            <a:r>
              <a:rPr lang="en-US" sz="4000" dirty="0" smtClean="0"/>
              <a:t>No clear CBD</a:t>
            </a:r>
          </a:p>
          <a:p>
            <a:pPr lvl="1"/>
            <a:r>
              <a:rPr lang="en-US" sz="4000" dirty="0"/>
              <a:t> </a:t>
            </a:r>
            <a:r>
              <a:rPr lang="en-US" sz="4000" dirty="0" smtClean="0"/>
              <a:t>Usually the center is an old colonial port</a:t>
            </a:r>
          </a:p>
          <a:p>
            <a:pPr lvl="1"/>
            <a:r>
              <a:rPr lang="en-US" sz="4000" dirty="0"/>
              <a:t> </a:t>
            </a:r>
            <a:r>
              <a:rPr lang="en-US" sz="4000" dirty="0" smtClean="0"/>
              <a:t>Uneven growth</a:t>
            </a:r>
            <a:endParaRPr lang="en-US" sz="4000" dirty="0"/>
          </a:p>
        </p:txBody>
      </p:sp>
    </p:spTree>
    <p:extLst>
      <p:ext uri="{BB962C8B-B14F-4D97-AF65-F5344CB8AC3E}">
        <p14:creationId xmlns:p14="http://schemas.microsoft.com/office/powerpoint/2010/main" val="116164800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76040" y="274638"/>
            <a:ext cx="3310759" cy="1143000"/>
          </a:xfrm>
        </p:spPr>
        <p:txBody>
          <a:bodyPr/>
          <a:lstStyle/>
          <a:p>
            <a:r>
              <a:rPr lang="en-US" b="1" u="sng" dirty="0" smtClean="0"/>
              <a:t>Draw this</a:t>
            </a:r>
            <a:endParaRPr lang="en-US" b="1" u="sng" dirty="0"/>
          </a:p>
        </p:txBody>
      </p:sp>
      <p:pic>
        <p:nvPicPr>
          <p:cNvPr id="7170" name="Picture 2" descr="http://lewishistoricalsociety.com/wiki2011/article_image.php?image_type=article&amp;id=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24" y="0"/>
            <a:ext cx="5143894" cy="66372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0359" y="5833241"/>
            <a:ext cx="5486400" cy="10247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extBox 1"/>
          <p:cNvSpPr txBox="1"/>
          <p:nvPr/>
        </p:nvSpPr>
        <p:spPr>
          <a:xfrm>
            <a:off x="6101255" y="1733591"/>
            <a:ext cx="2080762" cy="2862322"/>
          </a:xfrm>
          <a:prstGeom prst="rect">
            <a:avLst/>
          </a:prstGeom>
          <a:noFill/>
        </p:spPr>
        <p:txBody>
          <a:bodyPr wrap="none" rtlCol="0">
            <a:spAutoFit/>
          </a:bodyPr>
          <a:lstStyle/>
          <a:p>
            <a:pPr defTabSz="457200"/>
            <a:r>
              <a:rPr lang="en-US" sz="3600" dirty="0" smtClean="0">
                <a:solidFill>
                  <a:prstClr val="black"/>
                </a:solidFill>
              </a:rPr>
              <a:t>INDUSTRY</a:t>
            </a:r>
          </a:p>
          <a:p>
            <a:pPr defTabSz="457200"/>
            <a:r>
              <a:rPr lang="en-US" sz="3600" dirty="0" smtClean="0">
                <a:solidFill>
                  <a:prstClr val="black"/>
                </a:solidFill>
              </a:rPr>
              <a:t>POOR </a:t>
            </a:r>
          </a:p>
          <a:p>
            <a:pPr defTabSz="457200"/>
            <a:r>
              <a:rPr lang="en-US" sz="3600" dirty="0" smtClean="0">
                <a:solidFill>
                  <a:prstClr val="black"/>
                </a:solidFill>
              </a:rPr>
              <a:t>MIDDLE</a:t>
            </a:r>
          </a:p>
          <a:p>
            <a:pPr defTabSz="457200"/>
            <a:r>
              <a:rPr lang="en-US" sz="3600" dirty="0" smtClean="0">
                <a:solidFill>
                  <a:prstClr val="black"/>
                </a:solidFill>
              </a:rPr>
              <a:t>RICH</a:t>
            </a:r>
          </a:p>
          <a:p>
            <a:pPr defTabSz="457200"/>
            <a:r>
              <a:rPr lang="en-US" sz="3600" dirty="0" smtClean="0">
                <a:solidFill>
                  <a:prstClr val="black"/>
                </a:solidFill>
              </a:rPr>
              <a:t>CBD</a:t>
            </a:r>
          </a:p>
        </p:txBody>
      </p:sp>
      <p:cxnSp>
        <p:nvCxnSpPr>
          <p:cNvPr id="6" name="Straight Arrow Connector 5"/>
          <p:cNvCxnSpPr/>
          <p:nvPr/>
        </p:nvCxnSpPr>
        <p:spPr>
          <a:xfrm flipH="1" flipV="1">
            <a:off x="1686910" y="1245476"/>
            <a:ext cx="4414345" cy="772510"/>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698071" y="2170386"/>
            <a:ext cx="3439051" cy="38625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995448" y="3164752"/>
            <a:ext cx="3105807" cy="15388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698071" y="3920881"/>
            <a:ext cx="3403185" cy="146622"/>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698072" y="4380447"/>
            <a:ext cx="3403183" cy="727581"/>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43144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2068" y="274638"/>
            <a:ext cx="3231931" cy="1143000"/>
          </a:xfrm>
        </p:spPr>
        <p:txBody>
          <a:bodyPr>
            <a:normAutofit/>
          </a:bodyPr>
          <a:lstStyle/>
          <a:p>
            <a:r>
              <a:rPr lang="en-US" b="1" u="sng" dirty="0" smtClean="0"/>
              <a:t>Ho Chi Minh</a:t>
            </a:r>
            <a:endParaRPr lang="en-US" b="1" u="sng" dirty="0"/>
          </a:p>
        </p:txBody>
      </p:sp>
      <p:pic>
        <p:nvPicPr>
          <p:cNvPr id="8194" name="Picture 2" descr="http://www.usvisatovietnam.com/ho%20chi%20minh%20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64979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8405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education.kilroy.net/media/4909284/rmit-vietnam-city-skyline-ho-chi-mi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4" y="268013"/>
            <a:ext cx="9165021" cy="515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14752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2248"/>
            <a:ext cx="8229600" cy="5873915"/>
          </a:xfrm>
        </p:spPr>
        <p:txBody>
          <a:bodyPr>
            <a:normAutofit/>
          </a:bodyPr>
          <a:lstStyle/>
          <a:p>
            <a:pPr marL="0" indent="0">
              <a:buNone/>
            </a:pPr>
            <a:r>
              <a:rPr lang="en-US" sz="4400" dirty="0" smtClean="0"/>
              <a:t>c. Sub Saharan Africa City Model</a:t>
            </a:r>
          </a:p>
          <a:p>
            <a:pPr lvl="1"/>
            <a:r>
              <a:rPr lang="en-US" sz="4000" dirty="0"/>
              <a:t> </a:t>
            </a:r>
            <a:r>
              <a:rPr lang="en-US" sz="4000" dirty="0" smtClean="0"/>
              <a:t>3 CBD (Colonial, Traditional, and Market)</a:t>
            </a:r>
          </a:p>
          <a:p>
            <a:pPr lvl="1"/>
            <a:r>
              <a:rPr lang="en-US" sz="4000" dirty="0"/>
              <a:t> </a:t>
            </a:r>
            <a:r>
              <a:rPr lang="en-US" sz="4000" dirty="0" smtClean="0"/>
              <a:t>Least urbanized region</a:t>
            </a:r>
          </a:p>
          <a:p>
            <a:pPr lvl="1"/>
            <a:r>
              <a:rPr lang="en-US" sz="4000" dirty="0"/>
              <a:t> </a:t>
            </a:r>
            <a:r>
              <a:rPr lang="en-US" sz="4000" dirty="0" smtClean="0"/>
              <a:t>The biggest cities in Africa were set up by Europeans</a:t>
            </a:r>
            <a:endParaRPr lang="en-US" sz="4000" dirty="0"/>
          </a:p>
        </p:txBody>
      </p:sp>
    </p:spTree>
    <p:extLst>
      <p:ext uri="{BB962C8B-B14F-4D97-AF65-F5344CB8AC3E}">
        <p14:creationId xmlns:p14="http://schemas.microsoft.com/office/powerpoint/2010/main" val="283257325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92261" y="1252100"/>
            <a:ext cx="4477407" cy="1143000"/>
          </a:xfrm>
        </p:spPr>
        <p:txBody>
          <a:bodyPr/>
          <a:lstStyle/>
          <a:p>
            <a:r>
              <a:rPr lang="en-US" b="1" u="sng" dirty="0" smtClean="0"/>
              <a:t>Draw this</a:t>
            </a:r>
            <a:endParaRPr lang="en-US" b="1" u="sng"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6" y="0"/>
            <a:ext cx="5738648" cy="6632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47903" y="2410866"/>
            <a:ext cx="978153" cy="646331"/>
          </a:xfrm>
          <a:prstGeom prst="rect">
            <a:avLst/>
          </a:prstGeom>
          <a:noFill/>
        </p:spPr>
        <p:txBody>
          <a:bodyPr wrap="none" rtlCol="0">
            <a:spAutoFit/>
          </a:bodyPr>
          <a:lstStyle/>
          <a:p>
            <a:pPr defTabSz="457200"/>
            <a:r>
              <a:rPr lang="en-US" sz="3600" b="1" dirty="0" smtClean="0">
                <a:solidFill>
                  <a:prstClr val="black"/>
                </a:solidFill>
              </a:rPr>
              <a:t>CBD</a:t>
            </a:r>
            <a:endParaRPr lang="en-US" sz="3600" b="1" dirty="0">
              <a:solidFill>
                <a:prstClr val="black"/>
              </a:solidFill>
            </a:endParaRPr>
          </a:p>
        </p:txBody>
      </p:sp>
      <p:sp>
        <p:nvSpPr>
          <p:cNvPr id="5" name="TextBox 4"/>
          <p:cNvSpPr txBox="1"/>
          <p:nvPr/>
        </p:nvSpPr>
        <p:spPr>
          <a:xfrm>
            <a:off x="6347903" y="4025518"/>
            <a:ext cx="2140073" cy="646331"/>
          </a:xfrm>
          <a:prstGeom prst="rect">
            <a:avLst/>
          </a:prstGeom>
          <a:noFill/>
        </p:spPr>
        <p:txBody>
          <a:bodyPr wrap="none" rtlCol="0">
            <a:spAutoFit/>
          </a:bodyPr>
          <a:lstStyle/>
          <a:p>
            <a:pPr defTabSz="457200"/>
            <a:r>
              <a:rPr lang="en-US" sz="3600" b="1" dirty="0" smtClean="0">
                <a:solidFill>
                  <a:prstClr val="black"/>
                </a:solidFill>
              </a:rPr>
              <a:t>INDUSTRY</a:t>
            </a:r>
            <a:endParaRPr lang="en-US" sz="3600" b="1" dirty="0">
              <a:solidFill>
                <a:prstClr val="black"/>
              </a:solidFill>
            </a:endParaRPr>
          </a:p>
        </p:txBody>
      </p:sp>
      <p:cxnSp>
        <p:nvCxnSpPr>
          <p:cNvPr id="6" name="Straight Arrow Connector 5"/>
          <p:cNvCxnSpPr>
            <a:stCxn id="2" idx="1"/>
          </p:cNvCxnSpPr>
          <p:nvPr/>
        </p:nvCxnSpPr>
        <p:spPr>
          <a:xfrm flipH="1">
            <a:off x="3689131" y="2734032"/>
            <a:ext cx="2658772" cy="323165"/>
          </a:xfrm>
          <a:prstGeom prst="straightConnector1">
            <a:avLst/>
          </a:prstGeom>
          <a:ln w="57150">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a:stCxn id="5" idx="1"/>
          </p:cNvCxnSpPr>
          <p:nvPr/>
        </p:nvCxnSpPr>
        <p:spPr>
          <a:xfrm flipH="1">
            <a:off x="4377559" y="4348684"/>
            <a:ext cx="1970344" cy="161581"/>
          </a:xfrm>
          <a:prstGeom prst="straightConnector1">
            <a:avLst/>
          </a:prstGeom>
          <a:ln w="57150">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6563849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Dar </a:t>
            </a:r>
            <a:r>
              <a:rPr lang="en-US" b="1" u="sng" dirty="0" err="1" smtClean="0"/>
              <a:t>Es</a:t>
            </a:r>
            <a:r>
              <a:rPr lang="en-US" b="1" u="sng" dirty="0" smtClean="0"/>
              <a:t> Salaam</a:t>
            </a:r>
            <a:endParaRPr lang="en-US" b="1" u="sng" dirty="0"/>
          </a:p>
        </p:txBody>
      </p:sp>
      <p:pic>
        <p:nvPicPr>
          <p:cNvPr id="11268" name="Picture 4" descr="https://hangaabbey.files.wordpress.com/2009/04/dar-es-salaam.png?w=450&amp;h=2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50" y="1252046"/>
            <a:ext cx="8101350" cy="5274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27132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swiftsat.com/images/internet-in-Dar%20es%20Sala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117" y="252247"/>
            <a:ext cx="8424041" cy="6318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39107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Discuss</a:t>
            </a:r>
            <a:endParaRPr lang="en-US" b="1" u="sng" dirty="0"/>
          </a:p>
        </p:txBody>
      </p:sp>
      <p:sp>
        <p:nvSpPr>
          <p:cNvPr id="3" name="Content Placeholder 2"/>
          <p:cNvSpPr>
            <a:spLocks noGrp="1"/>
          </p:cNvSpPr>
          <p:nvPr>
            <p:ph idx="1"/>
          </p:nvPr>
        </p:nvSpPr>
        <p:spPr/>
        <p:txBody>
          <a:bodyPr>
            <a:normAutofit/>
          </a:bodyPr>
          <a:lstStyle/>
          <a:p>
            <a:r>
              <a:rPr lang="en-US" sz="4400" dirty="0" smtClean="0"/>
              <a:t>The world is becoming more and more urbanized.</a:t>
            </a:r>
          </a:p>
          <a:p>
            <a:r>
              <a:rPr lang="en-US" sz="4400" dirty="0" smtClean="0"/>
              <a:t>Which urban model will allow for the growth of cities most effectively? Why?</a:t>
            </a:r>
            <a:endParaRPr lang="en-US" sz="4400" dirty="0"/>
          </a:p>
        </p:txBody>
      </p:sp>
    </p:spTree>
    <p:extLst>
      <p:ext uri="{BB962C8B-B14F-4D97-AF65-F5344CB8AC3E}">
        <p14:creationId xmlns:p14="http://schemas.microsoft.com/office/powerpoint/2010/main" val="183105857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u="sng" dirty="0" smtClean="0"/>
              <a:t>Summary</a:t>
            </a:r>
            <a:endParaRPr lang="en-US" b="1" u="sng" dirty="0"/>
          </a:p>
        </p:txBody>
      </p:sp>
      <p:sp>
        <p:nvSpPr>
          <p:cNvPr id="3" name="Content Placeholder 2"/>
          <p:cNvSpPr>
            <a:spLocks noGrp="1"/>
          </p:cNvSpPr>
          <p:nvPr>
            <p:ph idx="1"/>
          </p:nvPr>
        </p:nvSpPr>
        <p:spPr>
          <a:xfrm>
            <a:off x="457200" y="1213946"/>
            <a:ext cx="8229600" cy="4912218"/>
          </a:xfrm>
        </p:spPr>
        <p:txBody>
          <a:bodyPr>
            <a:normAutofit lnSpcReduction="10000"/>
          </a:bodyPr>
          <a:lstStyle/>
          <a:p>
            <a:r>
              <a:rPr lang="en-US" sz="4400" dirty="0" smtClean="0"/>
              <a:t>Describe the population distribution differ for the various urban models.</a:t>
            </a:r>
          </a:p>
          <a:p>
            <a:r>
              <a:rPr lang="en-US" sz="4400" dirty="0" smtClean="0"/>
              <a:t>Explain how the models in developing countries different from those in Europe or North America.</a:t>
            </a:r>
            <a:endParaRPr lang="en-US" sz="4400" dirty="0"/>
          </a:p>
        </p:txBody>
      </p:sp>
    </p:spTree>
    <p:extLst>
      <p:ext uri="{BB962C8B-B14F-4D97-AF65-F5344CB8AC3E}">
        <p14:creationId xmlns:p14="http://schemas.microsoft.com/office/powerpoint/2010/main" val="3486148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233" y="0"/>
            <a:ext cx="8229600" cy="5745163"/>
          </a:xfrm>
        </p:spPr>
        <p:txBody>
          <a:bodyPr/>
          <a:lstStyle/>
          <a:p>
            <a:pPr marL="0" indent="0">
              <a:buNone/>
            </a:pPr>
            <a:r>
              <a:rPr lang="en-US" sz="4400" b="1" dirty="0" smtClean="0"/>
              <a:t>5. Megacity</a:t>
            </a:r>
            <a:r>
              <a:rPr lang="en-US" sz="4400" b="1" dirty="0"/>
              <a:t>: </a:t>
            </a:r>
            <a:r>
              <a:rPr lang="en-US" sz="4400" dirty="0"/>
              <a:t>cities with more than 10 </a:t>
            </a:r>
            <a:r>
              <a:rPr lang="en-US" sz="4400" dirty="0" smtClean="0"/>
              <a:t>million</a:t>
            </a:r>
          </a:p>
          <a:p>
            <a:pPr marL="1143000" lvl="1" indent="-742950">
              <a:buFont typeface="+mj-lt"/>
              <a:buAutoNum type="alphaLcPeriod"/>
            </a:pPr>
            <a:r>
              <a:rPr lang="en-US" sz="4400" dirty="0" smtClean="0"/>
              <a:t>Unable to control expansion</a:t>
            </a:r>
          </a:p>
          <a:p>
            <a:pPr marL="1143000" lvl="1" indent="-742950">
              <a:buFont typeface="+mj-lt"/>
              <a:buAutoNum type="alphaLcPeriod"/>
            </a:pPr>
            <a:r>
              <a:rPr lang="en-US" sz="4400" dirty="0" smtClean="0"/>
              <a:t>Overpopulated apartments</a:t>
            </a:r>
          </a:p>
          <a:p>
            <a:pPr marL="1143000" lvl="1" indent="-742950">
              <a:buFont typeface="+mj-lt"/>
              <a:buAutoNum type="alphaLcPeriod"/>
            </a:pPr>
            <a:r>
              <a:rPr lang="en-US" sz="4400" dirty="0" smtClean="0"/>
              <a:t>Rise in slums without basic necessities</a:t>
            </a:r>
          </a:p>
          <a:p>
            <a:pPr marL="0" indent="0">
              <a:buNone/>
            </a:pPr>
            <a:endParaRPr lang="en-US" dirty="0"/>
          </a:p>
        </p:txBody>
      </p:sp>
      <p:pic>
        <p:nvPicPr>
          <p:cNvPr id="5122" name="Picture 2" descr="http://ad009cdnb.archdaily.net/wp-content/uploads/2013/01/50f7868db3fc4b316d0000b2_slum-rehabilitation-promise-to-mumbai-s-20-million_dhravi_mumbai_toga_wanderings-500x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843869"/>
            <a:ext cx="3014131" cy="301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333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Urban Planning Activity</a:t>
            </a:r>
            <a:endParaRPr lang="en-US" b="1" dirty="0"/>
          </a:p>
        </p:txBody>
      </p:sp>
      <p:pic>
        <p:nvPicPr>
          <p:cNvPr id="102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703" y="1129862"/>
            <a:ext cx="5800630" cy="5554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86353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u="sng" dirty="0" smtClean="0"/>
              <a:t>Day 5</a:t>
            </a:r>
            <a:endParaRPr lang="en-US" b="1" u="sng"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5919490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err="1" smtClean="0"/>
              <a:t>Bellwork</a:t>
            </a:r>
            <a:endParaRPr lang="en-US" b="1" u="sng" dirty="0"/>
          </a:p>
        </p:txBody>
      </p:sp>
      <p:sp>
        <p:nvSpPr>
          <p:cNvPr id="3" name="Content Placeholder 2"/>
          <p:cNvSpPr>
            <a:spLocks noGrp="1"/>
          </p:cNvSpPr>
          <p:nvPr>
            <p:ph idx="1"/>
          </p:nvPr>
        </p:nvSpPr>
        <p:spPr/>
        <p:txBody>
          <a:bodyPr>
            <a:normAutofit/>
          </a:bodyPr>
          <a:lstStyle/>
          <a:p>
            <a:r>
              <a:rPr lang="en-US" sz="4400" dirty="0" smtClean="0"/>
              <a:t>What are some challenges the city of Tucson faces?</a:t>
            </a:r>
          </a:p>
          <a:p>
            <a:r>
              <a:rPr lang="en-US" sz="4400" dirty="0" smtClean="0"/>
              <a:t>What are some ways it can respond to those problems?</a:t>
            </a:r>
            <a:endParaRPr lang="en-US" sz="4400" dirty="0"/>
          </a:p>
        </p:txBody>
      </p:sp>
    </p:spTree>
    <p:extLst>
      <p:ext uri="{BB962C8B-B14F-4D97-AF65-F5344CB8AC3E}">
        <p14:creationId xmlns:p14="http://schemas.microsoft.com/office/powerpoint/2010/main" val="94565666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Agenda</a:t>
            </a:r>
            <a:endParaRPr lang="en-US" b="1" u="sng" dirty="0"/>
          </a:p>
        </p:txBody>
      </p:sp>
      <p:sp>
        <p:nvSpPr>
          <p:cNvPr id="3" name="Content Placeholder 2"/>
          <p:cNvSpPr>
            <a:spLocks noGrp="1"/>
          </p:cNvSpPr>
          <p:nvPr>
            <p:ph idx="1"/>
          </p:nvPr>
        </p:nvSpPr>
        <p:spPr/>
        <p:txBody>
          <a:bodyPr>
            <a:normAutofit/>
          </a:bodyPr>
          <a:lstStyle/>
          <a:p>
            <a:r>
              <a:rPr lang="en-US" sz="4400" dirty="0" smtClean="0"/>
              <a:t>Notes: Challenges for Cities (LAST DAY OF NOTES!!!)</a:t>
            </a:r>
          </a:p>
          <a:p>
            <a:endParaRPr lang="en-US" sz="4400" dirty="0"/>
          </a:p>
          <a:p>
            <a:r>
              <a:rPr lang="en-US" sz="4400" b="1" dirty="0" smtClean="0"/>
              <a:t>HW: #25-32</a:t>
            </a:r>
            <a:endParaRPr lang="en-US" sz="4400" b="1" dirty="0"/>
          </a:p>
        </p:txBody>
      </p:sp>
    </p:spTree>
    <p:extLst>
      <p:ext uri="{BB962C8B-B14F-4D97-AF65-F5344CB8AC3E}">
        <p14:creationId xmlns:p14="http://schemas.microsoft.com/office/powerpoint/2010/main" val="187169769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Objective</a:t>
            </a:r>
            <a:endParaRPr lang="en-US" b="1" u="sng" dirty="0"/>
          </a:p>
        </p:txBody>
      </p:sp>
      <p:sp>
        <p:nvSpPr>
          <p:cNvPr id="3" name="Content Placeholder 2"/>
          <p:cNvSpPr>
            <a:spLocks noGrp="1"/>
          </p:cNvSpPr>
          <p:nvPr>
            <p:ph idx="1"/>
          </p:nvPr>
        </p:nvSpPr>
        <p:spPr/>
        <p:txBody>
          <a:bodyPr>
            <a:normAutofit/>
          </a:bodyPr>
          <a:lstStyle/>
          <a:p>
            <a:r>
              <a:rPr lang="en-US" sz="4400" dirty="0" smtClean="0"/>
              <a:t>You will be able to explain </a:t>
            </a:r>
            <a:r>
              <a:rPr lang="en-US" sz="4400" dirty="0"/>
              <a:t>the way demographic changes and migration influences challenges for cities.</a:t>
            </a:r>
          </a:p>
          <a:p>
            <a:pPr marL="0" indent="0">
              <a:buNone/>
            </a:pPr>
            <a:endParaRPr lang="en-US" sz="4400" dirty="0"/>
          </a:p>
        </p:txBody>
      </p:sp>
    </p:spTree>
    <p:extLst>
      <p:ext uri="{BB962C8B-B14F-4D97-AF65-F5344CB8AC3E}">
        <p14:creationId xmlns:p14="http://schemas.microsoft.com/office/powerpoint/2010/main" val="138155555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b="1" u="sng" dirty="0" smtClean="0"/>
              <a:t>TUBI</a:t>
            </a:r>
            <a:endParaRPr lang="en-US" b="1" u="sng" dirty="0"/>
          </a:p>
        </p:txBody>
      </p:sp>
      <p:sp>
        <p:nvSpPr>
          <p:cNvPr id="3" name="Content Placeholder 2"/>
          <p:cNvSpPr>
            <a:spLocks noGrp="1"/>
          </p:cNvSpPr>
          <p:nvPr>
            <p:ph idx="1"/>
          </p:nvPr>
        </p:nvSpPr>
        <p:spPr>
          <a:xfrm>
            <a:off x="457200" y="1219200"/>
            <a:ext cx="8229600" cy="4525963"/>
          </a:xfrm>
        </p:spPr>
        <p:txBody>
          <a:bodyPr>
            <a:normAutofit/>
          </a:bodyPr>
          <a:lstStyle/>
          <a:p>
            <a:r>
              <a:rPr lang="en-US" sz="4400" dirty="0" smtClean="0"/>
              <a:t>Rio de Janeiro has a </a:t>
            </a:r>
            <a:r>
              <a:rPr lang="en-US" sz="4400" dirty="0"/>
              <a:t>population density of 12,382 persons per square </a:t>
            </a:r>
            <a:r>
              <a:rPr lang="en-US" sz="4400" dirty="0" smtClean="0"/>
              <a:t>mile.</a:t>
            </a:r>
            <a:endParaRPr lang="en-US" sz="4400" dirty="0"/>
          </a:p>
        </p:txBody>
      </p:sp>
      <p:pic>
        <p:nvPicPr>
          <p:cNvPr id="4098" name="Picture 2" descr="http://www.ecocitybuilders.org/wp-content/uploads/2012/01/3.Population-Rio-189C1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043842"/>
            <a:ext cx="5105400" cy="383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48863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smtClean="0"/>
              <a:t>I. Challenges for Cities</a:t>
            </a:r>
            <a:endParaRPr lang="en-US" b="1" u="sng"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13826"/>
            <a:ext cx="6229351" cy="422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1" y="1143000"/>
            <a:ext cx="28956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103200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229600" cy="1143000"/>
          </a:xfrm>
        </p:spPr>
        <p:txBody>
          <a:bodyPr>
            <a:normAutofit/>
          </a:bodyPr>
          <a:lstStyle/>
          <a:p>
            <a:pPr algn="l"/>
            <a:r>
              <a:rPr lang="en-US" b="1" u="sng" dirty="0" smtClean="0"/>
              <a:t>A. </a:t>
            </a:r>
            <a:r>
              <a:rPr lang="en-US" b="1" u="sng" dirty="0" err="1" smtClean="0"/>
              <a:t>Borchert’s</a:t>
            </a:r>
            <a:r>
              <a:rPr lang="en-US" b="1" u="sng" dirty="0" smtClean="0"/>
              <a:t> Epochs</a:t>
            </a:r>
            <a:endParaRPr lang="en-US" b="1" u="sng" dirty="0"/>
          </a:p>
        </p:txBody>
      </p:sp>
      <p:sp>
        <p:nvSpPr>
          <p:cNvPr id="4" name="Content Placeholder 3"/>
          <p:cNvSpPr>
            <a:spLocks noGrp="1"/>
          </p:cNvSpPr>
          <p:nvPr>
            <p:ph idx="1"/>
          </p:nvPr>
        </p:nvSpPr>
        <p:spPr>
          <a:xfrm>
            <a:off x="457200" y="990600"/>
            <a:ext cx="8229600" cy="5135563"/>
          </a:xfrm>
        </p:spPr>
        <p:txBody>
          <a:bodyPr>
            <a:normAutofit/>
          </a:bodyPr>
          <a:lstStyle/>
          <a:p>
            <a:pPr marL="514350" indent="-514350">
              <a:buFont typeface="+mj-lt"/>
              <a:buAutoNum type="arabicPeriod"/>
            </a:pPr>
            <a:r>
              <a:rPr lang="en-US" sz="4400" dirty="0" smtClean="0"/>
              <a:t>American urbanization has changed over time because of transportation changes</a:t>
            </a:r>
            <a:endParaRPr lang="en-US" sz="4400" dirty="0"/>
          </a:p>
        </p:txBody>
      </p:sp>
      <p:pic>
        <p:nvPicPr>
          <p:cNvPr id="2050" name="Picture 2" descr="http://johnborchert.weebly.com/uploads/1/8/8/9/18899221/5458847.png?13648521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352800"/>
            <a:ext cx="5133975" cy="249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126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8686800" cy="6477000"/>
          </a:xfrm>
        </p:spPr>
        <p:txBody>
          <a:bodyPr>
            <a:noAutofit/>
          </a:bodyPr>
          <a:lstStyle/>
          <a:p>
            <a:pPr marL="0" indent="0">
              <a:buNone/>
            </a:pPr>
            <a:r>
              <a:rPr lang="en-US" sz="4000" dirty="0" smtClean="0"/>
              <a:t>2. The Evolution of Transport</a:t>
            </a:r>
            <a:endParaRPr lang="en-US" sz="4000" dirty="0"/>
          </a:p>
          <a:p>
            <a:pPr marL="914400" lvl="1" indent="-514350">
              <a:buFont typeface="+mj-lt"/>
              <a:buAutoNum type="alphaLcPeriod"/>
            </a:pPr>
            <a:r>
              <a:rPr lang="en-US" sz="4000" dirty="0" smtClean="0"/>
              <a:t> Sail-Wagon </a:t>
            </a:r>
            <a:r>
              <a:rPr lang="en-US" sz="4000" dirty="0"/>
              <a:t>Epoch (1790–1830), cities grow near ports and major </a:t>
            </a:r>
            <a:r>
              <a:rPr lang="en-US" sz="4000" dirty="0" smtClean="0"/>
              <a:t>waterways</a:t>
            </a:r>
          </a:p>
          <a:p>
            <a:pPr marL="914400" lvl="1" indent="-514350">
              <a:buFont typeface="+mj-lt"/>
              <a:buAutoNum type="alphaLcPeriod"/>
            </a:pPr>
            <a:r>
              <a:rPr lang="en-US" sz="4000" dirty="0" smtClean="0"/>
              <a:t>Iron </a:t>
            </a:r>
            <a:r>
              <a:rPr lang="en-US" sz="4000" dirty="0"/>
              <a:t>Horse Epoch (1830–70), </a:t>
            </a:r>
            <a:r>
              <a:rPr lang="en-US" sz="4000" dirty="0" smtClean="0"/>
              <a:t>steam </a:t>
            </a:r>
            <a:r>
              <a:rPr lang="en-US" sz="4000" dirty="0"/>
              <a:t>engine technology, </a:t>
            </a:r>
            <a:r>
              <a:rPr lang="en-US" sz="4000" dirty="0" smtClean="0"/>
              <a:t>steamboats </a:t>
            </a:r>
            <a:r>
              <a:rPr lang="en-US" sz="4000" dirty="0"/>
              <a:t>and regional railroad </a:t>
            </a:r>
            <a:r>
              <a:rPr lang="en-US" sz="4000" dirty="0" smtClean="0"/>
              <a:t>networks</a:t>
            </a:r>
            <a:endParaRPr lang="en-US" sz="4000" dirty="0"/>
          </a:p>
        </p:txBody>
      </p:sp>
    </p:spTree>
    <p:extLst>
      <p:ext uri="{BB962C8B-B14F-4D97-AF65-F5344CB8AC3E}">
        <p14:creationId xmlns:p14="http://schemas.microsoft.com/office/powerpoint/2010/main" val="260311148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8" y="0"/>
            <a:ext cx="8988972" cy="6400800"/>
          </a:xfrm>
        </p:spPr>
        <p:txBody>
          <a:bodyPr>
            <a:noAutofit/>
          </a:bodyPr>
          <a:lstStyle/>
          <a:p>
            <a:pPr marL="0" indent="0">
              <a:buNone/>
            </a:pPr>
            <a:r>
              <a:rPr lang="en-US" sz="4000" dirty="0" smtClean="0"/>
              <a:t>c. Steel </a:t>
            </a:r>
            <a:r>
              <a:rPr lang="en-US" sz="4000" dirty="0"/>
              <a:t>Rail Epoch (1870–1920), </a:t>
            </a:r>
            <a:r>
              <a:rPr lang="en-US" sz="4000" dirty="0" smtClean="0"/>
              <a:t>	development </a:t>
            </a:r>
            <a:r>
              <a:rPr lang="en-US" sz="4000" dirty="0"/>
              <a:t>of </a:t>
            </a:r>
            <a:r>
              <a:rPr lang="en-US" sz="4000" dirty="0" smtClean="0"/>
              <a:t>a national 	railroad </a:t>
            </a:r>
            <a:r>
              <a:rPr lang="en-US" sz="4000" dirty="0"/>
              <a:t>network;</a:t>
            </a:r>
          </a:p>
          <a:p>
            <a:pPr marL="0" indent="0">
              <a:buNone/>
            </a:pPr>
            <a:r>
              <a:rPr lang="en-US" sz="4000" dirty="0" smtClean="0"/>
              <a:t>d. Auto-Air-Amenity </a:t>
            </a:r>
            <a:r>
              <a:rPr lang="en-US" sz="4000" dirty="0"/>
              <a:t>Epoch (1920–70), </a:t>
            </a:r>
            <a:r>
              <a:rPr lang="en-US" sz="4000" dirty="0" smtClean="0"/>
              <a:t>	gasoline 	combustion engine; cars</a:t>
            </a:r>
            <a:endParaRPr lang="en-US" sz="4000" dirty="0"/>
          </a:p>
          <a:p>
            <a:pPr marL="0" indent="0">
              <a:buNone/>
            </a:pPr>
            <a:r>
              <a:rPr lang="en-US" sz="4000" dirty="0" smtClean="0"/>
              <a:t>e. Satellite-Electronic-Jet </a:t>
            </a:r>
            <a:r>
              <a:rPr lang="en-US" sz="4000" dirty="0"/>
              <a:t>Propulsion </a:t>
            </a:r>
            <a:r>
              <a:rPr lang="en-US" sz="4000" dirty="0" smtClean="0"/>
              <a:t>	(</a:t>
            </a:r>
            <a:r>
              <a:rPr lang="en-US" sz="4000" dirty="0"/>
              <a:t>1970</a:t>
            </a:r>
            <a:r>
              <a:rPr lang="en-US" sz="4000" dirty="0" smtClean="0"/>
              <a:t>–?), AKA High-Technology 	Epoch</a:t>
            </a:r>
            <a:endParaRPr lang="en-US" sz="4000" dirty="0"/>
          </a:p>
        </p:txBody>
      </p:sp>
    </p:spTree>
    <p:extLst>
      <p:ext uri="{BB962C8B-B14F-4D97-AF65-F5344CB8AC3E}">
        <p14:creationId xmlns:p14="http://schemas.microsoft.com/office/powerpoint/2010/main" val="2949617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en-US" sz="4400" b="1" dirty="0" smtClean="0"/>
              <a:t>6. Megalopolis: </a:t>
            </a:r>
            <a:r>
              <a:rPr lang="en-US" sz="4400" dirty="0" smtClean="0"/>
              <a:t>Several metropolitan areas that have merged</a:t>
            </a:r>
          </a:p>
          <a:p>
            <a:pPr marL="0" indent="0">
              <a:buNone/>
            </a:pPr>
            <a:r>
              <a:rPr lang="en-US" sz="4400" b="1" dirty="0" smtClean="0"/>
              <a:t>7. World City: </a:t>
            </a:r>
            <a:r>
              <a:rPr lang="en-US" sz="4400" dirty="0" smtClean="0"/>
              <a:t>international urban center that control global systems of commerce and finance</a:t>
            </a:r>
          </a:p>
          <a:p>
            <a:pPr marL="1143000" lvl="1" indent="-742950">
              <a:buFont typeface="+mj-lt"/>
              <a:buAutoNum type="alphaLcPeriod"/>
            </a:pPr>
            <a:r>
              <a:rPr lang="en-US" sz="4000" dirty="0" smtClean="0"/>
              <a:t> AKA: Global City</a:t>
            </a:r>
            <a:endParaRPr lang="en-US" sz="4000" dirty="0"/>
          </a:p>
        </p:txBody>
      </p:sp>
    </p:spTree>
    <p:extLst>
      <p:ext uri="{BB962C8B-B14F-4D97-AF65-F5344CB8AC3E}">
        <p14:creationId xmlns:p14="http://schemas.microsoft.com/office/powerpoint/2010/main" val="283246940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ohnborchert.weebly.com/uploads/1/8/8/9/18899221/5458847.png?13648521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599"/>
            <a:ext cx="8991600" cy="437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76070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297362"/>
          </a:xfrm>
        </p:spPr>
        <p:txBody>
          <a:bodyPr/>
          <a:lstStyle/>
          <a:p>
            <a:r>
              <a:rPr lang="en-US" b="1" dirty="0" smtClean="0"/>
              <a:t>In your notes define white flight and ethnic neighborhood.</a:t>
            </a:r>
            <a:endParaRPr lang="en-US" b="1" dirty="0"/>
          </a:p>
        </p:txBody>
      </p:sp>
    </p:spTree>
    <p:extLst>
      <p:ext uri="{BB962C8B-B14F-4D97-AF65-F5344CB8AC3E}">
        <p14:creationId xmlns:p14="http://schemas.microsoft.com/office/powerpoint/2010/main" val="237007789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229600" cy="1143000"/>
          </a:xfrm>
        </p:spPr>
        <p:txBody>
          <a:bodyPr/>
          <a:lstStyle/>
          <a:p>
            <a:pPr algn="l"/>
            <a:r>
              <a:rPr lang="en-US" b="1" u="sng" dirty="0" smtClean="0"/>
              <a:t>B. Deterioration</a:t>
            </a:r>
            <a:endParaRPr lang="en-US" b="1" u="sng" dirty="0"/>
          </a:p>
        </p:txBody>
      </p:sp>
      <p:sp>
        <p:nvSpPr>
          <p:cNvPr id="4" name="Content Placeholder 3"/>
          <p:cNvSpPr>
            <a:spLocks noGrp="1"/>
          </p:cNvSpPr>
          <p:nvPr>
            <p:ph idx="1"/>
          </p:nvPr>
        </p:nvSpPr>
        <p:spPr>
          <a:xfrm>
            <a:off x="457200" y="762000"/>
            <a:ext cx="8229600" cy="5943600"/>
          </a:xfrm>
        </p:spPr>
        <p:txBody>
          <a:bodyPr>
            <a:normAutofit/>
          </a:bodyPr>
          <a:lstStyle/>
          <a:p>
            <a:pPr marL="742950" indent="-742950">
              <a:buFont typeface="+mj-lt"/>
              <a:buAutoNum type="arabicPeriod"/>
            </a:pPr>
            <a:r>
              <a:rPr lang="en-US" sz="4400" b="1" dirty="0" smtClean="0"/>
              <a:t>Redlining: </a:t>
            </a:r>
            <a:r>
              <a:rPr lang="en-US" sz="4400" dirty="0" smtClean="0"/>
              <a:t>banks draw lines on a map to show where they won’t lend money</a:t>
            </a:r>
          </a:p>
          <a:p>
            <a:pPr marL="1143000" lvl="1" indent="-742950">
              <a:buFont typeface="+mj-lt"/>
              <a:buAutoNum type="alphaLcPeriod"/>
            </a:pPr>
            <a:r>
              <a:rPr lang="en-US" sz="4000" dirty="0" smtClean="0"/>
              <a:t>TECHNICALLY ILLEGAL</a:t>
            </a:r>
          </a:p>
        </p:txBody>
      </p:sp>
      <p:pic>
        <p:nvPicPr>
          <p:cNvPr id="1026" name="Picture 2" descr="http://24.media.tumblr.com/tumblr_ln74pjueT41qa39gj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3657600"/>
            <a:ext cx="5351838"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lackpast.org/files/blackpast_images/Redlining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605151"/>
            <a:ext cx="3181350" cy="330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3557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34159"/>
            <a:ext cx="6629400" cy="6823841"/>
          </a:xfrm>
        </p:spPr>
        <p:txBody>
          <a:bodyPr>
            <a:normAutofit/>
          </a:bodyPr>
          <a:lstStyle/>
          <a:p>
            <a:pPr marL="0" indent="0">
              <a:buNone/>
            </a:pPr>
            <a:r>
              <a:rPr lang="en-US" sz="4400" b="1" dirty="0" smtClean="0"/>
              <a:t>2. Public </a:t>
            </a:r>
            <a:r>
              <a:rPr lang="en-US" sz="4400" b="1" dirty="0"/>
              <a:t>Housing: </a:t>
            </a:r>
            <a:r>
              <a:rPr lang="en-US" sz="4400" dirty="0"/>
              <a:t>housing for low income </a:t>
            </a:r>
            <a:r>
              <a:rPr lang="en-US" sz="4400" dirty="0" smtClean="0"/>
              <a:t>households subsidized by government</a:t>
            </a:r>
            <a:endParaRPr lang="en-US" sz="4400" dirty="0"/>
          </a:p>
          <a:p>
            <a:pPr marL="1143000" lvl="1" indent="-742950">
              <a:buFont typeface="+mj-lt"/>
              <a:buAutoNum type="alphaLcPeriod"/>
            </a:pPr>
            <a:r>
              <a:rPr lang="en-US" sz="4000" dirty="0"/>
              <a:t>Unsafe! (ignored and crime flourishes</a:t>
            </a:r>
            <a:r>
              <a:rPr lang="en-US" sz="4000" dirty="0" smtClean="0"/>
              <a:t>)</a:t>
            </a:r>
          </a:p>
          <a:p>
            <a:pPr marL="0" indent="0">
              <a:buNone/>
            </a:pPr>
            <a:r>
              <a:rPr lang="en-US" sz="4400" dirty="0"/>
              <a:t>3. Ethnic Neighborhoods</a:t>
            </a:r>
          </a:p>
          <a:p>
            <a:pPr marL="1143000" lvl="1" indent="-742950">
              <a:buFont typeface="+mj-lt"/>
              <a:buAutoNum type="alphaLcPeriod"/>
            </a:pPr>
            <a:r>
              <a:rPr lang="en-US" sz="4000" dirty="0"/>
              <a:t>Chinatown, Ghetto, Barrio</a:t>
            </a:r>
          </a:p>
          <a:p>
            <a:pPr marL="0" indent="0">
              <a:buNone/>
            </a:pPr>
            <a:endParaRPr lang="en-US" sz="4400" dirty="0" smtClean="0"/>
          </a:p>
          <a:p>
            <a:pPr marL="0" indent="0">
              <a:buNone/>
            </a:pPr>
            <a:endParaRPr lang="en-US" sz="4400" dirty="0"/>
          </a:p>
        </p:txBody>
      </p:sp>
      <p:pic>
        <p:nvPicPr>
          <p:cNvPr id="2050" name="Picture 2" descr="http://nyoobserver.files.wordpress.com/2012/09/nychas-mission-img_572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9169" y="4495800"/>
            <a:ext cx="35433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39351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thnic neighborho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85800"/>
            <a:ext cx="6191250" cy="570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29486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wealth map new york"/>
          <p:cNvPicPr>
            <a:picLocks noChangeAspect="1" noChangeArrowheads="1"/>
          </p:cNvPicPr>
          <p:nvPr/>
        </p:nvPicPr>
        <p:blipFill rotWithShape="1">
          <a:blip r:embed="rId2">
            <a:extLst>
              <a:ext uri="{28A0092B-C50C-407E-A947-70E740481C1C}">
                <a14:useLocalDpi xmlns:a14="http://schemas.microsoft.com/office/drawing/2010/main" val="0"/>
              </a:ext>
            </a:extLst>
          </a:blip>
          <a:srcRect l="47117"/>
          <a:stretch/>
        </p:blipFill>
        <p:spPr bwMode="auto">
          <a:xfrm>
            <a:off x="990600" y="457199"/>
            <a:ext cx="6019800" cy="5646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57021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Video: In the Heights</a:t>
            </a:r>
            <a:endParaRPr lang="en-US" b="1" dirty="0"/>
          </a:p>
        </p:txBody>
      </p:sp>
      <p:pic>
        <p:nvPicPr>
          <p:cNvPr id="1026" name="Picture 2" descr="Image result for in the heights vid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52600"/>
            <a:ext cx="4953000"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91741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 y="0"/>
            <a:ext cx="9124950" cy="6553200"/>
          </a:xfrm>
        </p:spPr>
        <p:txBody>
          <a:bodyPr>
            <a:normAutofit/>
          </a:bodyPr>
          <a:lstStyle/>
          <a:p>
            <a:pPr marL="0" indent="0">
              <a:buNone/>
            </a:pPr>
            <a:r>
              <a:rPr lang="en-US" sz="4400" dirty="0" smtClean="0"/>
              <a:t>4. </a:t>
            </a:r>
            <a:r>
              <a:rPr lang="en-US" sz="4400" b="1" dirty="0" smtClean="0"/>
              <a:t>Squatter Settlements:</a:t>
            </a:r>
          </a:p>
          <a:p>
            <a:pPr marL="1143000" lvl="1" indent="-742950">
              <a:buFont typeface="+mj-lt"/>
              <a:buAutoNum type="alphaLcPeriod"/>
            </a:pPr>
            <a:r>
              <a:rPr lang="en-US" sz="4000" dirty="0" smtClean="0"/>
              <a:t>Informal communities without a legal tie to the land without services</a:t>
            </a:r>
          </a:p>
          <a:p>
            <a:pPr marL="1543050" lvl="2" indent="-742950"/>
            <a:r>
              <a:rPr lang="en-US" sz="4000" i="1" dirty="0" smtClean="0"/>
              <a:t>Favela </a:t>
            </a:r>
            <a:r>
              <a:rPr lang="en-US" sz="4000" dirty="0" smtClean="0"/>
              <a:t>– Brazil</a:t>
            </a:r>
          </a:p>
          <a:p>
            <a:pPr marL="1143000" lvl="1" indent="-742950">
              <a:buFont typeface="+mj-lt"/>
              <a:buAutoNum type="alphaLcPeriod"/>
            </a:pPr>
            <a:r>
              <a:rPr lang="en-US" sz="4000" dirty="0" smtClean="0"/>
              <a:t>Megacities have HUGE squatter settlements</a:t>
            </a:r>
          </a:p>
          <a:p>
            <a:pPr marL="1543050" lvl="2" indent="-742950"/>
            <a:r>
              <a:rPr lang="en-US" sz="4000" dirty="0" smtClean="0"/>
              <a:t>Rio de Janeiro, Sao Paulo, Mexico City, Bangkok, Cairo, Lagos, Mumbai</a:t>
            </a:r>
          </a:p>
        </p:txBody>
      </p:sp>
    </p:spTree>
    <p:extLst>
      <p:ext uri="{BB962C8B-B14F-4D97-AF65-F5344CB8AC3E}">
        <p14:creationId xmlns:p14="http://schemas.microsoft.com/office/powerpoint/2010/main" val="312096847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pulsamerica.co.uk/wp-content/uploads/2014/03/fave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6724"/>
            <a:ext cx="9753600" cy="639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723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insightguides.com/docs/halo-asset-manager/images/BLOG/Favel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30" y="533400"/>
            <a:ext cx="85725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512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Geographic Connections</a:t>
            </a:r>
            <a:endParaRPr lang="en-US" b="1" u="sng" dirty="0"/>
          </a:p>
        </p:txBody>
      </p:sp>
      <p:sp>
        <p:nvSpPr>
          <p:cNvPr id="3" name="Content Placeholder 2"/>
          <p:cNvSpPr>
            <a:spLocks noGrp="1"/>
          </p:cNvSpPr>
          <p:nvPr>
            <p:ph idx="1"/>
          </p:nvPr>
        </p:nvSpPr>
        <p:spPr/>
        <p:txBody>
          <a:bodyPr>
            <a:normAutofit/>
          </a:bodyPr>
          <a:lstStyle/>
          <a:p>
            <a:r>
              <a:rPr lang="en-US" sz="4800" dirty="0" smtClean="0"/>
              <a:t>Come up with your own examples of each type of city!</a:t>
            </a:r>
            <a:endParaRPr lang="en-US" sz="4800" dirty="0"/>
          </a:p>
        </p:txBody>
      </p:sp>
    </p:spTree>
    <p:extLst>
      <p:ext uri="{BB962C8B-B14F-4D97-AF65-F5344CB8AC3E}">
        <p14:creationId xmlns:p14="http://schemas.microsoft.com/office/powerpoint/2010/main" val="333793100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dw.de/image/0,,15047688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2648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73392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ep00.epimg.net/internacional/imagenes/2012/10/15/actualidad/1350328803_486767_1350329018_noticia_norm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077200" cy="537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90715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Discuss</a:t>
            </a:r>
            <a:endParaRPr lang="en-US" b="1" u="sng" dirty="0"/>
          </a:p>
        </p:txBody>
      </p:sp>
      <p:sp>
        <p:nvSpPr>
          <p:cNvPr id="3" name="Content Placeholder 2"/>
          <p:cNvSpPr>
            <a:spLocks noGrp="1"/>
          </p:cNvSpPr>
          <p:nvPr>
            <p:ph idx="1"/>
          </p:nvPr>
        </p:nvSpPr>
        <p:spPr/>
        <p:txBody>
          <a:bodyPr>
            <a:normAutofit/>
          </a:bodyPr>
          <a:lstStyle/>
          <a:p>
            <a:r>
              <a:rPr lang="en-US" sz="4800" dirty="0" smtClean="0"/>
              <a:t>What can and should cities do about massive squatter settlements?</a:t>
            </a:r>
            <a:endParaRPr lang="en-US" sz="4800" dirty="0"/>
          </a:p>
        </p:txBody>
      </p:sp>
    </p:spTree>
    <p:extLst>
      <p:ext uri="{BB962C8B-B14F-4D97-AF65-F5344CB8AC3E}">
        <p14:creationId xmlns:p14="http://schemas.microsoft.com/office/powerpoint/2010/main" val="131984103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81000"/>
            <a:ext cx="8229600" cy="5745163"/>
          </a:xfrm>
        </p:spPr>
        <p:txBody>
          <a:bodyPr>
            <a:normAutofit/>
          </a:bodyPr>
          <a:lstStyle/>
          <a:p>
            <a:pPr marL="0" indent="0">
              <a:buNone/>
            </a:pPr>
            <a:r>
              <a:rPr lang="en-US" sz="4400" b="1" dirty="0" smtClean="0"/>
              <a:t>4. Zoning: </a:t>
            </a:r>
            <a:r>
              <a:rPr lang="en-US" sz="4400" dirty="0" smtClean="0"/>
              <a:t>a city designates land different </a:t>
            </a:r>
            <a:r>
              <a:rPr lang="en-US" sz="4400" dirty="0"/>
              <a:t>purposes such as residence and business and manufacturing </a:t>
            </a:r>
            <a:r>
              <a:rPr lang="en-US" sz="4400" dirty="0" err="1"/>
              <a:t>etc</a:t>
            </a:r>
            <a:endParaRPr lang="en-US" sz="4400" dirty="0"/>
          </a:p>
        </p:txBody>
      </p:sp>
      <p:pic>
        <p:nvPicPr>
          <p:cNvPr id="1026" name="Picture 2" descr="http://www.bedboro.com/images/573_zoning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352800"/>
            <a:ext cx="4601694"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40901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
            <a:ext cx="95250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2685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1143000"/>
          </a:xfrm>
        </p:spPr>
        <p:txBody>
          <a:bodyPr/>
          <a:lstStyle/>
          <a:p>
            <a:pPr algn="l"/>
            <a:r>
              <a:rPr lang="en-US" b="1" u="sng" dirty="0" smtClean="0"/>
              <a:t>C. Gentrification</a:t>
            </a:r>
            <a:endParaRPr lang="en-US" b="1" u="sng" dirty="0"/>
          </a:p>
        </p:txBody>
      </p:sp>
      <p:sp>
        <p:nvSpPr>
          <p:cNvPr id="3" name="Content Placeholder 2"/>
          <p:cNvSpPr>
            <a:spLocks noGrp="1"/>
          </p:cNvSpPr>
          <p:nvPr>
            <p:ph idx="1"/>
          </p:nvPr>
        </p:nvSpPr>
        <p:spPr>
          <a:xfrm>
            <a:off x="533400" y="762000"/>
            <a:ext cx="8229600" cy="6019800"/>
          </a:xfrm>
        </p:spPr>
        <p:txBody>
          <a:bodyPr>
            <a:normAutofit/>
          </a:bodyPr>
          <a:lstStyle/>
          <a:p>
            <a:pPr marL="514350" indent="-514350">
              <a:buFont typeface="+mj-lt"/>
              <a:buAutoNum type="arabicPeriod"/>
            </a:pPr>
            <a:r>
              <a:rPr lang="en-US" sz="4400" b="1" dirty="0" smtClean="0"/>
              <a:t>Gentrification: </a:t>
            </a:r>
            <a:r>
              <a:rPr lang="en-US" sz="4400" dirty="0" smtClean="0"/>
              <a:t>process where middle class people move in to inner city neighborhoods and renovate</a:t>
            </a:r>
          </a:p>
          <a:p>
            <a:pPr marL="514350" indent="-514350">
              <a:buFont typeface="+mj-lt"/>
              <a:buAutoNum type="arabicPeriod"/>
            </a:pPr>
            <a:r>
              <a:rPr lang="en-US" sz="4400" b="1" dirty="0" smtClean="0"/>
              <a:t>Urban </a:t>
            </a:r>
            <a:r>
              <a:rPr lang="en-US" sz="4400" b="1" dirty="0"/>
              <a:t>Renewal: </a:t>
            </a:r>
            <a:r>
              <a:rPr lang="en-US" sz="4400" dirty="0"/>
              <a:t>clearing and redevelopment of urban slums</a:t>
            </a:r>
          </a:p>
          <a:p>
            <a:pPr marL="514350" indent="-514350">
              <a:buFont typeface="+mj-lt"/>
              <a:buAutoNum type="arabicPeriod"/>
            </a:pPr>
            <a:endParaRPr lang="en-US" sz="4400" dirty="0" smtClean="0"/>
          </a:p>
          <a:p>
            <a:pPr marL="400050" lvl="1" indent="0">
              <a:buNone/>
            </a:pPr>
            <a:endParaRPr lang="en-US" sz="4000" dirty="0"/>
          </a:p>
        </p:txBody>
      </p:sp>
      <p:pic>
        <p:nvPicPr>
          <p:cNvPr id="2050" name="Picture 2" descr="http://mrswestaphg.weebly.com/uploads/2/6/7/7/26779919/4459786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1724" y="5105398"/>
            <a:ext cx="2312276" cy="1734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26963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Discuss</a:t>
            </a:r>
            <a:endParaRPr lang="en-US" b="1" u="sng" dirty="0"/>
          </a:p>
        </p:txBody>
      </p:sp>
      <p:sp>
        <p:nvSpPr>
          <p:cNvPr id="3" name="Content Placeholder 2"/>
          <p:cNvSpPr>
            <a:spLocks noGrp="1"/>
          </p:cNvSpPr>
          <p:nvPr>
            <p:ph idx="1"/>
          </p:nvPr>
        </p:nvSpPr>
        <p:spPr/>
        <p:txBody>
          <a:bodyPr>
            <a:normAutofit/>
          </a:bodyPr>
          <a:lstStyle/>
          <a:p>
            <a:r>
              <a:rPr lang="en-US" sz="4400" dirty="0" smtClean="0"/>
              <a:t>What could be some pro’s and cons of gentrification?</a:t>
            </a:r>
          </a:p>
          <a:p>
            <a:r>
              <a:rPr lang="en-US" sz="4400" dirty="0" smtClean="0"/>
              <a:t>What do you think the people who already live there think?</a:t>
            </a:r>
            <a:endParaRPr lang="en-US" sz="4400" dirty="0"/>
          </a:p>
        </p:txBody>
      </p:sp>
    </p:spTree>
    <p:extLst>
      <p:ext uri="{BB962C8B-B14F-4D97-AF65-F5344CB8AC3E}">
        <p14:creationId xmlns:p14="http://schemas.microsoft.com/office/powerpoint/2010/main" val="22229644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housingworks.org/i/blog/7310052666_7e5cd50668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7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8691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atic1.squarespace.com/static/533c6ea6e4b0233162116c3b/t/5384e0f2e4b03134ace31556/1401217267429/gentrific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398572"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21511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righttothecitymtl.files.wordpress.com/2012/08/dscf04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66800"/>
            <a:ext cx="6096000"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785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05500"/>
          </a:xfrm>
        </p:spPr>
        <p:txBody>
          <a:bodyPr>
            <a:normAutofit/>
          </a:bodyPr>
          <a:lstStyle/>
          <a:p>
            <a:r>
              <a:rPr lang="en-US" b="1" u="sng" dirty="0" smtClean="0"/>
              <a:t>Video: Little Shop of Horrors “Skid Row”</a:t>
            </a:r>
            <a:endParaRPr lang="en-US" b="1" u="sng" dirty="0"/>
          </a:p>
        </p:txBody>
      </p:sp>
      <p:pic>
        <p:nvPicPr>
          <p:cNvPr id="1026" name="Picture 2" descr="http://img.photobucket.com/albums/v726/seeingi/SkidR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642" y="2487011"/>
            <a:ext cx="6565461" cy="369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60549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theconeyislandblog.com/wp-content/uploads/2015/01/gentrific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52400"/>
            <a:ext cx="8932952"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67241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3648" y="76200"/>
            <a:ext cx="9196552" cy="6248400"/>
          </a:xfrm>
        </p:spPr>
        <p:txBody>
          <a:bodyPr>
            <a:normAutofit/>
          </a:bodyPr>
          <a:lstStyle/>
          <a:p>
            <a:pPr marL="0" indent="0">
              <a:buNone/>
            </a:pPr>
            <a:r>
              <a:rPr lang="en-US" sz="4400" b="1" dirty="0" smtClean="0"/>
              <a:t>4. Underclass: </a:t>
            </a:r>
            <a:r>
              <a:rPr lang="en-US" sz="4400" dirty="0" smtClean="0"/>
              <a:t>inner city residents trapped in a cycle of economic and social problems</a:t>
            </a:r>
          </a:p>
          <a:p>
            <a:pPr marL="1143000" lvl="1" indent="-742950">
              <a:buFont typeface="+mj-lt"/>
              <a:buAutoNum type="alphaLcPeriod"/>
            </a:pPr>
            <a:r>
              <a:rPr lang="en-US" sz="4000" dirty="0" smtClean="0"/>
              <a:t>Poor public services (health, education, police)</a:t>
            </a:r>
          </a:p>
          <a:p>
            <a:pPr marL="1143000" lvl="1" indent="-742950">
              <a:buFont typeface="+mj-lt"/>
              <a:buAutoNum type="alphaLcPeriod"/>
            </a:pPr>
            <a:r>
              <a:rPr lang="en-US" sz="4000" dirty="0" smtClean="0"/>
              <a:t>No education? No good jobs</a:t>
            </a:r>
          </a:p>
          <a:p>
            <a:pPr marL="1143000" lvl="1" indent="-742950">
              <a:buFont typeface="+mj-lt"/>
              <a:buAutoNum type="alphaLcPeriod"/>
            </a:pPr>
            <a:r>
              <a:rPr lang="en-US" sz="4000" dirty="0" smtClean="0"/>
              <a:t>No good jobs = no money</a:t>
            </a:r>
          </a:p>
          <a:p>
            <a:pPr marL="1143000" lvl="1" indent="-742950">
              <a:buFont typeface="+mj-lt"/>
              <a:buAutoNum type="alphaLcPeriod"/>
            </a:pPr>
            <a:r>
              <a:rPr lang="en-US" sz="4000" dirty="0" smtClean="0"/>
              <a:t>No money, makes crime appealing</a:t>
            </a:r>
            <a:endParaRPr lang="en-US" sz="4000" dirty="0"/>
          </a:p>
        </p:txBody>
      </p:sp>
    </p:spTree>
    <p:extLst>
      <p:ext uri="{BB962C8B-B14F-4D97-AF65-F5344CB8AC3E}">
        <p14:creationId xmlns:p14="http://schemas.microsoft.com/office/powerpoint/2010/main" val="315963384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5" y="-152400"/>
            <a:ext cx="8229600" cy="1143000"/>
          </a:xfrm>
        </p:spPr>
        <p:txBody>
          <a:bodyPr/>
          <a:lstStyle/>
          <a:p>
            <a:pPr algn="l"/>
            <a:r>
              <a:rPr lang="en-US" dirty="0"/>
              <a:t>6</a:t>
            </a:r>
            <a:r>
              <a:rPr lang="en-US" dirty="0" smtClean="0"/>
              <a:t>. Economic Consequences </a:t>
            </a:r>
            <a:endParaRPr lang="en-US" dirty="0"/>
          </a:p>
        </p:txBody>
      </p:sp>
      <p:sp>
        <p:nvSpPr>
          <p:cNvPr id="3" name="Content Placeholder 2"/>
          <p:cNvSpPr>
            <a:spLocks noGrp="1"/>
          </p:cNvSpPr>
          <p:nvPr>
            <p:ph idx="1"/>
          </p:nvPr>
        </p:nvSpPr>
        <p:spPr>
          <a:xfrm>
            <a:off x="457200" y="685800"/>
            <a:ext cx="8686800" cy="6172200"/>
          </a:xfrm>
        </p:spPr>
        <p:txBody>
          <a:bodyPr>
            <a:normAutofit/>
          </a:bodyPr>
          <a:lstStyle/>
          <a:p>
            <a:pPr marL="742950" indent="-742950">
              <a:buFont typeface="+mj-lt"/>
              <a:buAutoNum type="alphaLcPeriod"/>
            </a:pPr>
            <a:r>
              <a:rPr lang="en-US" sz="4400" dirty="0" smtClean="0"/>
              <a:t>Eroding tax base</a:t>
            </a:r>
          </a:p>
          <a:p>
            <a:pPr marL="1143000" lvl="1" indent="-742950"/>
            <a:r>
              <a:rPr lang="en-US" sz="4000" dirty="0" smtClean="0"/>
              <a:t>Low income areas = fewer dollars from taxes</a:t>
            </a:r>
          </a:p>
          <a:p>
            <a:pPr marL="1143000" lvl="1" indent="-742950"/>
            <a:r>
              <a:rPr lang="en-US" sz="4000" dirty="0" smtClean="0"/>
              <a:t>Reduce services </a:t>
            </a:r>
          </a:p>
          <a:p>
            <a:pPr marL="1143000" lvl="1" indent="-742950"/>
            <a:r>
              <a:rPr lang="en-US" sz="4000" dirty="0" smtClean="0"/>
              <a:t>Raise tax revenue by attracting businesses with subsidies (invite gentrification, maybe force the poor to leave)</a:t>
            </a:r>
            <a:endParaRPr lang="en-US" sz="4000" dirty="0"/>
          </a:p>
        </p:txBody>
      </p:sp>
    </p:spTree>
    <p:extLst>
      <p:ext uri="{BB962C8B-B14F-4D97-AF65-F5344CB8AC3E}">
        <p14:creationId xmlns:p14="http://schemas.microsoft.com/office/powerpoint/2010/main" val="249179708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Discuss</a:t>
            </a:r>
            <a:endParaRPr lang="en-US" b="1" u="sng" dirty="0"/>
          </a:p>
        </p:txBody>
      </p:sp>
      <p:sp>
        <p:nvSpPr>
          <p:cNvPr id="3" name="Content Placeholder 2"/>
          <p:cNvSpPr>
            <a:spLocks noGrp="1"/>
          </p:cNvSpPr>
          <p:nvPr>
            <p:ph idx="1"/>
          </p:nvPr>
        </p:nvSpPr>
        <p:spPr/>
        <p:txBody>
          <a:bodyPr>
            <a:normAutofit fontScale="92500" lnSpcReduction="10000"/>
          </a:bodyPr>
          <a:lstStyle/>
          <a:p>
            <a:r>
              <a:rPr lang="en-US" sz="4400" dirty="0" smtClean="0"/>
              <a:t>To help break the cycle of poverty, you need to increase the number and quality of services in the inner city.</a:t>
            </a:r>
          </a:p>
          <a:p>
            <a:r>
              <a:rPr lang="en-US" sz="4400" dirty="0" smtClean="0"/>
              <a:t>But that costs money (tax payer money, often.)</a:t>
            </a:r>
          </a:p>
          <a:p>
            <a:r>
              <a:rPr lang="en-US" sz="4400" dirty="0" smtClean="0"/>
              <a:t>What do you think we should do?</a:t>
            </a:r>
            <a:endParaRPr lang="en-US" sz="4400" dirty="0"/>
          </a:p>
        </p:txBody>
      </p:sp>
    </p:spTree>
    <p:extLst>
      <p:ext uri="{BB962C8B-B14F-4D97-AF65-F5344CB8AC3E}">
        <p14:creationId xmlns:p14="http://schemas.microsoft.com/office/powerpoint/2010/main" val="39320562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u="sng" dirty="0" smtClean="0"/>
              <a:t>D. New Urbanism</a:t>
            </a:r>
            <a:endParaRPr lang="en-US" b="1" u="sng"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 planning </a:t>
            </a:r>
            <a:r>
              <a:rPr lang="en-US" dirty="0"/>
              <a:t>and development approach based on the principles of how cities and towns had been built for the last several centuries: walkable blocks and streets, housing and shopping in close proximity, and accessible public spaces. </a:t>
            </a:r>
          </a:p>
        </p:txBody>
      </p:sp>
    </p:spTree>
    <p:extLst>
      <p:ext uri="{BB962C8B-B14F-4D97-AF65-F5344CB8AC3E}">
        <p14:creationId xmlns:p14="http://schemas.microsoft.com/office/powerpoint/2010/main" val="39099366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2. Goals</a:t>
            </a:r>
            <a:endParaRPr lang="en-US" dirty="0"/>
          </a:p>
        </p:txBody>
      </p:sp>
      <p:sp>
        <p:nvSpPr>
          <p:cNvPr id="3" name="Content Placeholder 2"/>
          <p:cNvSpPr>
            <a:spLocks noGrp="1"/>
          </p:cNvSpPr>
          <p:nvPr>
            <p:ph idx="1"/>
          </p:nvPr>
        </p:nvSpPr>
        <p:spPr>
          <a:xfrm>
            <a:off x="1219200" y="1219200"/>
            <a:ext cx="7467600" cy="4906963"/>
          </a:xfrm>
        </p:spPr>
        <p:txBody>
          <a:bodyPr>
            <a:normAutofit fontScale="92500" lnSpcReduction="10000"/>
          </a:bodyPr>
          <a:lstStyle/>
          <a:p>
            <a:pPr marL="514350" indent="-514350">
              <a:buFont typeface="+mj-lt"/>
              <a:buAutoNum type="alphaLcPeriod"/>
            </a:pPr>
            <a:r>
              <a:rPr lang="en-US" dirty="0" smtClean="0"/>
              <a:t>Walkability</a:t>
            </a:r>
          </a:p>
          <a:p>
            <a:pPr marL="514350" indent="-514350">
              <a:buFont typeface="+mj-lt"/>
              <a:buAutoNum type="alphaLcPeriod"/>
            </a:pPr>
            <a:r>
              <a:rPr lang="en-US" dirty="0" smtClean="0"/>
              <a:t>Connectivity</a:t>
            </a:r>
          </a:p>
          <a:p>
            <a:pPr marL="514350" indent="-514350">
              <a:buFont typeface="+mj-lt"/>
              <a:buAutoNum type="alphaLcPeriod"/>
            </a:pPr>
            <a:r>
              <a:rPr lang="en-US" dirty="0" smtClean="0"/>
              <a:t>Mixed Use Buildings</a:t>
            </a:r>
          </a:p>
          <a:p>
            <a:pPr marL="514350" indent="-514350">
              <a:buFont typeface="+mj-lt"/>
              <a:buAutoNum type="alphaLcPeriod"/>
            </a:pPr>
            <a:r>
              <a:rPr lang="en-US" dirty="0" smtClean="0"/>
              <a:t>Diversity of people – age, income, culture</a:t>
            </a:r>
          </a:p>
          <a:p>
            <a:pPr marL="514350" indent="-514350">
              <a:buFont typeface="+mj-lt"/>
              <a:buAutoNum type="alphaLcPeriod"/>
            </a:pPr>
            <a:r>
              <a:rPr lang="en-US" dirty="0" smtClean="0"/>
              <a:t>Quality Architecture</a:t>
            </a:r>
          </a:p>
          <a:p>
            <a:pPr marL="514350" indent="-514350">
              <a:buFont typeface="+mj-lt"/>
              <a:buAutoNum type="alphaLcPeriod"/>
            </a:pPr>
            <a:r>
              <a:rPr lang="en-US" dirty="0" smtClean="0"/>
              <a:t>Traditional Neighborhood Structure</a:t>
            </a:r>
          </a:p>
          <a:p>
            <a:pPr marL="514350" indent="-514350">
              <a:buFont typeface="+mj-lt"/>
              <a:buAutoNum type="alphaLcPeriod"/>
            </a:pPr>
            <a:r>
              <a:rPr lang="en-US" dirty="0" smtClean="0"/>
              <a:t>Increased Density</a:t>
            </a:r>
          </a:p>
          <a:p>
            <a:pPr marL="514350" indent="-514350">
              <a:buFont typeface="+mj-lt"/>
              <a:buAutoNum type="alphaLcPeriod"/>
            </a:pPr>
            <a:r>
              <a:rPr lang="en-US" dirty="0" smtClean="0"/>
              <a:t>Green Transportation</a:t>
            </a:r>
          </a:p>
          <a:p>
            <a:pPr marL="514350" indent="-514350">
              <a:buFont typeface="+mj-lt"/>
              <a:buAutoNum type="alphaLcPeriod"/>
            </a:pPr>
            <a:r>
              <a:rPr lang="en-US" dirty="0" smtClean="0"/>
              <a:t>Sustainability</a:t>
            </a:r>
            <a:endParaRPr lang="en-US" dirty="0"/>
          </a:p>
        </p:txBody>
      </p:sp>
    </p:spTree>
    <p:extLst>
      <p:ext uri="{BB962C8B-B14F-4D97-AF65-F5344CB8AC3E}">
        <p14:creationId xmlns:p14="http://schemas.microsoft.com/office/powerpoint/2010/main" val="8267987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u="sng" dirty="0" smtClean="0"/>
              <a:t>Summary</a:t>
            </a:r>
            <a:endParaRPr lang="en-US" b="1" u="sng" dirty="0"/>
          </a:p>
        </p:txBody>
      </p:sp>
      <p:sp>
        <p:nvSpPr>
          <p:cNvPr id="3" name="Content Placeholder 2"/>
          <p:cNvSpPr>
            <a:spLocks noGrp="1"/>
          </p:cNvSpPr>
          <p:nvPr>
            <p:ph idx="1"/>
          </p:nvPr>
        </p:nvSpPr>
        <p:spPr>
          <a:xfrm>
            <a:off x="457200" y="685800"/>
            <a:ext cx="8229600" cy="6172200"/>
          </a:xfrm>
        </p:spPr>
        <p:txBody>
          <a:bodyPr>
            <a:normAutofit/>
          </a:bodyPr>
          <a:lstStyle/>
          <a:p>
            <a:r>
              <a:rPr lang="en-US" sz="4400" dirty="0" smtClean="0"/>
              <a:t>Describe the challenges faces by cities. Identify problems that face cities in LDC’s or MDC’s.</a:t>
            </a:r>
          </a:p>
          <a:p>
            <a:r>
              <a:rPr lang="en-US" sz="4400" dirty="0" smtClean="0"/>
              <a:t>Explain the way demographic changes and migration influences challenges for cities.</a:t>
            </a:r>
            <a:endParaRPr lang="en-US" sz="4400" dirty="0"/>
          </a:p>
        </p:txBody>
      </p:sp>
    </p:spTree>
    <p:extLst>
      <p:ext uri="{BB962C8B-B14F-4D97-AF65-F5344CB8AC3E}">
        <p14:creationId xmlns:p14="http://schemas.microsoft.com/office/powerpoint/2010/main" val="308397992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Video: Future of Cities</a:t>
            </a:r>
            <a:endParaRPr lang="en-US" b="1" dirty="0"/>
          </a:p>
        </p:txBody>
      </p:sp>
    </p:spTree>
    <p:extLst>
      <p:ext uri="{BB962C8B-B14F-4D97-AF65-F5344CB8AC3E}">
        <p14:creationId xmlns:p14="http://schemas.microsoft.com/office/powerpoint/2010/main" val="423642349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u="sng" dirty="0" smtClean="0"/>
              <a:t>Day 6</a:t>
            </a:r>
            <a:endParaRPr lang="en-US" b="1" u="sng"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7218663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err="1" smtClean="0"/>
              <a:t>Bellwork</a:t>
            </a:r>
            <a:endParaRPr lang="en-US" b="1" u="sng" dirty="0"/>
          </a:p>
        </p:txBody>
      </p:sp>
      <p:sp>
        <p:nvSpPr>
          <p:cNvPr id="3" name="Content Placeholder 2"/>
          <p:cNvSpPr>
            <a:spLocks noGrp="1"/>
          </p:cNvSpPr>
          <p:nvPr>
            <p:ph idx="1"/>
          </p:nvPr>
        </p:nvSpPr>
        <p:spPr/>
        <p:txBody>
          <a:bodyPr>
            <a:normAutofit/>
          </a:bodyPr>
          <a:lstStyle/>
          <a:p>
            <a:r>
              <a:rPr lang="en-US" sz="4400" dirty="0" smtClean="0"/>
              <a:t>Identify and define all the different types of regions.</a:t>
            </a:r>
            <a:endParaRPr lang="en-US" sz="4400" dirty="0"/>
          </a:p>
        </p:txBody>
      </p:sp>
    </p:spTree>
    <p:extLst>
      <p:ext uri="{BB962C8B-B14F-4D97-AF65-F5344CB8AC3E}">
        <p14:creationId xmlns:p14="http://schemas.microsoft.com/office/powerpoint/2010/main" val="2451717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u="sng" dirty="0" smtClean="0"/>
              <a:t>Discuss</a:t>
            </a:r>
            <a:endParaRPr lang="en-US" b="1" u="sng" dirty="0"/>
          </a:p>
        </p:txBody>
      </p:sp>
      <p:sp>
        <p:nvSpPr>
          <p:cNvPr id="4" name="Content Placeholder 3"/>
          <p:cNvSpPr>
            <a:spLocks noGrp="1"/>
          </p:cNvSpPr>
          <p:nvPr>
            <p:ph idx="1"/>
          </p:nvPr>
        </p:nvSpPr>
        <p:spPr/>
        <p:txBody>
          <a:bodyPr>
            <a:normAutofit/>
          </a:bodyPr>
          <a:lstStyle/>
          <a:p>
            <a:r>
              <a:rPr lang="en-US" sz="4400" dirty="0" smtClean="0"/>
              <a:t>Look at the lyrics and think about what you saw in the video.</a:t>
            </a:r>
          </a:p>
          <a:p>
            <a:r>
              <a:rPr lang="en-US" sz="4400" dirty="0" smtClean="0"/>
              <a:t>What is this musical saying about life downtown?</a:t>
            </a:r>
            <a:endParaRPr lang="en-US" sz="4400" dirty="0"/>
          </a:p>
        </p:txBody>
      </p:sp>
    </p:spTree>
    <p:extLst>
      <p:ext uri="{BB962C8B-B14F-4D97-AF65-F5344CB8AC3E}">
        <p14:creationId xmlns:p14="http://schemas.microsoft.com/office/powerpoint/2010/main" val="391386055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Agenda</a:t>
            </a:r>
            <a:endParaRPr lang="en-US" b="1" u="sng" dirty="0"/>
          </a:p>
        </p:txBody>
      </p:sp>
      <p:sp>
        <p:nvSpPr>
          <p:cNvPr id="3" name="Content Placeholder 2"/>
          <p:cNvSpPr>
            <a:spLocks noGrp="1"/>
          </p:cNvSpPr>
          <p:nvPr>
            <p:ph idx="1"/>
          </p:nvPr>
        </p:nvSpPr>
        <p:spPr/>
        <p:txBody>
          <a:bodyPr>
            <a:normAutofit/>
          </a:bodyPr>
          <a:lstStyle/>
          <a:p>
            <a:r>
              <a:rPr lang="en-US" sz="4400" dirty="0" smtClean="0"/>
              <a:t>Vote – Urban Planning Project</a:t>
            </a:r>
          </a:p>
          <a:p>
            <a:r>
              <a:rPr lang="en-US" sz="4400" dirty="0" smtClean="0"/>
              <a:t>Quiz</a:t>
            </a:r>
          </a:p>
          <a:p>
            <a:endParaRPr lang="en-US" sz="4400" dirty="0"/>
          </a:p>
          <a:p>
            <a:r>
              <a:rPr lang="en-US" sz="4400" b="1" dirty="0" smtClean="0"/>
              <a:t>HW: Study for AP </a:t>
            </a:r>
            <a:endParaRPr lang="en-US" sz="4400" b="1" dirty="0"/>
          </a:p>
        </p:txBody>
      </p:sp>
    </p:spTree>
    <p:extLst>
      <p:ext uri="{BB962C8B-B14F-4D97-AF65-F5344CB8AC3E}">
        <p14:creationId xmlns:p14="http://schemas.microsoft.com/office/powerpoint/2010/main" val="317695857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Urban Planning Project Voting</a:t>
            </a:r>
            <a:endParaRPr lang="en-US" b="1" dirty="0"/>
          </a:p>
        </p:txBody>
      </p:sp>
      <p:sp>
        <p:nvSpPr>
          <p:cNvPr id="3" name="Content Placeholder 2"/>
          <p:cNvSpPr>
            <a:spLocks noGrp="1"/>
          </p:cNvSpPr>
          <p:nvPr>
            <p:ph idx="1"/>
          </p:nvPr>
        </p:nvSpPr>
        <p:spPr>
          <a:xfrm>
            <a:off x="152400" y="838200"/>
            <a:ext cx="8991600" cy="5638800"/>
          </a:xfrm>
        </p:spPr>
        <p:txBody>
          <a:bodyPr>
            <a:normAutofit fontScale="92500" lnSpcReduction="20000"/>
          </a:bodyPr>
          <a:lstStyle/>
          <a:p>
            <a:r>
              <a:rPr lang="en-US" sz="4300" dirty="0" smtClean="0"/>
              <a:t>Get out a piece of paper</a:t>
            </a:r>
          </a:p>
          <a:p>
            <a:r>
              <a:rPr lang="en-US" sz="4300" dirty="0"/>
              <a:t>Select your top 5 favorite cities. For your top 3, write a three sentences explaining what you liked about each one.</a:t>
            </a:r>
          </a:p>
          <a:p>
            <a:r>
              <a:rPr lang="en-US" sz="4300" b="1" dirty="0"/>
              <a:t>TOP 5 CITIES:</a:t>
            </a:r>
            <a:endParaRPr lang="en-US" sz="4300" dirty="0"/>
          </a:p>
          <a:p>
            <a:r>
              <a:rPr lang="en-US" sz="4300" b="1" dirty="0" smtClean="0"/>
              <a:t>Explanation</a:t>
            </a:r>
            <a:r>
              <a:rPr lang="en-US" sz="4300" b="1" dirty="0"/>
              <a:t>:</a:t>
            </a:r>
            <a:endParaRPr lang="en-US" sz="4300" dirty="0"/>
          </a:p>
          <a:p>
            <a:pPr lvl="1"/>
            <a:r>
              <a:rPr lang="en-US" sz="3900" b="1" dirty="0"/>
              <a:t>City </a:t>
            </a:r>
            <a:r>
              <a:rPr lang="en-US" sz="3900" b="1" dirty="0" smtClean="0"/>
              <a:t>1:</a:t>
            </a:r>
            <a:endParaRPr lang="en-US" sz="3900" dirty="0"/>
          </a:p>
          <a:p>
            <a:pPr lvl="1"/>
            <a:r>
              <a:rPr lang="en-US" sz="4300" b="1" dirty="0" smtClean="0"/>
              <a:t>City 2:</a:t>
            </a:r>
            <a:endParaRPr lang="en-US" sz="4300" dirty="0"/>
          </a:p>
          <a:p>
            <a:pPr lvl="1"/>
            <a:r>
              <a:rPr lang="en-US" sz="4300" b="1" dirty="0" smtClean="0"/>
              <a:t>City </a:t>
            </a:r>
            <a:r>
              <a:rPr lang="en-US" sz="4300" b="1" dirty="0"/>
              <a:t>3:</a:t>
            </a:r>
            <a:endParaRPr lang="en-US" sz="4300" dirty="0"/>
          </a:p>
          <a:p>
            <a:endParaRPr lang="en-US" sz="4000" dirty="0"/>
          </a:p>
        </p:txBody>
      </p:sp>
    </p:spTree>
    <p:extLst>
      <p:ext uri="{BB962C8B-B14F-4D97-AF65-F5344CB8AC3E}">
        <p14:creationId xmlns:p14="http://schemas.microsoft.com/office/powerpoint/2010/main" val="81043822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Quiz</a:t>
            </a:r>
            <a:endParaRPr lang="en-US" b="1" dirty="0"/>
          </a:p>
        </p:txBody>
      </p:sp>
      <p:sp>
        <p:nvSpPr>
          <p:cNvPr id="3" name="Content Placeholder 2"/>
          <p:cNvSpPr>
            <a:spLocks noGrp="1"/>
          </p:cNvSpPr>
          <p:nvPr>
            <p:ph idx="1"/>
          </p:nvPr>
        </p:nvSpPr>
        <p:spPr/>
        <p:txBody>
          <a:bodyPr/>
          <a:lstStyle/>
          <a:p>
            <a:r>
              <a:rPr lang="en-US" dirty="0" smtClean="0"/>
              <a:t>Write Clearly</a:t>
            </a:r>
            <a:endParaRPr lang="en-US" dirty="0"/>
          </a:p>
        </p:txBody>
      </p:sp>
    </p:spTree>
    <p:extLst>
      <p:ext uri="{BB962C8B-B14F-4D97-AF65-F5344CB8AC3E}">
        <p14:creationId xmlns:p14="http://schemas.microsoft.com/office/powerpoint/2010/main" val="208210997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u="sng" dirty="0" smtClean="0"/>
              <a:t>Day 7</a:t>
            </a:r>
            <a:endParaRPr lang="en-US" b="1" u="sng"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1081929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err="1" smtClean="0"/>
              <a:t>Bellwork</a:t>
            </a:r>
            <a:endParaRPr lang="en-US" b="1" u="sng" dirty="0"/>
          </a:p>
        </p:txBody>
      </p:sp>
      <p:sp>
        <p:nvSpPr>
          <p:cNvPr id="3" name="Content Placeholder 2"/>
          <p:cNvSpPr>
            <a:spLocks noGrp="1"/>
          </p:cNvSpPr>
          <p:nvPr>
            <p:ph idx="1"/>
          </p:nvPr>
        </p:nvSpPr>
        <p:spPr/>
        <p:txBody>
          <a:bodyPr>
            <a:normAutofit/>
          </a:bodyPr>
          <a:lstStyle/>
          <a:p>
            <a:r>
              <a:rPr lang="en-US" sz="4400" dirty="0" smtClean="0"/>
              <a:t>How does transportation affect urbanization? </a:t>
            </a:r>
            <a:endParaRPr lang="en-US" sz="4400" dirty="0"/>
          </a:p>
        </p:txBody>
      </p:sp>
    </p:spTree>
    <p:extLst>
      <p:ext uri="{BB962C8B-B14F-4D97-AF65-F5344CB8AC3E}">
        <p14:creationId xmlns:p14="http://schemas.microsoft.com/office/powerpoint/2010/main" val="379173912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Agenda</a:t>
            </a:r>
            <a:endParaRPr lang="en-US" b="1" u="sng" dirty="0"/>
          </a:p>
        </p:txBody>
      </p:sp>
      <p:sp>
        <p:nvSpPr>
          <p:cNvPr id="3" name="Content Placeholder 2"/>
          <p:cNvSpPr>
            <a:spLocks noGrp="1"/>
          </p:cNvSpPr>
          <p:nvPr>
            <p:ph idx="1"/>
          </p:nvPr>
        </p:nvSpPr>
        <p:spPr/>
        <p:txBody>
          <a:bodyPr>
            <a:normAutofit/>
          </a:bodyPr>
          <a:lstStyle/>
          <a:p>
            <a:r>
              <a:rPr lang="en-US" sz="4400" dirty="0" smtClean="0"/>
              <a:t>2 Practice FRQ</a:t>
            </a:r>
          </a:p>
          <a:p>
            <a:r>
              <a:rPr lang="en-US" sz="4400" dirty="0" smtClean="0"/>
              <a:t>Urban Planning Project (DUE THURSDAY)</a:t>
            </a:r>
          </a:p>
          <a:p>
            <a:endParaRPr lang="en-US" sz="4400" dirty="0"/>
          </a:p>
          <a:p>
            <a:r>
              <a:rPr lang="en-US" sz="4400" b="1" dirty="0" smtClean="0"/>
              <a:t>HW: Study, Urban Planning Project</a:t>
            </a:r>
            <a:endParaRPr lang="en-US" sz="4400" b="1" dirty="0"/>
          </a:p>
        </p:txBody>
      </p:sp>
    </p:spTree>
    <p:extLst>
      <p:ext uri="{BB962C8B-B14F-4D97-AF65-F5344CB8AC3E}">
        <p14:creationId xmlns:p14="http://schemas.microsoft.com/office/powerpoint/2010/main" val="179905943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Objective</a:t>
            </a:r>
            <a:endParaRPr lang="en-US" b="1" u="sng" dirty="0"/>
          </a:p>
        </p:txBody>
      </p:sp>
      <p:sp>
        <p:nvSpPr>
          <p:cNvPr id="3" name="Content Placeholder 2"/>
          <p:cNvSpPr>
            <a:spLocks noGrp="1"/>
          </p:cNvSpPr>
          <p:nvPr>
            <p:ph idx="1"/>
          </p:nvPr>
        </p:nvSpPr>
        <p:spPr/>
        <p:txBody>
          <a:bodyPr>
            <a:normAutofit/>
          </a:bodyPr>
          <a:lstStyle/>
          <a:p>
            <a:r>
              <a:rPr lang="en-US" sz="4400" dirty="0" smtClean="0"/>
              <a:t>You will be able to explain </a:t>
            </a:r>
            <a:r>
              <a:rPr lang="en-US" sz="4400" dirty="0"/>
              <a:t>the </a:t>
            </a:r>
            <a:r>
              <a:rPr lang="en-US" sz="4400" dirty="0" smtClean="0"/>
              <a:t>ways </a:t>
            </a:r>
            <a:r>
              <a:rPr lang="en-US" sz="4400" dirty="0"/>
              <a:t>railroad and highway systems influenced patterns of urban growth in the United States. </a:t>
            </a:r>
          </a:p>
        </p:txBody>
      </p:sp>
    </p:spTree>
    <p:extLst>
      <p:ext uri="{BB962C8B-B14F-4D97-AF65-F5344CB8AC3E}">
        <p14:creationId xmlns:p14="http://schemas.microsoft.com/office/powerpoint/2010/main" val="150159227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b="1" u="sng" dirty="0" smtClean="0"/>
              <a:t>TUBI</a:t>
            </a:r>
            <a:endParaRPr lang="en-US" b="1" u="sng" dirty="0"/>
          </a:p>
        </p:txBody>
      </p:sp>
      <p:sp>
        <p:nvSpPr>
          <p:cNvPr id="3" name="Content Placeholder 2"/>
          <p:cNvSpPr>
            <a:spLocks noGrp="1"/>
          </p:cNvSpPr>
          <p:nvPr>
            <p:ph idx="1"/>
          </p:nvPr>
        </p:nvSpPr>
        <p:spPr>
          <a:xfrm>
            <a:off x="457200" y="1219200"/>
            <a:ext cx="8229600" cy="4525963"/>
          </a:xfrm>
        </p:spPr>
        <p:txBody>
          <a:bodyPr>
            <a:normAutofit fontScale="92500" lnSpcReduction="20000"/>
          </a:bodyPr>
          <a:lstStyle/>
          <a:p>
            <a:r>
              <a:rPr lang="en-US" sz="4400" dirty="0"/>
              <a:t>The name “hamburger” actually came from Hamburg, the second largest city in Germany. In the late 1700s, sailors who traveled between Hamburg and New York City often ate hard slabs of salted minced beef, which they called “Hamburg steak</a:t>
            </a:r>
            <a:r>
              <a:rPr lang="en-US" sz="4400" dirty="0" smtClean="0"/>
              <a:t>.”</a:t>
            </a:r>
            <a:endParaRPr lang="en-US" sz="4400" dirty="0"/>
          </a:p>
        </p:txBody>
      </p:sp>
      <p:sp>
        <p:nvSpPr>
          <p:cNvPr id="4" name="AutoShape 2" descr="Image result for hamburg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943475"/>
            <a:ext cx="23812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34892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FRQ</a:t>
            </a:r>
            <a:endParaRPr lang="en-US" b="1" dirty="0"/>
          </a:p>
        </p:txBody>
      </p:sp>
      <p:sp>
        <p:nvSpPr>
          <p:cNvPr id="3" name="Content Placeholder 2"/>
          <p:cNvSpPr>
            <a:spLocks noGrp="1"/>
          </p:cNvSpPr>
          <p:nvPr>
            <p:ph idx="1"/>
          </p:nvPr>
        </p:nvSpPr>
        <p:spPr/>
        <p:txBody>
          <a:bodyPr>
            <a:normAutofit/>
          </a:bodyPr>
          <a:lstStyle/>
          <a:p>
            <a:r>
              <a:rPr lang="en-US" sz="4400" dirty="0" smtClean="0"/>
              <a:t>Plan for 10 minutes</a:t>
            </a:r>
          </a:p>
          <a:p>
            <a:r>
              <a:rPr lang="en-US" sz="4400" dirty="0" smtClean="0"/>
              <a:t>Write for 35 minutes</a:t>
            </a:r>
          </a:p>
          <a:p>
            <a:r>
              <a:rPr lang="en-US" sz="4400" dirty="0" smtClean="0"/>
              <a:t>Done? Turn in</a:t>
            </a:r>
            <a:endParaRPr lang="en-US" sz="4400" dirty="0"/>
          </a:p>
        </p:txBody>
      </p:sp>
    </p:spTree>
    <p:extLst>
      <p:ext uri="{BB962C8B-B14F-4D97-AF65-F5344CB8AC3E}">
        <p14:creationId xmlns:p14="http://schemas.microsoft.com/office/powerpoint/2010/main" val="234946410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Score FRQ</a:t>
            </a:r>
            <a:endParaRPr lang="en-US" b="1"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81450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927"/>
            <a:ext cx="8229600" cy="1143000"/>
          </a:xfrm>
        </p:spPr>
        <p:txBody>
          <a:bodyPr/>
          <a:lstStyle/>
          <a:p>
            <a:pPr algn="l"/>
            <a:r>
              <a:rPr lang="en-US" b="1" u="sng" dirty="0" smtClean="0"/>
              <a:t>C. Downtown</a:t>
            </a:r>
            <a:endParaRPr lang="en-US" b="1" u="sng" dirty="0"/>
          </a:p>
        </p:txBody>
      </p:sp>
      <p:sp>
        <p:nvSpPr>
          <p:cNvPr id="4" name="Content Placeholder 3"/>
          <p:cNvSpPr>
            <a:spLocks noGrp="1"/>
          </p:cNvSpPr>
          <p:nvPr>
            <p:ph idx="1"/>
          </p:nvPr>
        </p:nvSpPr>
        <p:spPr>
          <a:xfrm>
            <a:off x="-13856" y="990600"/>
            <a:ext cx="9157855" cy="4525963"/>
          </a:xfrm>
        </p:spPr>
        <p:txBody>
          <a:bodyPr>
            <a:normAutofit/>
          </a:bodyPr>
          <a:lstStyle/>
          <a:p>
            <a:pPr marL="914400" indent="-914400">
              <a:buFont typeface="+mj-lt"/>
              <a:buAutoNum type="arabicPeriod"/>
            </a:pPr>
            <a:r>
              <a:rPr lang="en-US" sz="4400" b="1" dirty="0" smtClean="0"/>
              <a:t>Central Business District (CBD): </a:t>
            </a:r>
            <a:r>
              <a:rPr lang="en-US" sz="4800" dirty="0" smtClean="0"/>
              <a:t>compact area with a high percentage of services</a:t>
            </a:r>
          </a:p>
          <a:p>
            <a:pPr marL="1314450" lvl="1" indent="-914400">
              <a:buFont typeface="+mj-lt"/>
              <a:buAutoNum type="alphaLcPeriod"/>
            </a:pPr>
            <a:r>
              <a:rPr lang="en-US" sz="4400" dirty="0" smtClean="0"/>
              <a:t>Often the oldest part of the city</a:t>
            </a:r>
          </a:p>
          <a:p>
            <a:pPr marL="1314450" lvl="1" indent="-914400">
              <a:buFont typeface="+mj-lt"/>
              <a:buAutoNum type="alphaLcPeriod"/>
            </a:pPr>
            <a:r>
              <a:rPr lang="en-US" sz="4400" dirty="0" smtClean="0"/>
              <a:t>Hub for public transportation</a:t>
            </a:r>
            <a:endParaRPr lang="en-US" sz="4400" dirty="0"/>
          </a:p>
        </p:txBody>
      </p:sp>
    </p:spTree>
    <p:extLst>
      <p:ext uri="{BB962C8B-B14F-4D97-AF65-F5344CB8AC3E}">
        <p14:creationId xmlns:p14="http://schemas.microsoft.com/office/powerpoint/2010/main" val="303358641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Urban Planning Project</a:t>
            </a:r>
            <a:endParaRPr lang="en-US" b="1" dirty="0"/>
          </a:p>
        </p:txBody>
      </p:sp>
      <p:pic>
        <p:nvPicPr>
          <p:cNvPr id="1026" name="Picture 2" descr="Image result for urban plan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234" y="1371600"/>
            <a:ext cx="698182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38816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3313689"/>
          </a:xfrm>
        </p:spPr>
        <p:txBody>
          <a:bodyPr>
            <a:normAutofit/>
          </a:bodyPr>
          <a:lstStyle/>
          <a:p>
            <a:r>
              <a:rPr lang="en-US" dirty="0"/>
              <a:t>TED TALKS: https://www.ted.com/topics/cities</a:t>
            </a:r>
          </a:p>
        </p:txBody>
      </p:sp>
    </p:spTree>
    <p:extLst>
      <p:ext uri="{BB962C8B-B14F-4D97-AF65-F5344CB8AC3E}">
        <p14:creationId xmlns:p14="http://schemas.microsoft.com/office/powerpoint/2010/main" val="656184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Day 1</a:t>
            </a:r>
            <a:endParaRPr lang="en-US" b="1"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456439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Discuss</a:t>
            </a:r>
            <a:endParaRPr lang="en-US" b="1" dirty="0"/>
          </a:p>
        </p:txBody>
      </p:sp>
      <p:sp>
        <p:nvSpPr>
          <p:cNvPr id="3" name="Content Placeholder 2"/>
          <p:cNvSpPr>
            <a:spLocks noGrp="1"/>
          </p:cNvSpPr>
          <p:nvPr>
            <p:ph idx="1"/>
          </p:nvPr>
        </p:nvSpPr>
        <p:spPr/>
        <p:txBody>
          <a:bodyPr>
            <a:normAutofit/>
          </a:bodyPr>
          <a:lstStyle/>
          <a:p>
            <a:r>
              <a:rPr lang="en-US" sz="4400" dirty="0" smtClean="0"/>
              <a:t>Why sort of services would we find in the Central Business District?</a:t>
            </a:r>
            <a:endParaRPr lang="en-US" sz="4400" dirty="0"/>
          </a:p>
        </p:txBody>
      </p:sp>
    </p:spTree>
    <p:extLst>
      <p:ext uri="{BB962C8B-B14F-4D97-AF65-F5344CB8AC3E}">
        <p14:creationId xmlns:p14="http://schemas.microsoft.com/office/powerpoint/2010/main" val="3779586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27" y="-152400"/>
            <a:ext cx="8229600" cy="1143000"/>
          </a:xfrm>
        </p:spPr>
        <p:txBody>
          <a:bodyPr>
            <a:normAutofit/>
          </a:bodyPr>
          <a:lstStyle/>
          <a:p>
            <a:pPr algn="l"/>
            <a:r>
              <a:rPr lang="en-US" dirty="0" smtClean="0"/>
              <a:t>2. NOT in the CBD</a:t>
            </a:r>
            <a:endParaRPr lang="en-US" dirty="0"/>
          </a:p>
        </p:txBody>
      </p:sp>
      <p:sp>
        <p:nvSpPr>
          <p:cNvPr id="5" name="Content Placeholder 4"/>
          <p:cNvSpPr>
            <a:spLocks noGrp="1"/>
          </p:cNvSpPr>
          <p:nvPr>
            <p:ph idx="1"/>
          </p:nvPr>
        </p:nvSpPr>
        <p:spPr>
          <a:xfrm>
            <a:off x="609600" y="838200"/>
            <a:ext cx="8229600" cy="4525963"/>
          </a:xfrm>
        </p:spPr>
        <p:txBody>
          <a:bodyPr>
            <a:normAutofit/>
          </a:bodyPr>
          <a:lstStyle/>
          <a:p>
            <a:pPr marL="742950" indent="-742950">
              <a:buFont typeface="+mj-lt"/>
              <a:buAutoNum type="alphaLcPeriod"/>
            </a:pPr>
            <a:r>
              <a:rPr lang="en-US" sz="4400" dirty="0" smtClean="0"/>
              <a:t>Industry</a:t>
            </a:r>
          </a:p>
          <a:p>
            <a:pPr marL="1143000" lvl="1" indent="-742950"/>
            <a:r>
              <a:rPr lang="en-US" sz="4000" dirty="0" smtClean="0"/>
              <a:t>Manufacturing needs space and access to transportation</a:t>
            </a:r>
          </a:p>
          <a:p>
            <a:pPr marL="742950" indent="-742950">
              <a:buFont typeface="+mj-lt"/>
              <a:buAutoNum type="alphaLcPeriod"/>
            </a:pPr>
            <a:r>
              <a:rPr lang="en-US" sz="4400" dirty="0" smtClean="0"/>
              <a:t>Residents</a:t>
            </a:r>
          </a:p>
          <a:p>
            <a:pPr marL="1143000" lvl="1" indent="-742950"/>
            <a:r>
              <a:rPr lang="en-US" sz="4000" dirty="0"/>
              <a:t>P</a:t>
            </a:r>
            <a:r>
              <a:rPr lang="en-US" sz="4000" dirty="0" smtClean="0"/>
              <a:t>eople live in suburbs</a:t>
            </a:r>
          </a:p>
          <a:p>
            <a:pPr marL="1143000" lvl="1" indent="-742950"/>
            <a:r>
              <a:rPr lang="en-US" sz="4000" dirty="0" smtClean="0"/>
              <a:t>Millennials moving back to cities</a:t>
            </a:r>
            <a:endParaRPr lang="en-US" sz="4000" dirty="0"/>
          </a:p>
        </p:txBody>
      </p:sp>
    </p:spTree>
    <p:extLst>
      <p:ext uri="{BB962C8B-B14F-4D97-AF65-F5344CB8AC3E}">
        <p14:creationId xmlns:p14="http://schemas.microsoft.com/office/powerpoint/2010/main" val="2159534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pPr algn="l"/>
            <a:r>
              <a:rPr lang="en-US" b="1" u="sng" dirty="0" smtClean="0"/>
              <a:t>D. Competition for Land</a:t>
            </a:r>
            <a:endParaRPr lang="en-US" b="1" u="sng" dirty="0"/>
          </a:p>
        </p:txBody>
      </p:sp>
      <p:sp>
        <p:nvSpPr>
          <p:cNvPr id="3" name="Content Placeholder 2"/>
          <p:cNvSpPr>
            <a:spLocks noGrp="1"/>
          </p:cNvSpPr>
          <p:nvPr>
            <p:ph idx="1"/>
          </p:nvPr>
        </p:nvSpPr>
        <p:spPr>
          <a:xfrm>
            <a:off x="228600" y="685800"/>
            <a:ext cx="8686800" cy="5759614"/>
          </a:xfrm>
        </p:spPr>
        <p:txBody>
          <a:bodyPr>
            <a:normAutofit/>
          </a:bodyPr>
          <a:lstStyle/>
          <a:p>
            <a:pPr marL="514350" indent="-514350">
              <a:buFont typeface="+mj-lt"/>
              <a:buAutoNum type="arabicPeriod"/>
            </a:pPr>
            <a:r>
              <a:rPr lang="en-US" sz="4400" dirty="0" smtClean="0"/>
              <a:t>Everyone wants to be in the CBD, so land is SUPER expensive</a:t>
            </a:r>
          </a:p>
          <a:p>
            <a:pPr marL="514350" indent="-514350">
              <a:buFont typeface="+mj-lt"/>
              <a:buAutoNum type="arabicPeriod"/>
            </a:pPr>
            <a:r>
              <a:rPr lang="en-US" sz="4400" dirty="0" smtClean="0"/>
              <a:t>Underground:</a:t>
            </a:r>
          </a:p>
          <a:p>
            <a:pPr marL="1143000" lvl="1" indent="-742950">
              <a:buFont typeface="+mj-lt"/>
              <a:buAutoNum type="alphaLcPeriod"/>
            </a:pPr>
            <a:r>
              <a:rPr lang="en-US" sz="4000" dirty="0" smtClean="0"/>
              <a:t>Transportation, public services even consumer services</a:t>
            </a:r>
          </a:p>
          <a:p>
            <a:pPr marL="742950" indent="-742950">
              <a:buFont typeface="+mj-lt"/>
              <a:buAutoNum type="arabicPeriod"/>
            </a:pPr>
            <a:r>
              <a:rPr lang="en-US" sz="4400" dirty="0" smtClean="0"/>
              <a:t>Skyscrapers:</a:t>
            </a:r>
          </a:p>
          <a:p>
            <a:pPr marL="1143000" lvl="1" indent="-742950">
              <a:buFont typeface="+mj-lt"/>
              <a:buAutoNum type="alphaLcPeriod"/>
            </a:pPr>
            <a:r>
              <a:rPr lang="en-US" sz="4000" dirty="0" smtClean="0"/>
              <a:t>Retail at bottom, offices in middle, apartments at top</a:t>
            </a:r>
          </a:p>
        </p:txBody>
      </p:sp>
    </p:spTree>
    <p:extLst>
      <p:ext uri="{BB962C8B-B14F-4D97-AF65-F5344CB8AC3E}">
        <p14:creationId xmlns:p14="http://schemas.microsoft.com/office/powerpoint/2010/main" val="40906108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Summary</a:t>
            </a:r>
            <a:endParaRPr lang="en-US" b="1" u="sng" dirty="0"/>
          </a:p>
        </p:txBody>
      </p:sp>
      <p:sp>
        <p:nvSpPr>
          <p:cNvPr id="3" name="Content Placeholder 2"/>
          <p:cNvSpPr>
            <a:spLocks noGrp="1"/>
          </p:cNvSpPr>
          <p:nvPr>
            <p:ph idx="1"/>
          </p:nvPr>
        </p:nvSpPr>
        <p:spPr/>
        <p:txBody>
          <a:bodyPr>
            <a:normAutofit/>
          </a:bodyPr>
          <a:lstStyle/>
          <a:p>
            <a:r>
              <a:rPr lang="en-US" sz="4400" dirty="0" smtClean="0"/>
              <a:t>Describe the Central Business District.</a:t>
            </a:r>
          </a:p>
          <a:p>
            <a:r>
              <a:rPr lang="en-US" sz="4400" dirty="0" smtClean="0"/>
              <a:t>Identify some problems CBD’s could face.</a:t>
            </a:r>
          </a:p>
          <a:p>
            <a:r>
              <a:rPr lang="en-US" sz="4400" dirty="0" smtClean="0"/>
              <a:t>Explain how the decline of the CBD affect the rest of the city.</a:t>
            </a:r>
            <a:endParaRPr lang="en-US" sz="4400" dirty="0"/>
          </a:p>
        </p:txBody>
      </p:sp>
    </p:spTree>
    <p:extLst>
      <p:ext uri="{BB962C8B-B14F-4D97-AF65-F5344CB8AC3E}">
        <p14:creationId xmlns:p14="http://schemas.microsoft.com/office/powerpoint/2010/main" val="1225696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Discuss</a:t>
            </a:r>
            <a:endParaRPr lang="en-US" b="1" u="sng" dirty="0"/>
          </a:p>
        </p:txBody>
      </p:sp>
      <p:sp>
        <p:nvSpPr>
          <p:cNvPr id="3" name="Content Placeholder 2"/>
          <p:cNvSpPr>
            <a:spLocks noGrp="1"/>
          </p:cNvSpPr>
          <p:nvPr>
            <p:ph idx="1"/>
          </p:nvPr>
        </p:nvSpPr>
        <p:spPr/>
        <p:txBody>
          <a:bodyPr>
            <a:normAutofit/>
          </a:bodyPr>
          <a:lstStyle/>
          <a:p>
            <a:r>
              <a:rPr lang="en-US" sz="4400" dirty="0" smtClean="0"/>
              <a:t>Based off your knowledge from Environmental Science,  what role do cities play in your environment? What are challenges </a:t>
            </a:r>
            <a:r>
              <a:rPr lang="en-US" sz="4400" smtClean="0"/>
              <a:t>or benefits?</a:t>
            </a:r>
            <a:endParaRPr lang="en-US" sz="4400" dirty="0"/>
          </a:p>
        </p:txBody>
      </p:sp>
    </p:spTree>
    <p:extLst>
      <p:ext uri="{BB962C8B-B14F-4D97-AF65-F5344CB8AC3E}">
        <p14:creationId xmlns:p14="http://schemas.microsoft.com/office/powerpoint/2010/main" val="231178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Make a list of services, industries and infrastructure for each!</a:t>
            </a:r>
            <a:endParaRPr lang="en-US" b="1" dirty="0"/>
          </a:p>
        </p:txBody>
      </p:sp>
      <p:sp>
        <p:nvSpPr>
          <p:cNvPr id="3" name="Text Placeholder 2"/>
          <p:cNvSpPr>
            <a:spLocks noGrp="1"/>
          </p:cNvSpPr>
          <p:nvPr>
            <p:ph type="body" idx="1"/>
          </p:nvPr>
        </p:nvSpPr>
        <p:spPr>
          <a:xfrm>
            <a:off x="457200" y="2209800"/>
            <a:ext cx="4040188" cy="639762"/>
          </a:xfrm>
        </p:spPr>
        <p:txBody>
          <a:bodyPr>
            <a:noAutofit/>
          </a:bodyPr>
          <a:lstStyle/>
          <a:p>
            <a:r>
              <a:rPr lang="en-US" sz="3600" dirty="0" smtClean="0"/>
              <a:t>Requirements for a City</a:t>
            </a:r>
            <a:endParaRPr lang="en-US" sz="3600" dirty="0"/>
          </a:p>
        </p:txBody>
      </p:sp>
      <p:sp>
        <p:nvSpPr>
          <p:cNvPr id="5" name="Text Placeholder 4"/>
          <p:cNvSpPr>
            <a:spLocks noGrp="1"/>
          </p:cNvSpPr>
          <p:nvPr>
            <p:ph type="body" sz="quarter" idx="3"/>
          </p:nvPr>
        </p:nvSpPr>
        <p:spPr>
          <a:xfrm>
            <a:off x="4572000" y="1676400"/>
            <a:ext cx="4041775" cy="639762"/>
          </a:xfrm>
        </p:spPr>
        <p:txBody>
          <a:bodyPr>
            <a:noAutofit/>
          </a:bodyPr>
          <a:lstStyle/>
          <a:p>
            <a:r>
              <a:rPr lang="en-US" sz="3600" dirty="0" smtClean="0"/>
              <a:t>My Perfect City</a:t>
            </a:r>
            <a:endParaRPr lang="en-US" sz="3600" dirty="0"/>
          </a:p>
        </p:txBody>
      </p:sp>
      <p:cxnSp>
        <p:nvCxnSpPr>
          <p:cNvPr id="8" name="Straight Connector 7"/>
          <p:cNvCxnSpPr>
            <a:stCxn id="2" idx="2"/>
          </p:cNvCxnSpPr>
          <p:nvPr/>
        </p:nvCxnSpPr>
        <p:spPr>
          <a:xfrm>
            <a:off x="4572000" y="1417638"/>
            <a:ext cx="0" cy="5440362"/>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7602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New York City</a:t>
            </a:r>
            <a:endParaRPr lang="en-US" dirty="0"/>
          </a:p>
        </p:txBody>
      </p:sp>
      <p:pic>
        <p:nvPicPr>
          <p:cNvPr id="1026" name="Picture 2" descr="Image result for map of new york ci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447799"/>
            <a:ext cx="9144000" cy="424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5290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DC</a:t>
            </a:r>
            <a:endParaRPr lang="en-US" dirty="0"/>
          </a:p>
        </p:txBody>
      </p:sp>
      <p:pic>
        <p:nvPicPr>
          <p:cNvPr id="2050" name="Picture 2" descr="Image result for map of washington d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572500" cy="506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938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dirty="0" smtClean="0"/>
              <a:t>London</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838200"/>
            <a:ext cx="8219090" cy="568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2999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Tucson</a:t>
            </a:r>
            <a:endParaRPr lang="en-US" dirty="0"/>
          </a:p>
        </p:txBody>
      </p:sp>
      <p:pic>
        <p:nvPicPr>
          <p:cNvPr id="4098" name="Picture 2" descr="Image result for map of tuc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77159"/>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42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u="sng" dirty="0" err="1" smtClean="0"/>
              <a:t>Bellwork</a:t>
            </a:r>
            <a:endParaRPr lang="en-US" b="1" u="sng" dirty="0"/>
          </a:p>
        </p:txBody>
      </p:sp>
      <p:sp>
        <p:nvSpPr>
          <p:cNvPr id="3" name="Content Placeholder 2"/>
          <p:cNvSpPr>
            <a:spLocks noGrp="1"/>
          </p:cNvSpPr>
          <p:nvPr>
            <p:ph idx="1"/>
          </p:nvPr>
        </p:nvSpPr>
        <p:spPr>
          <a:xfrm>
            <a:off x="457200" y="1143000"/>
            <a:ext cx="8229600" cy="4983163"/>
          </a:xfrm>
        </p:spPr>
        <p:txBody>
          <a:bodyPr>
            <a:normAutofit/>
          </a:bodyPr>
          <a:lstStyle/>
          <a:p>
            <a:r>
              <a:rPr lang="en-US" sz="4400" dirty="0" smtClean="0"/>
              <a:t>Describe the downtown of a city. What do we expect to find there?</a:t>
            </a:r>
            <a:endParaRPr lang="en-US" sz="4400" dirty="0"/>
          </a:p>
        </p:txBody>
      </p:sp>
    </p:spTree>
    <p:extLst>
      <p:ext uri="{BB962C8B-B14F-4D97-AF65-F5344CB8AC3E}">
        <p14:creationId xmlns:p14="http://schemas.microsoft.com/office/powerpoint/2010/main" val="682115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Istanbul</a:t>
            </a:r>
            <a:endParaRPr lang="en-US" dirty="0"/>
          </a:p>
        </p:txBody>
      </p:sp>
      <p:pic>
        <p:nvPicPr>
          <p:cNvPr id="6146" name="Picture 2" descr="Image result for map of istanbu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219200"/>
            <a:ext cx="7620000" cy="521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2975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Tokyo</a:t>
            </a:r>
            <a:endParaRPr lang="en-US" dirty="0"/>
          </a:p>
        </p:txBody>
      </p:sp>
      <p:pic>
        <p:nvPicPr>
          <p:cNvPr id="5122" name="Picture 2" descr="Image result for map of toky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19200"/>
            <a:ext cx="7467600" cy="5018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47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Cairo</a:t>
            </a:r>
            <a:endParaRPr lang="en-US" dirty="0"/>
          </a:p>
        </p:txBody>
      </p:sp>
      <p:pic>
        <p:nvPicPr>
          <p:cNvPr id="7170" name="Picture 2" descr="Image result for map of cai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5715000" cy="446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5779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186"/>
            <a:ext cx="8229600" cy="1143000"/>
          </a:xfrm>
        </p:spPr>
        <p:txBody>
          <a:bodyPr/>
          <a:lstStyle/>
          <a:p>
            <a:r>
              <a:rPr lang="en-US" dirty="0" err="1" smtClean="0"/>
              <a:t>Capetown</a:t>
            </a:r>
            <a:endParaRPr lang="en-US" dirty="0"/>
          </a:p>
        </p:txBody>
      </p:sp>
      <p:pic>
        <p:nvPicPr>
          <p:cNvPr id="8194" name="Picture 2" descr="Image result for map of cape tow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69585"/>
            <a:ext cx="7643648" cy="6788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386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Seoul</a:t>
            </a:r>
            <a:endParaRPr lang="en-US" dirty="0"/>
          </a:p>
        </p:txBody>
      </p:sp>
      <p:pic>
        <p:nvPicPr>
          <p:cNvPr id="9218" name="Picture 2" descr="Image result for map of seo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3" y="23647"/>
            <a:ext cx="8048297" cy="684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1859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6862"/>
            <a:ext cx="8229600" cy="1143000"/>
          </a:xfrm>
        </p:spPr>
        <p:txBody>
          <a:bodyPr/>
          <a:lstStyle/>
          <a:p>
            <a:r>
              <a:rPr lang="en-US" b="1" u="sng" dirty="0" smtClean="0"/>
              <a:t>4 Level Map Analysis </a:t>
            </a:r>
            <a:endParaRPr lang="en-US" b="1" u="sng" dirty="0"/>
          </a:p>
        </p:txBody>
      </p:sp>
      <p:sp>
        <p:nvSpPr>
          <p:cNvPr id="4" name="Content Placeholder 3"/>
          <p:cNvSpPr>
            <a:spLocks noGrp="1"/>
          </p:cNvSpPr>
          <p:nvPr>
            <p:ph idx="1"/>
          </p:nvPr>
        </p:nvSpPr>
        <p:spPr>
          <a:xfrm>
            <a:off x="1241925" y="1008992"/>
            <a:ext cx="7902075" cy="5849007"/>
          </a:xfrm>
        </p:spPr>
        <p:txBody>
          <a:bodyPr>
            <a:normAutofit fontScale="85000" lnSpcReduction="10000"/>
          </a:bodyPr>
          <a:lstStyle/>
          <a:p>
            <a:pPr marL="742950" indent="-742950">
              <a:buFont typeface="+mj-lt"/>
              <a:buAutoNum type="arabicPeriod"/>
            </a:pPr>
            <a:r>
              <a:rPr lang="en-US" sz="4400" b="1" dirty="0" smtClean="0"/>
              <a:t>Do you understand the map?</a:t>
            </a:r>
          </a:p>
          <a:p>
            <a:pPr marL="1143000" lvl="1" indent="-742950"/>
            <a:r>
              <a:rPr lang="en-US" sz="4000" dirty="0" smtClean="0"/>
              <a:t>Type of map, information depicted</a:t>
            </a:r>
          </a:p>
          <a:p>
            <a:pPr marL="742950" indent="-742950">
              <a:buFont typeface="+mj-lt"/>
              <a:buAutoNum type="arabicPeriod"/>
            </a:pPr>
            <a:r>
              <a:rPr lang="en-US" sz="4400" b="1" dirty="0" smtClean="0"/>
              <a:t>Where do you see things? - 6</a:t>
            </a:r>
          </a:p>
          <a:p>
            <a:pPr marL="1143000" lvl="1" indent="-742950"/>
            <a:r>
              <a:rPr lang="en-US" sz="4000" dirty="0" smtClean="0"/>
              <a:t>Patterns, distribution, unique things</a:t>
            </a:r>
          </a:p>
          <a:p>
            <a:pPr marL="742950" indent="-742950">
              <a:buFont typeface="+mj-lt"/>
              <a:buAutoNum type="arabicPeriod"/>
            </a:pPr>
            <a:r>
              <a:rPr lang="en-US" sz="4400" b="1" dirty="0" smtClean="0"/>
              <a:t>Why there? - 6</a:t>
            </a:r>
          </a:p>
          <a:p>
            <a:pPr marL="1143000" lvl="1" indent="-742950"/>
            <a:r>
              <a:rPr lang="en-US" sz="4000" dirty="0" smtClean="0"/>
              <a:t>Reasons for you Level 2 Observations</a:t>
            </a:r>
          </a:p>
          <a:p>
            <a:pPr marL="742950" indent="-742950">
              <a:buFont typeface="+mj-lt"/>
              <a:buAutoNum type="arabicPeriod"/>
            </a:pPr>
            <a:r>
              <a:rPr lang="en-US" sz="4400" b="1" dirty="0" smtClean="0"/>
              <a:t>So what? - 6</a:t>
            </a:r>
          </a:p>
          <a:p>
            <a:pPr lvl="1"/>
            <a:r>
              <a:rPr lang="en-US" sz="4000" dirty="0" smtClean="0"/>
              <a:t> Connect this to at least 3 other chapters. 3 Vocab words. What models apply? </a:t>
            </a:r>
            <a:endParaRPr lang="en-US" sz="4000" dirty="0"/>
          </a:p>
        </p:txBody>
      </p:sp>
      <p:sp>
        <p:nvSpPr>
          <p:cNvPr id="5" name="TextBox 4"/>
          <p:cNvSpPr txBox="1"/>
          <p:nvPr/>
        </p:nvSpPr>
        <p:spPr>
          <a:xfrm rot="16200000" flipH="1">
            <a:off x="-199293" y="1463347"/>
            <a:ext cx="1160311" cy="830997"/>
          </a:xfrm>
          <a:prstGeom prst="rect">
            <a:avLst/>
          </a:prstGeom>
          <a:noFill/>
        </p:spPr>
        <p:txBody>
          <a:bodyPr wrap="square" rtlCol="0">
            <a:spAutoFit/>
          </a:bodyPr>
          <a:lstStyle/>
          <a:p>
            <a:r>
              <a:rPr lang="en-US" sz="2400" b="1" dirty="0">
                <a:solidFill>
                  <a:prstClr val="black"/>
                </a:solidFill>
              </a:rPr>
              <a:t>BULLET POINTS</a:t>
            </a:r>
          </a:p>
        </p:txBody>
      </p:sp>
      <p:sp>
        <p:nvSpPr>
          <p:cNvPr id="7" name="TextBox 6"/>
          <p:cNvSpPr txBox="1"/>
          <p:nvPr/>
        </p:nvSpPr>
        <p:spPr>
          <a:xfrm rot="16200000" flipH="1">
            <a:off x="-468672" y="3910170"/>
            <a:ext cx="1699070" cy="830997"/>
          </a:xfrm>
          <a:prstGeom prst="rect">
            <a:avLst/>
          </a:prstGeom>
          <a:noFill/>
        </p:spPr>
        <p:txBody>
          <a:bodyPr wrap="square" rtlCol="0">
            <a:spAutoFit/>
          </a:bodyPr>
          <a:lstStyle/>
          <a:p>
            <a:r>
              <a:rPr lang="en-US" sz="2400" b="1" dirty="0">
                <a:solidFill>
                  <a:prstClr val="black"/>
                </a:solidFill>
              </a:rPr>
              <a:t>COMPLETE SENTENCES</a:t>
            </a:r>
          </a:p>
        </p:txBody>
      </p:sp>
      <p:sp>
        <p:nvSpPr>
          <p:cNvPr id="2" name="Left Brace 1"/>
          <p:cNvSpPr/>
          <p:nvPr/>
        </p:nvSpPr>
        <p:spPr>
          <a:xfrm>
            <a:off x="804591" y="1418355"/>
            <a:ext cx="437334" cy="104064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9" name="Left Brace 8"/>
          <p:cNvSpPr/>
          <p:nvPr/>
        </p:nvSpPr>
        <p:spPr>
          <a:xfrm>
            <a:off x="804591" y="3805344"/>
            <a:ext cx="437334" cy="104064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4845158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Day 2</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677045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u="sng" dirty="0" smtClean="0"/>
              <a:t>Bellwork 4/12/2019</a:t>
            </a:r>
            <a:endParaRPr lang="en-US" b="1" u="sng" dirty="0"/>
          </a:p>
        </p:txBody>
      </p:sp>
      <p:sp>
        <p:nvSpPr>
          <p:cNvPr id="3" name="Content Placeholder 2"/>
          <p:cNvSpPr>
            <a:spLocks noGrp="1"/>
          </p:cNvSpPr>
          <p:nvPr>
            <p:ph idx="1"/>
          </p:nvPr>
        </p:nvSpPr>
        <p:spPr>
          <a:xfrm>
            <a:off x="457200" y="1143000"/>
            <a:ext cx="8229600" cy="4983163"/>
          </a:xfrm>
        </p:spPr>
        <p:txBody>
          <a:bodyPr>
            <a:normAutofit/>
          </a:bodyPr>
          <a:lstStyle/>
          <a:p>
            <a:r>
              <a:rPr lang="en-US" sz="4400" dirty="0" smtClean="0"/>
              <a:t>Turn to page 2 of your Urban Planning Project. List three basic and three non-basic industries that you woul</a:t>
            </a:r>
            <a:r>
              <a:rPr lang="en-US" sz="4400" dirty="0" smtClean="0"/>
              <a:t>d like to add to your ideal city. </a:t>
            </a:r>
            <a:endParaRPr lang="en-US" sz="4400" dirty="0"/>
          </a:p>
        </p:txBody>
      </p:sp>
    </p:spTree>
    <p:extLst>
      <p:ext uri="{BB962C8B-B14F-4D97-AF65-F5344CB8AC3E}">
        <p14:creationId xmlns:p14="http://schemas.microsoft.com/office/powerpoint/2010/main" val="12360763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030A0"/>
                </a:solidFill>
              </a:rPr>
              <a:t>Day of Silence</a:t>
            </a:r>
            <a:endParaRPr lang="en-US" b="1" dirty="0">
              <a:solidFill>
                <a:srgbClr val="7030A0"/>
              </a:solidFill>
            </a:endParaRPr>
          </a:p>
        </p:txBody>
      </p:sp>
      <p:sp>
        <p:nvSpPr>
          <p:cNvPr id="3" name="Content Placeholder 2"/>
          <p:cNvSpPr>
            <a:spLocks noGrp="1"/>
          </p:cNvSpPr>
          <p:nvPr>
            <p:ph idx="1"/>
          </p:nvPr>
        </p:nvSpPr>
        <p:spPr/>
        <p:txBody>
          <a:bodyPr>
            <a:normAutofit/>
          </a:bodyPr>
          <a:lstStyle/>
          <a:p>
            <a:r>
              <a:rPr lang="en-US" sz="4400" b="1" dirty="0" smtClean="0">
                <a:solidFill>
                  <a:srgbClr val="7030A0"/>
                </a:solidFill>
              </a:rPr>
              <a:t>If you are truly participating in the Day of Silence, just proceed as usual. Thank you for caring. </a:t>
            </a:r>
          </a:p>
          <a:p>
            <a:endParaRPr lang="en-US" sz="4400" b="1" dirty="0">
              <a:solidFill>
                <a:srgbClr val="7030A0"/>
              </a:solidFill>
            </a:endParaRPr>
          </a:p>
          <a:p>
            <a:r>
              <a:rPr lang="en-US" sz="4400" b="1" dirty="0" smtClean="0">
                <a:solidFill>
                  <a:srgbClr val="7030A0"/>
                </a:solidFill>
              </a:rPr>
              <a:t>Love, </a:t>
            </a:r>
          </a:p>
          <a:p>
            <a:r>
              <a:rPr lang="en-US" sz="4400" b="1" dirty="0" smtClean="0">
                <a:solidFill>
                  <a:srgbClr val="7030A0"/>
                </a:solidFill>
              </a:rPr>
              <a:t>Ms. Cannon</a:t>
            </a:r>
            <a:endParaRPr lang="en-US" sz="4400" b="1" dirty="0">
              <a:solidFill>
                <a:srgbClr val="7030A0"/>
              </a:solidFill>
            </a:endParaRPr>
          </a:p>
        </p:txBody>
      </p:sp>
    </p:spTree>
    <p:extLst>
      <p:ext uri="{BB962C8B-B14F-4D97-AF65-F5344CB8AC3E}">
        <p14:creationId xmlns:p14="http://schemas.microsoft.com/office/powerpoint/2010/main" val="4063263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Do you need a ride?</a:t>
            </a:r>
            <a:endParaRPr lang="en-US" dirty="0"/>
          </a:p>
        </p:txBody>
      </p:sp>
      <p:sp>
        <p:nvSpPr>
          <p:cNvPr id="3" name="Content Placeholder 2"/>
          <p:cNvSpPr>
            <a:spLocks noGrp="1"/>
          </p:cNvSpPr>
          <p:nvPr>
            <p:ph idx="1"/>
          </p:nvPr>
        </p:nvSpPr>
        <p:spPr>
          <a:xfrm>
            <a:off x="457200" y="914400"/>
            <a:ext cx="8229600" cy="5211763"/>
          </a:xfrm>
        </p:spPr>
        <p:txBody>
          <a:bodyPr>
            <a:noAutofit/>
          </a:bodyPr>
          <a:lstStyle/>
          <a:p>
            <a:pPr marL="0" indent="0" algn="ctr">
              <a:buNone/>
            </a:pPr>
            <a:r>
              <a:rPr lang="en-US" sz="4400" dirty="0" smtClean="0"/>
              <a:t>Your APHG Exam on Tuesday, May 14 is in the middle of the day. </a:t>
            </a:r>
          </a:p>
          <a:p>
            <a:pPr marL="0" indent="0">
              <a:buNone/>
            </a:pPr>
            <a:r>
              <a:rPr lang="en-US" sz="4400" dirty="0" smtClean="0"/>
              <a:t>1. Right now, text your folks and ask them if they are able to take you. </a:t>
            </a:r>
          </a:p>
          <a:p>
            <a:pPr marL="0" indent="0">
              <a:buNone/>
            </a:pPr>
            <a:r>
              <a:rPr lang="en-US" sz="4400" dirty="0" smtClean="0"/>
              <a:t>2. If NOT, see me so I can get your name on a list for a bus.</a:t>
            </a:r>
            <a:endParaRPr lang="en-US" sz="4400" dirty="0"/>
          </a:p>
        </p:txBody>
      </p:sp>
    </p:spTree>
    <p:extLst>
      <p:ext uri="{BB962C8B-B14F-4D97-AF65-F5344CB8AC3E}">
        <p14:creationId xmlns:p14="http://schemas.microsoft.com/office/powerpoint/2010/main" val="41043724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Agenda:</a:t>
            </a:r>
            <a:endParaRPr lang="en-US" b="1" u="sng" dirty="0"/>
          </a:p>
        </p:txBody>
      </p:sp>
      <p:sp>
        <p:nvSpPr>
          <p:cNvPr id="3" name="Content Placeholder 2"/>
          <p:cNvSpPr>
            <a:spLocks noGrp="1"/>
          </p:cNvSpPr>
          <p:nvPr>
            <p:ph idx="1"/>
          </p:nvPr>
        </p:nvSpPr>
        <p:spPr/>
        <p:txBody>
          <a:bodyPr>
            <a:normAutofit/>
          </a:bodyPr>
          <a:lstStyle/>
          <a:p>
            <a:r>
              <a:rPr lang="en-US" sz="4400" dirty="0" smtClean="0"/>
              <a:t>Notes: The Big City</a:t>
            </a:r>
          </a:p>
          <a:p>
            <a:r>
              <a:rPr lang="en-US" sz="4400" dirty="0" smtClean="0"/>
              <a:t>4 Level Map – City map</a:t>
            </a:r>
          </a:p>
          <a:p>
            <a:endParaRPr lang="en-US" sz="4400" dirty="0"/>
          </a:p>
          <a:p>
            <a:r>
              <a:rPr lang="en-US" sz="4400" b="1" dirty="0" smtClean="0"/>
              <a:t>HW: </a:t>
            </a:r>
            <a:r>
              <a:rPr lang="en-US" sz="4400" dirty="0" smtClean="0"/>
              <a:t>#1-8</a:t>
            </a:r>
            <a:endParaRPr lang="en-US" sz="4400" b="1" dirty="0"/>
          </a:p>
        </p:txBody>
      </p:sp>
    </p:spTree>
    <p:extLst>
      <p:ext uri="{BB962C8B-B14F-4D97-AF65-F5344CB8AC3E}">
        <p14:creationId xmlns:p14="http://schemas.microsoft.com/office/powerpoint/2010/main" val="42074503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Agenda:</a:t>
            </a:r>
            <a:endParaRPr lang="en-US" b="1" u="sng" dirty="0"/>
          </a:p>
        </p:txBody>
      </p:sp>
      <p:sp>
        <p:nvSpPr>
          <p:cNvPr id="3" name="Content Placeholder 2"/>
          <p:cNvSpPr>
            <a:spLocks noGrp="1"/>
          </p:cNvSpPr>
          <p:nvPr>
            <p:ph idx="1"/>
          </p:nvPr>
        </p:nvSpPr>
        <p:spPr/>
        <p:txBody>
          <a:bodyPr>
            <a:normAutofit/>
          </a:bodyPr>
          <a:lstStyle/>
          <a:p>
            <a:r>
              <a:rPr lang="en-US" sz="4400" dirty="0" smtClean="0"/>
              <a:t>Urban Planning </a:t>
            </a:r>
            <a:r>
              <a:rPr lang="en-US" sz="4400" dirty="0" smtClean="0"/>
              <a:t>Project – Complete Part 4 and Part 1 by the end of the period. </a:t>
            </a:r>
            <a:endParaRPr lang="en-US" sz="4400" dirty="0" smtClean="0"/>
          </a:p>
          <a:p>
            <a:pPr marL="0" indent="0">
              <a:buNone/>
            </a:pPr>
            <a:endParaRPr lang="en-US" sz="4400" dirty="0"/>
          </a:p>
        </p:txBody>
      </p:sp>
    </p:spTree>
    <p:extLst>
      <p:ext uri="{BB962C8B-B14F-4D97-AF65-F5344CB8AC3E}">
        <p14:creationId xmlns:p14="http://schemas.microsoft.com/office/powerpoint/2010/main" val="14293086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Objective:</a:t>
            </a:r>
            <a:endParaRPr lang="en-US" b="1" u="sng" dirty="0"/>
          </a:p>
        </p:txBody>
      </p:sp>
      <p:sp>
        <p:nvSpPr>
          <p:cNvPr id="3" name="Content Placeholder 2"/>
          <p:cNvSpPr>
            <a:spLocks noGrp="1"/>
          </p:cNvSpPr>
          <p:nvPr>
            <p:ph idx="1"/>
          </p:nvPr>
        </p:nvSpPr>
        <p:spPr/>
        <p:txBody>
          <a:bodyPr>
            <a:normAutofit/>
          </a:bodyPr>
          <a:lstStyle/>
          <a:p>
            <a:r>
              <a:rPr lang="en-US" sz="4400" dirty="0" smtClean="0"/>
              <a:t>You will be able to describe the geography of your imaginary city.</a:t>
            </a:r>
            <a:endParaRPr lang="en-US" sz="4400" dirty="0"/>
          </a:p>
        </p:txBody>
      </p:sp>
    </p:spTree>
    <p:extLst>
      <p:ext uri="{BB962C8B-B14F-4D97-AF65-F5344CB8AC3E}">
        <p14:creationId xmlns:p14="http://schemas.microsoft.com/office/powerpoint/2010/main" val="3570664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b="1" u="sng" dirty="0" smtClean="0"/>
              <a:t>TUBI:</a:t>
            </a:r>
            <a:endParaRPr lang="en-US" b="1" u="sng" dirty="0"/>
          </a:p>
        </p:txBody>
      </p:sp>
      <p:sp>
        <p:nvSpPr>
          <p:cNvPr id="3" name="Content Placeholder 2"/>
          <p:cNvSpPr>
            <a:spLocks noGrp="1"/>
          </p:cNvSpPr>
          <p:nvPr>
            <p:ph idx="1"/>
          </p:nvPr>
        </p:nvSpPr>
        <p:spPr>
          <a:xfrm>
            <a:off x="228600" y="914400"/>
            <a:ext cx="8915400" cy="4525963"/>
          </a:xfrm>
        </p:spPr>
        <p:txBody>
          <a:bodyPr>
            <a:normAutofit/>
          </a:bodyPr>
          <a:lstStyle/>
          <a:p>
            <a:pPr marL="0" indent="0">
              <a:buNone/>
            </a:pPr>
            <a:r>
              <a:rPr lang="en-US" sz="3600" dirty="0"/>
              <a:t>The most money ever paid for a cow in an auction was $1.3 million</a:t>
            </a:r>
            <a:r>
              <a:rPr lang="en-US" sz="3600" dirty="0" smtClean="0"/>
              <a:t>. (Her name was Missy)</a:t>
            </a:r>
            <a:endParaRPr lang="en-US" sz="3600" dirty="0"/>
          </a:p>
        </p:txBody>
      </p:sp>
      <p:pic>
        <p:nvPicPr>
          <p:cNvPr id="1026" name="Picture 2" descr="(unknown/Frank Robin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19400"/>
            <a:ext cx="5905500" cy="332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496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Discuss</a:t>
            </a:r>
            <a:endParaRPr lang="en-US" b="1" u="sng" dirty="0"/>
          </a:p>
        </p:txBody>
      </p:sp>
      <p:sp>
        <p:nvSpPr>
          <p:cNvPr id="3" name="Content Placeholder 2"/>
          <p:cNvSpPr>
            <a:spLocks noGrp="1"/>
          </p:cNvSpPr>
          <p:nvPr>
            <p:ph idx="1"/>
          </p:nvPr>
        </p:nvSpPr>
        <p:spPr/>
        <p:txBody>
          <a:bodyPr>
            <a:normAutofit/>
          </a:bodyPr>
          <a:lstStyle/>
          <a:p>
            <a:r>
              <a:rPr lang="en-US" sz="4000" dirty="0" smtClean="0"/>
              <a:t>What are some challenges cities face as they grow?</a:t>
            </a:r>
            <a:endParaRPr lang="en-US" sz="4000" dirty="0"/>
          </a:p>
        </p:txBody>
      </p:sp>
    </p:spTree>
    <p:extLst>
      <p:ext uri="{BB962C8B-B14F-4D97-AF65-F5344CB8AC3E}">
        <p14:creationId xmlns:p14="http://schemas.microsoft.com/office/powerpoint/2010/main" val="29447801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Turn to page 2 of the packet</a:t>
            </a:r>
            <a:endParaRPr lang="en-US" b="1" dirty="0"/>
          </a:p>
        </p:txBody>
      </p:sp>
      <p:sp>
        <p:nvSpPr>
          <p:cNvPr id="3" name="Content Placeholder 2"/>
          <p:cNvSpPr>
            <a:spLocks noGrp="1"/>
          </p:cNvSpPr>
          <p:nvPr>
            <p:ph idx="1"/>
          </p:nvPr>
        </p:nvSpPr>
        <p:spPr/>
        <p:txBody>
          <a:bodyPr>
            <a:normAutofit/>
          </a:bodyPr>
          <a:lstStyle/>
          <a:p>
            <a:r>
              <a:rPr lang="en-US" sz="4400" dirty="0" smtClean="0"/>
              <a:t>Add three Basic and three Non-Basic Industries.</a:t>
            </a:r>
            <a:endParaRPr lang="en-US" sz="4400" dirty="0"/>
          </a:p>
        </p:txBody>
      </p:sp>
    </p:spTree>
    <p:extLst>
      <p:ext uri="{BB962C8B-B14F-4D97-AF65-F5344CB8AC3E}">
        <p14:creationId xmlns:p14="http://schemas.microsoft.com/office/powerpoint/2010/main" val="16828478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Have Options…</a:t>
            </a:r>
            <a:endParaRPr lang="en-US" dirty="0"/>
          </a:p>
        </p:txBody>
      </p:sp>
      <p:sp>
        <p:nvSpPr>
          <p:cNvPr id="3" name="Content Placeholder 2"/>
          <p:cNvSpPr>
            <a:spLocks noGrp="1"/>
          </p:cNvSpPr>
          <p:nvPr>
            <p:ph idx="1"/>
          </p:nvPr>
        </p:nvSpPr>
        <p:spPr/>
        <p:txBody>
          <a:bodyPr>
            <a:normAutofit/>
          </a:bodyPr>
          <a:lstStyle/>
          <a:p>
            <a:r>
              <a:rPr lang="en-US" sz="4800" dirty="0" smtClean="0"/>
              <a:t>You may type your responses or print with Blue/Black Pen for your final draft.</a:t>
            </a:r>
            <a:endParaRPr lang="en-US" sz="4800" dirty="0"/>
          </a:p>
        </p:txBody>
      </p:sp>
    </p:spTree>
    <p:extLst>
      <p:ext uri="{BB962C8B-B14F-4D97-AF65-F5344CB8AC3E}">
        <p14:creationId xmlns:p14="http://schemas.microsoft.com/office/powerpoint/2010/main" val="24882346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Discuss</a:t>
            </a:r>
            <a:endParaRPr lang="en-US" b="1" u="sng" dirty="0"/>
          </a:p>
        </p:txBody>
      </p:sp>
      <p:sp>
        <p:nvSpPr>
          <p:cNvPr id="3" name="Content Placeholder 2"/>
          <p:cNvSpPr>
            <a:spLocks noGrp="1"/>
          </p:cNvSpPr>
          <p:nvPr>
            <p:ph idx="1"/>
          </p:nvPr>
        </p:nvSpPr>
        <p:spPr/>
        <p:txBody>
          <a:bodyPr>
            <a:normAutofit/>
          </a:bodyPr>
          <a:lstStyle/>
          <a:p>
            <a:r>
              <a:rPr lang="en-US" sz="4400" dirty="0" smtClean="0"/>
              <a:t>How can an urban planner make sure their city is environmentally responsible?</a:t>
            </a:r>
            <a:endParaRPr lang="en-US" sz="4400" dirty="0"/>
          </a:p>
        </p:txBody>
      </p:sp>
    </p:spTree>
    <p:extLst>
      <p:ext uri="{BB962C8B-B14F-4D97-AF65-F5344CB8AC3E}">
        <p14:creationId xmlns:p14="http://schemas.microsoft.com/office/powerpoint/2010/main" val="4015434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New York City</a:t>
            </a:r>
            <a:endParaRPr lang="en-US" dirty="0"/>
          </a:p>
        </p:txBody>
      </p:sp>
      <p:pic>
        <p:nvPicPr>
          <p:cNvPr id="1026" name="Picture 2" descr="Image result for map of new york ci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447799"/>
            <a:ext cx="9144000" cy="424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8435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DC</a:t>
            </a:r>
            <a:endParaRPr lang="en-US" dirty="0"/>
          </a:p>
        </p:txBody>
      </p:sp>
      <p:pic>
        <p:nvPicPr>
          <p:cNvPr id="2050" name="Picture 2" descr="Image result for map of washington d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572500" cy="506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4108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dirty="0" smtClean="0"/>
              <a:t>London</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838200"/>
            <a:ext cx="8219090" cy="568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9462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63462" y="0"/>
            <a:ext cx="5423338" cy="1403132"/>
          </a:xfrm>
        </p:spPr>
        <p:txBody>
          <a:bodyPr/>
          <a:lstStyle/>
          <a:p>
            <a:r>
              <a:rPr lang="en-US" b="1" dirty="0" smtClean="0"/>
              <a:t>Mindfulness Moment</a:t>
            </a:r>
            <a:endParaRPr lang="en-US" b="1" dirty="0"/>
          </a:p>
        </p:txBody>
      </p:sp>
      <p:pic>
        <p:nvPicPr>
          <p:cNvPr id="1026" name="Picture 2" descr="Image result for mindful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64" y="141890"/>
            <a:ext cx="3022751" cy="12612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aceful pi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3132"/>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1704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Tucson</a:t>
            </a:r>
            <a:endParaRPr lang="en-US" dirty="0"/>
          </a:p>
        </p:txBody>
      </p:sp>
      <p:pic>
        <p:nvPicPr>
          <p:cNvPr id="4098" name="Picture 2" descr="Image result for map of tuc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77159"/>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7119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Istanbul</a:t>
            </a:r>
            <a:endParaRPr lang="en-US" dirty="0"/>
          </a:p>
        </p:txBody>
      </p:sp>
      <p:pic>
        <p:nvPicPr>
          <p:cNvPr id="6146" name="Picture 2" descr="Image result for map of istanbu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219200"/>
            <a:ext cx="7620000" cy="521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6673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Tokyo</a:t>
            </a:r>
            <a:endParaRPr lang="en-US" dirty="0"/>
          </a:p>
        </p:txBody>
      </p:sp>
      <p:pic>
        <p:nvPicPr>
          <p:cNvPr id="5122" name="Picture 2" descr="Image result for map of toky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19200"/>
            <a:ext cx="7467600" cy="5018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2332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Cairo</a:t>
            </a:r>
            <a:endParaRPr lang="en-US" dirty="0"/>
          </a:p>
        </p:txBody>
      </p:sp>
      <p:pic>
        <p:nvPicPr>
          <p:cNvPr id="7170" name="Picture 2" descr="Image result for map of cai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5715000" cy="446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0100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186"/>
            <a:ext cx="8229600" cy="1143000"/>
          </a:xfrm>
        </p:spPr>
        <p:txBody>
          <a:bodyPr/>
          <a:lstStyle/>
          <a:p>
            <a:r>
              <a:rPr lang="en-US" dirty="0" err="1" smtClean="0"/>
              <a:t>Capetown</a:t>
            </a:r>
            <a:endParaRPr lang="en-US" dirty="0"/>
          </a:p>
        </p:txBody>
      </p:sp>
      <p:pic>
        <p:nvPicPr>
          <p:cNvPr id="8194" name="Picture 2" descr="Image result for map of cape tow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69585"/>
            <a:ext cx="7643648" cy="6788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030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Seoul</a:t>
            </a:r>
            <a:endParaRPr lang="en-US" dirty="0"/>
          </a:p>
        </p:txBody>
      </p:sp>
      <p:pic>
        <p:nvPicPr>
          <p:cNvPr id="9218" name="Picture 2" descr="Image result for map of seo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3" y="23647"/>
            <a:ext cx="8048297" cy="684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4706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Urban Planning Project</a:t>
            </a:r>
            <a:endParaRPr lang="en-US" b="1" dirty="0"/>
          </a:p>
        </p:txBody>
      </p:sp>
      <p:pic>
        <p:nvPicPr>
          <p:cNvPr id="2050" name="Picture 2" descr="Image result for city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72" y="1192266"/>
            <a:ext cx="8572500" cy="565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9363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Day 3</a:t>
            </a:r>
            <a:endParaRPr lang="en-US" b="1"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26688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Bellwork 4/15/2018:</a:t>
            </a:r>
            <a:endParaRPr lang="en-US" b="1" u="sng" dirty="0"/>
          </a:p>
        </p:txBody>
      </p:sp>
      <p:sp>
        <p:nvSpPr>
          <p:cNvPr id="3" name="Content Placeholder 2"/>
          <p:cNvSpPr>
            <a:spLocks noGrp="1"/>
          </p:cNvSpPr>
          <p:nvPr>
            <p:ph idx="1"/>
          </p:nvPr>
        </p:nvSpPr>
        <p:spPr/>
        <p:txBody>
          <a:bodyPr>
            <a:normAutofit/>
          </a:bodyPr>
          <a:lstStyle/>
          <a:p>
            <a:r>
              <a:rPr lang="en-US" sz="4400" dirty="0" smtClean="0"/>
              <a:t>Describe 3 stereotypes associated with the suburbs.</a:t>
            </a:r>
          </a:p>
          <a:p>
            <a:endParaRPr lang="en-US" sz="4400" dirty="0"/>
          </a:p>
        </p:txBody>
      </p:sp>
    </p:spTree>
    <p:extLst>
      <p:ext uri="{BB962C8B-B14F-4D97-AF65-F5344CB8AC3E}">
        <p14:creationId xmlns:p14="http://schemas.microsoft.com/office/powerpoint/2010/main" val="8035241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Agenda</a:t>
            </a:r>
            <a:endParaRPr lang="en-US" b="1" u="sng" dirty="0"/>
          </a:p>
        </p:txBody>
      </p:sp>
      <p:sp>
        <p:nvSpPr>
          <p:cNvPr id="3" name="Content Placeholder 2"/>
          <p:cNvSpPr>
            <a:spLocks noGrp="1"/>
          </p:cNvSpPr>
          <p:nvPr>
            <p:ph idx="1"/>
          </p:nvPr>
        </p:nvSpPr>
        <p:spPr/>
        <p:txBody>
          <a:bodyPr>
            <a:normAutofit fontScale="92500" lnSpcReduction="10000"/>
          </a:bodyPr>
          <a:lstStyle/>
          <a:p>
            <a:r>
              <a:rPr lang="en-US" sz="4400" dirty="0" smtClean="0"/>
              <a:t>Notes: The Suburbs</a:t>
            </a:r>
          </a:p>
          <a:p>
            <a:r>
              <a:rPr lang="en-US" sz="4400" dirty="0" smtClean="0"/>
              <a:t>Urban Planning </a:t>
            </a:r>
            <a:r>
              <a:rPr lang="en-US" sz="4400" dirty="0" smtClean="0"/>
              <a:t>Project</a:t>
            </a:r>
          </a:p>
          <a:p>
            <a:endParaRPr lang="en-US" sz="4400" dirty="0"/>
          </a:p>
          <a:p>
            <a:pPr marL="0" indent="0">
              <a:buNone/>
            </a:pPr>
            <a:r>
              <a:rPr lang="en-US" sz="4400" b="1" i="1" dirty="0" smtClean="0">
                <a:solidFill>
                  <a:srgbClr val="7030A0"/>
                </a:solidFill>
              </a:rPr>
              <a:t>Chapter 10/11/12 Retakes need to wait until next week. </a:t>
            </a:r>
            <a:r>
              <a:rPr lang="en-US" sz="4400" b="1" i="1" dirty="0" smtClean="0">
                <a:solidFill>
                  <a:srgbClr val="FF0000"/>
                </a:solidFill>
              </a:rPr>
              <a:t>If you were absent, you have this week, ONLY, to take the test!</a:t>
            </a:r>
            <a:endParaRPr lang="en-US" sz="4400" b="1" i="1" dirty="0" smtClean="0">
              <a:solidFill>
                <a:srgbClr val="FF0000"/>
              </a:solidFill>
            </a:endParaRPr>
          </a:p>
          <a:p>
            <a:endParaRPr lang="en-US" sz="4400" dirty="0"/>
          </a:p>
          <a:p>
            <a:pPr marL="0" indent="0">
              <a:buNone/>
            </a:pPr>
            <a:endParaRPr lang="en-US" sz="4400" dirty="0" smtClean="0"/>
          </a:p>
        </p:txBody>
      </p:sp>
    </p:spTree>
    <p:extLst>
      <p:ext uri="{BB962C8B-B14F-4D97-AF65-F5344CB8AC3E}">
        <p14:creationId xmlns:p14="http://schemas.microsoft.com/office/powerpoint/2010/main" val="1734041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Objective:</a:t>
            </a:r>
            <a:endParaRPr lang="en-US" b="1" u="sng" dirty="0"/>
          </a:p>
        </p:txBody>
      </p:sp>
      <p:sp>
        <p:nvSpPr>
          <p:cNvPr id="3" name="Content Placeholder 2"/>
          <p:cNvSpPr>
            <a:spLocks noGrp="1"/>
          </p:cNvSpPr>
          <p:nvPr>
            <p:ph idx="1"/>
          </p:nvPr>
        </p:nvSpPr>
        <p:spPr/>
        <p:txBody>
          <a:bodyPr>
            <a:normAutofit/>
          </a:bodyPr>
          <a:lstStyle/>
          <a:p>
            <a:r>
              <a:rPr lang="en-US" sz="4400" dirty="0" smtClean="0"/>
              <a:t>You will be able to explain </a:t>
            </a:r>
            <a:r>
              <a:rPr lang="en-US" sz="4400" dirty="0"/>
              <a:t>how the decline of the CBD affect the rest of the city.</a:t>
            </a:r>
          </a:p>
        </p:txBody>
      </p:sp>
    </p:spTree>
    <p:extLst>
      <p:ext uri="{BB962C8B-B14F-4D97-AF65-F5344CB8AC3E}">
        <p14:creationId xmlns:p14="http://schemas.microsoft.com/office/powerpoint/2010/main" val="36752439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Objective:</a:t>
            </a:r>
            <a:endParaRPr lang="en-US" b="1" u="sng" dirty="0"/>
          </a:p>
        </p:txBody>
      </p:sp>
      <p:sp>
        <p:nvSpPr>
          <p:cNvPr id="3" name="Content Placeholder 2"/>
          <p:cNvSpPr>
            <a:spLocks noGrp="1"/>
          </p:cNvSpPr>
          <p:nvPr>
            <p:ph idx="1"/>
          </p:nvPr>
        </p:nvSpPr>
        <p:spPr/>
        <p:txBody>
          <a:bodyPr>
            <a:normAutofit/>
          </a:bodyPr>
          <a:lstStyle/>
          <a:p>
            <a:r>
              <a:rPr lang="en-US" sz="4000" dirty="0" smtClean="0"/>
              <a:t>You will be able to summarize the types of urban expansion and its effects.</a:t>
            </a:r>
            <a:endParaRPr lang="en-US" sz="4000" dirty="0"/>
          </a:p>
        </p:txBody>
      </p:sp>
    </p:spTree>
    <p:extLst>
      <p:ext uri="{BB962C8B-B14F-4D97-AF65-F5344CB8AC3E}">
        <p14:creationId xmlns:p14="http://schemas.microsoft.com/office/powerpoint/2010/main" val="715910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175" y="0"/>
            <a:ext cx="8229600" cy="1143000"/>
          </a:xfrm>
        </p:spPr>
        <p:txBody>
          <a:bodyPr/>
          <a:lstStyle/>
          <a:p>
            <a:r>
              <a:rPr lang="en-US" b="1" u="sng" dirty="0" smtClean="0"/>
              <a:t>TUBI</a:t>
            </a:r>
            <a:endParaRPr lang="en-US" b="1" u="sng" dirty="0"/>
          </a:p>
        </p:txBody>
      </p:sp>
      <p:sp>
        <p:nvSpPr>
          <p:cNvPr id="3" name="Content Placeholder 2"/>
          <p:cNvSpPr>
            <a:spLocks noGrp="1"/>
          </p:cNvSpPr>
          <p:nvPr>
            <p:ph idx="1"/>
          </p:nvPr>
        </p:nvSpPr>
        <p:spPr>
          <a:xfrm>
            <a:off x="511175" y="838200"/>
            <a:ext cx="8229600" cy="4525963"/>
          </a:xfrm>
        </p:spPr>
        <p:txBody>
          <a:bodyPr>
            <a:normAutofit/>
          </a:bodyPr>
          <a:lstStyle/>
          <a:p>
            <a:r>
              <a:rPr lang="en-US" sz="4400" dirty="0"/>
              <a:t> Pinball was banned in the city until 1978. The NYPD even held “Prohibition-style” busts. </a:t>
            </a:r>
          </a:p>
        </p:txBody>
      </p:sp>
      <p:pic>
        <p:nvPicPr>
          <p:cNvPr id="1026" name="Picture 2" descr="http://static.giantbomb.com/uploads/original/1/14036/787530-pinball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3276600"/>
            <a:ext cx="44704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7696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smtClean="0"/>
              <a:t>I. The Suburbs</a:t>
            </a:r>
            <a:endParaRPr lang="en-US" b="1" u="sng" dirty="0"/>
          </a:p>
        </p:txBody>
      </p:sp>
      <p:pic>
        <p:nvPicPr>
          <p:cNvPr id="2050" name="Picture 2" descr="https://grist.files.wordpress.com/2013/12/housing-community-suburb.jpg?w=1536&amp;h=864&amp;crop=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371600"/>
            <a:ext cx="8263467"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5022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lstStyle/>
          <a:p>
            <a:r>
              <a:rPr lang="en-US" b="1" dirty="0" smtClean="0">
                <a:latin typeface="+mn-lt"/>
              </a:rPr>
              <a:t>What are the pictures showing?</a:t>
            </a:r>
            <a:br>
              <a:rPr lang="en-US" b="1" dirty="0" smtClean="0">
                <a:latin typeface="+mn-lt"/>
              </a:rPr>
            </a:br>
            <a:r>
              <a:rPr lang="en-US" b="1" dirty="0" smtClean="0">
                <a:latin typeface="+mn-lt"/>
              </a:rPr>
              <a:t/>
            </a:r>
            <a:br>
              <a:rPr lang="en-US" b="1" dirty="0" smtClean="0">
                <a:latin typeface="+mn-lt"/>
              </a:rPr>
            </a:br>
            <a:r>
              <a:rPr lang="en-US" b="1" dirty="0" smtClean="0">
                <a:latin typeface="+mn-lt"/>
              </a:rPr>
              <a:t>What do they have in common?</a:t>
            </a:r>
            <a:br>
              <a:rPr lang="en-US" b="1" dirty="0" smtClean="0">
                <a:latin typeface="+mn-lt"/>
              </a:rPr>
            </a:br>
            <a:r>
              <a:rPr lang="en-US" b="1" dirty="0" smtClean="0">
                <a:latin typeface="+mn-lt"/>
              </a:rPr>
              <a:t/>
            </a:r>
            <a:br>
              <a:rPr lang="en-US" b="1" dirty="0" smtClean="0">
                <a:latin typeface="+mn-lt"/>
              </a:rPr>
            </a:br>
            <a:r>
              <a:rPr lang="en-US" b="1" dirty="0" smtClean="0">
                <a:latin typeface="+mn-lt"/>
              </a:rPr>
              <a:t>What message are the following pictures trying to project? How?</a:t>
            </a:r>
            <a:endParaRPr lang="en-US" b="1" dirty="0">
              <a:latin typeface="+mn-lt"/>
            </a:endParaRPr>
          </a:p>
        </p:txBody>
      </p:sp>
    </p:spTree>
    <p:extLst>
      <p:ext uri="{BB962C8B-B14F-4D97-AF65-F5344CB8AC3E}">
        <p14:creationId xmlns:p14="http://schemas.microsoft.com/office/powerpoint/2010/main" val="33720183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visioningtheamericandream.files.wordpress.com/2012/05/suburbia-lawn-mower-58-swscan03227-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477287"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25920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teara.govt.nz/files/hero-25058-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70709"/>
            <a:ext cx="85344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4200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envisioningtheamericandream.files.wordpress.com/2012/06/collage-house-suburbs-rewardyoursel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6604"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91338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apitalcentury.com/levitt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7"/>
            <a:ext cx="9380699" cy="685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0682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envisioningtheamericandream.files.wordpress.com/2012/06/pepsi-swscan01579-copy-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554736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40104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envisioningtheamericandream.files.wordpress.com/2012/07/suburbs-barbecue-swscan06816-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329"/>
            <a:ext cx="9396729" cy="6690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26119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b="1" u="sng" dirty="0" smtClean="0"/>
              <a:t>TUBI:</a:t>
            </a:r>
            <a:endParaRPr lang="en-US" b="1" u="sng" dirty="0"/>
          </a:p>
        </p:txBody>
      </p:sp>
      <p:sp>
        <p:nvSpPr>
          <p:cNvPr id="3" name="Content Placeholder 2"/>
          <p:cNvSpPr>
            <a:spLocks noGrp="1"/>
          </p:cNvSpPr>
          <p:nvPr>
            <p:ph idx="1"/>
          </p:nvPr>
        </p:nvSpPr>
        <p:spPr>
          <a:xfrm>
            <a:off x="228600" y="914400"/>
            <a:ext cx="8915400" cy="4525963"/>
          </a:xfrm>
        </p:spPr>
        <p:txBody>
          <a:bodyPr>
            <a:normAutofit/>
          </a:bodyPr>
          <a:lstStyle/>
          <a:p>
            <a:pPr marL="0" indent="0">
              <a:buNone/>
            </a:pPr>
            <a:r>
              <a:rPr lang="en-US" sz="3600" i="1" dirty="0" err="1"/>
              <a:t>Oshiya</a:t>
            </a:r>
            <a:r>
              <a:rPr lang="en-US" sz="3600" dirty="0"/>
              <a:t>, or “pushers,” are employed in some of Tokyo’s railway stations. </a:t>
            </a:r>
            <a:r>
              <a:rPr lang="en-US" sz="3600" dirty="0" smtClean="0"/>
              <a:t>They literally </a:t>
            </a:r>
            <a:r>
              <a:rPr lang="en-US" sz="3600" dirty="0"/>
              <a:t>push people onto crowded trains during rush hour. </a:t>
            </a:r>
          </a:p>
        </p:txBody>
      </p:sp>
      <p:pic>
        <p:nvPicPr>
          <p:cNvPr id="4098" name="Picture 2" descr="https://scawley.files.wordpress.com/2008/04/crowded-commuter-tr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67000"/>
            <a:ext cx="6172200" cy="441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6557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media-cache-ak0.pinimg.com/236x/2c/c1/9b/2cc19b66d6f769898a173fa4799579c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
            <a:ext cx="4495800" cy="630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92592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s-media-cache-ak0.pinimg.com/236x/cc/a5/15/cca515299ef3f49f114c53635d0247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764" y="228600"/>
            <a:ext cx="4861906"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755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envisioningtheamericandream.files.wordpress.com/2013/06/suburbs-gardening-mowers-housewo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8459"/>
            <a:ext cx="9144000" cy="655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67824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alluvium-journal.org/wp-content/uploads/2012/12/Bold-New-Plan-19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8219484"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1263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atemuseumpa.org/levittown/images/lg_jpegs/B3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4326"/>
            <a:ext cx="5638800" cy="712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7624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envisioningtheamericandream.files.wordpress.com/2012/07/suburbs-barbecue-ligh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7613"/>
            <a:ext cx="8534400" cy="662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7912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media-cache-ak0.pinimg.com/236x/fd/2a/8a/fd2a8a276c172deed75f43e23ef7b2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8074"/>
            <a:ext cx="5029200" cy="645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57175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envisioningtheamericandream.files.wordpress.com/2012/06/suburbs-barbecue-57-swscan04879-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57250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450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eburbanist.com/wp-content/uploads/2009/08/009-family-valu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0"/>
            <a:ext cx="6096000" cy="587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56606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envisioningtheamericandream.files.wordpress.com/2013/06/suburbs-lawn-mowing-husba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
            <a:ext cx="9144000" cy="604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3757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smtClean="0"/>
              <a:t>Ch. 13 Urban Development</a:t>
            </a:r>
            <a:endParaRPr lang="en-US" b="1" u="sng" dirty="0"/>
          </a:p>
        </p:txBody>
      </p:sp>
      <p:pic>
        <p:nvPicPr>
          <p:cNvPr id="1026" name="Picture 2" descr="http://www.nationalgeographic.com/new-york-city-skyline-tallest-midtown-manhattan/assets/img/relatedContent/promo-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0"/>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7261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envisioningtheamericandream.files.wordpress.com/2012/09/beer-belongs-tennis-p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4"/>
            <a:ext cx="9144000" cy="620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32903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envisioningtheamericandream.files.wordpress.com/2012/06/collagesuburbanpostwarhom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997193"/>
            <a:ext cx="8988425" cy="407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98324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dailymail.co.uk/i/pix/2010/01/29/article-1247156-08147FF2000005DC-875_468x6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425" y="0"/>
            <a:ext cx="4457700" cy="6467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48563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envisioningtheamericandream.files.wordpress.com/2012/07/suburbs-barbeque-hamm-beer-swscan06242-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2400"/>
            <a:ext cx="5257800" cy="6414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51631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envisioningtheamericandream.files.wordpress.com/2013/06/suburbs-gardening-law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84" y="457200"/>
            <a:ext cx="9142327" cy="6388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1354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envisioningtheamericandream.files.wordpress.com/2012/07/suburbs-swscan067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457200"/>
            <a:ext cx="9345284"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66169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s-media-cache-ak0.pinimg.com/236x/e4/4d/db/e44ddb3d46f1bed897d48736ed9f8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7139"/>
            <a:ext cx="4800600" cy="6916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61631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envisioningtheamericandream.files.wordpress.com/2012/06/post-war-homes-suburb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147650"/>
            <a:ext cx="6019800" cy="698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1242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lstStyle/>
          <a:p>
            <a:r>
              <a:rPr lang="en-US" b="1" dirty="0" smtClean="0"/>
              <a:t>What are the pictures showing?</a:t>
            </a:r>
            <a:br>
              <a:rPr lang="en-US" b="1" dirty="0" smtClean="0"/>
            </a:br>
            <a:r>
              <a:rPr lang="en-US" b="1" dirty="0" smtClean="0"/>
              <a:t/>
            </a:r>
            <a:br>
              <a:rPr lang="en-US" b="1" dirty="0" smtClean="0"/>
            </a:br>
            <a:r>
              <a:rPr lang="en-US" b="1" dirty="0" smtClean="0"/>
              <a:t>What do they have in common?</a:t>
            </a:r>
            <a:br>
              <a:rPr lang="en-US" b="1" dirty="0" smtClean="0"/>
            </a:br>
            <a:r>
              <a:rPr lang="en-US" b="1" dirty="0" smtClean="0"/>
              <a:t/>
            </a:r>
            <a:br>
              <a:rPr lang="en-US" b="1" dirty="0" smtClean="0"/>
            </a:br>
            <a:r>
              <a:rPr lang="en-US" b="1" dirty="0" smtClean="0"/>
              <a:t>What message are the following pictures trying to project? How?</a:t>
            </a:r>
            <a:endParaRPr lang="en-US" b="1" dirty="0"/>
          </a:p>
        </p:txBody>
      </p:sp>
    </p:spTree>
    <p:extLst>
      <p:ext uri="{BB962C8B-B14F-4D97-AF65-F5344CB8AC3E}">
        <p14:creationId xmlns:p14="http://schemas.microsoft.com/office/powerpoint/2010/main" val="10978291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Video: Somewhere That’s Green</a:t>
            </a:r>
            <a:endParaRPr lang="en-US" b="1" u="sng" dirty="0"/>
          </a:p>
        </p:txBody>
      </p:sp>
      <p:pic>
        <p:nvPicPr>
          <p:cNvPr id="1026" name="Picture 2" descr="http://www.yourfaceisa.com/wp-content/uploads/2013/05/LittleShop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6729351"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831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u="sng" dirty="0" smtClean="0"/>
              <a:t>Discuss</a:t>
            </a:r>
            <a:endParaRPr lang="en-US" b="1" u="sng" dirty="0"/>
          </a:p>
        </p:txBody>
      </p:sp>
      <p:sp>
        <p:nvSpPr>
          <p:cNvPr id="4" name="Content Placeholder 3"/>
          <p:cNvSpPr>
            <a:spLocks noGrp="1"/>
          </p:cNvSpPr>
          <p:nvPr>
            <p:ph idx="1"/>
          </p:nvPr>
        </p:nvSpPr>
        <p:spPr/>
        <p:txBody>
          <a:bodyPr>
            <a:normAutofit/>
          </a:bodyPr>
          <a:lstStyle/>
          <a:p>
            <a:r>
              <a:rPr lang="en-US" sz="4400" dirty="0" smtClean="0"/>
              <a:t>What makes a good city?</a:t>
            </a:r>
            <a:endParaRPr lang="en-US" sz="4400" dirty="0"/>
          </a:p>
        </p:txBody>
      </p:sp>
    </p:spTree>
    <p:extLst>
      <p:ext uri="{BB962C8B-B14F-4D97-AF65-F5344CB8AC3E}">
        <p14:creationId xmlns:p14="http://schemas.microsoft.com/office/powerpoint/2010/main" val="40355088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u="sng" dirty="0" smtClean="0"/>
              <a:t>Discuss</a:t>
            </a:r>
            <a:endParaRPr lang="en-US" b="1" u="sng" dirty="0"/>
          </a:p>
        </p:txBody>
      </p:sp>
      <p:sp>
        <p:nvSpPr>
          <p:cNvPr id="4" name="Content Placeholder 3"/>
          <p:cNvSpPr>
            <a:spLocks noGrp="1"/>
          </p:cNvSpPr>
          <p:nvPr>
            <p:ph idx="1"/>
          </p:nvPr>
        </p:nvSpPr>
        <p:spPr/>
        <p:txBody>
          <a:bodyPr>
            <a:normAutofit/>
          </a:bodyPr>
          <a:lstStyle/>
          <a:p>
            <a:r>
              <a:rPr lang="en-US" sz="4400" dirty="0" smtClean="0"/>
              <a:t>Why does Audrey want to live in the Suburbs?</a:t>
            </a:r>
          </a:p>
          <a:p>
            <a:r>
              <a:rPr lang="en-US" sz="4400" dirty="0" smtClean="0"/>
              <a:t>How are the suburbs portrayed?</a:t>
            </a:r>
          </a:p>
          <a:p>
            <a:r>
              <a:rPr lang="en-US" sz="4400" dirty="0" smtClean="0"/>
              <a:t>Do you want to live in a suburb?</a:t>
            </a:r>
            <a:endParaRPr lang="en-US" sz="4400" dirty="0"/>
          </a:p>
        </p:txBody>
      </p:sp>
    </p:spTree>
    <p:extLst>
      <p:ext uri="{BB962C8B-B14F-4D97-AF65-F5344CB8AC3E}">
        <p14:creationId xmlns:p14="http://schemas.microsoft.com/office/powerpoint/2010/main" val="4241913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3000"/>
          </a:xfrm>
        </p:spPr>
        <p:txBody>
          <a:bodyPr/>
          <a:lstStyle/>
          <a:p>
            <a:pPr algn="l"/>
            <a:r>
              <a:rPr lang="en-US" b="1" dirty="0" smtClean="0"/>
              <a:t>A. Urban Expansion</a:t>
            </a:r>
            <a:endParaRPr lang="en-US" b="1" dirty="0"/>
          </a:p>
        </p:txBody>
      </p:sp>
      <p:sp>
        <p:nvSpPr>
          <p:cNvPr id="4" name="Content Placeholder 3"/>
          <p:cNvSpPr>
            <a:spLocks noGrp="1"/>
          </p:cNvSpPr>
          <p:nvPr>
            <p:ph idx="1"/>
          </p:nvPr>
        </p:nvSpPr>
        <p:spPr>
          <a:xfrm>
            <a:off x="457200" y="838200"/>
            <a:ext cx="8229600" cy="5791200"/>
          </a:xfrm>
        </p:spPr>
        <p:txBody>
          <a:bodyPr>
            <a:normAutofit/>
          </a:bodyPr>
          <a:lstStyle/>
          <a:p>
            <a:pPr marL="514350" indent="-514350">
              <a:buFont typeface="+mj-lt"/>
              <a:buAutoNum type="arabicPeriod"/>
            </a:pPr>
            <a:r>
              <a:rPr lang="en-US" sz="4400" b="1" dirty="0" smtClean="0"/>
              <a:t>Conurbation: </a:t>
            </a:r>
            <a:r>
              <a:rPr lang="en-US" sz="4400" dirty="0" smtClean="0"/>
              <a:t>when cities grow until they meet</a:t>
            </a:r>
            <a:endParaRPr lang="en-US" sz="4400" b="1" dirty="0" smtClean="0"/>
          </a:p>
          <a:p>
            <a:pPr marL="1143000" lvl="1" indent="-742950">
              <a:buFont typeface="+mj-lt"/>
              <a:buAutoNum type="alphaLcPeriod"/>
            </a:pPr>
            <a:r>
              <a:rPr lang="en-US" sz="4000" dirty="0" smtClean="0"/>
              <a:t>This forms a megalopolis</a:t>
            </a:r>
          </a:p>
        </p:txBody>
      </p:sp>
      <p:pic>
        <p:nvPicPr>
          <p:cNvPr id="5" name="Picture 2" descr="http://www.think-graphic-arts.com/pages/graphics/highwa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3108960"/>
            <a:ext cx="4495800" cy="359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9981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 y="0"/>
            <a:ext cx="4648200" cy="6400800"/>
          </a:xfrm>
        </p:spPr>
        <p:txBody>
          <a:bodyPr>
            <a:normAutofit/>
          </a:bodyPr>
          <a:lstStyle/>
          <a:p>
            <a:pPr marL="0" indent="0">
              <a:buNone/>
            </a:pPr>
            <a:r>
              <a:rPr lang="en-US" sz="4800" b="1" dirty="0" smtClean="0"/>
              <a:t>b. Density Gradient: </a:t>
            </a:r>
            <a:r>
              <a:rPr lang="en-US" sz="4800" dirty="0" smtClean="0"/>
              <a:t>population density changes in a city</a:t>
            </a:r>
          </a:p>
          <a:p>
            <a:pPr marL="1143000" lvl="1" indent="-742950"/>
            <a:r>
              <a:rPr lang="en-US" sz="4400" dirty="0" smtClean="0"/>
              <a:t>Historically more people live in center</a:t>
            </a:r>
          </a:p>
        </p:txBody>
      </p:sp>
      <p:pic>
        <p:nvPicPr>
          <p:cNvPr id="29698" name="Picture 2" descr="http://wps.prenhall.com/wps/media/objects/1331/1363540/density_gradient_cleve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442" y="838200"/>
            <a:ext cx="4330558"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71581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050"/>
            <a:ext cx="8991600" cy="6477000"/>
          </a:xfrm>
        </p:spPr>
        <p:txBody>
          <a:bodyPr>
            <a:normAutofit/>
          </a:bodyPr>
          <a:lstStyle/>
          <a:p>
            <a:pPr marL="0" indent="0">
              <a:buNone/>
            </a:pPr>
            <a:r>
              <a:rPr lang="en-US" sz="4400" b="1" dirty="0" smtClean="0"/>
              <a:t>2. Suburb</a:t>
            </a:r>
          </a:p>
          <a:p>
            <a:pPr marL="1143000" lvl="1" indent="-742950">
              <a:buFont typeface="+mj-lt"/>
              <a:buAutoNum type="alphaLcPeriod"/>
            </a:pPr>
            <a:r>
              <a:rPr lang="en-US" sz="4400" b="1" dirty="0" smtClean="0"/>
              <a:t>Edge City: </a:t>
            </a:r>
            <a:r>
              <a:rPr lang="en-US" sz="4400" dirty="0" smtClean="0"/>
              <a:t>independent settlements near big cities</a:t>
            </a:r>
            <a:r>
              <a:rPr lang="en-US" sz="4400" b="1" dirty="0"/>
              <a:t>	</a:t>
            </a:r>
          </a:p>
          <a:p>
            <a:pPr marL="1143000" lvl="1" indent="-742950">
              <a:buFont typeface="+mj-lt"/>
              <a:buAutoNum type="alphaLcPeriod"/>
            </a:pPr>
            <a:r>
              <a:rPr lang="en-US" sz="4400" b="1" dirty="0" smtClean="0"/>
              <a:t>Annexation: </a:t>
            </a:r>
            <a:r>
              <a:rPr lang="en-US" sz="4400" dirty="0" smtClean="0"/>
              <a:t>legal process of adding land area to a city</a:t>
            </a:r>
          </a:p>
          <a:p>
            <a:pPr marL="1143000" lvl="1" indent="-742950">
              <a:buFont typeface="+mj-lt"/>
              <a:buAutoNum type="alphaLcPeriod"/>
            </a:pPr>
            <a:r>
              <a:rPr lang="en-US" sz="4400" b="1" dirty="0" smtClean="0"/>
              <a:t>Sprawl: </a:t>
            </a:r>
            <a:r>
              <a:rPr lang="en-US" sz="4400" dirty="0" smtClean="0"/>
              <a:t>progressive spread of development over land</a:t>
            </a:r>
            <a:endParaRPr lang="en-US" sz="4400" b="1" dirty="0" smtClean="0"/>
          </a:p>
          <a:p>
            <a:pPr marL="742950" indent="-742950">
              <a:buFont typeface="+mj-lt"/>
              <a:buAutoNum type="alphaLcPeriod"/>
            </a:pPr>
            <a:endParaRPr lang="en-US" sz="4400" dirty="0" smtClean="0"/>
          </a:p>
        </p:txBody>
      </p:sp>
    </p:spTree>
    <p:extLst>
      <p:ext uri="{BB962C8B-B14F-4D97-AF65-F5344CB8AC3E}">
        <p14:creationId xmlns:p14="http://schemas.microsoft.com/office/powerpoint/2010/main" val="23975549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sonorandesert.org/uploads/files/Arroyo_Grande_1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
            <a:ext cx="8382000" cy="647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68026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smtClean="0"/>
              <a:t>Discuss</a:t>
            </a:r>
            <a:endParaRPr lang="en-US" b="1" u="sng" dirty="0"/>
          </a:p>
        </p:txBody>
      </p:sp>
      <p:sp>
        <p:nvSpPr>
          <p:cNvPr id="5" name="Content Placeholder 4"/>
          <p:cNvSpPr>
            <a:spLocks noGrp="1"/>
          </p:cNvSpPr>
          <p:nvPr>
            <p:ph idx="1"/>
          </p:nvPr>
        </p:nvSpPr>
        <p:spPr/>
        <p:txBody>
          <a:bodyPr>
            <a:normAutofit/>
          </a:bodyPr>
          <a:lstStyle/>
          <a:p>
            <a:r>
              <a:rPr lang="en-US" sz="4400" dirty="0" smtClean="0"/>
              <a:t>What could be some possible problems arising from annexation and suburban sprawl?</a:t>
            </a:r>
            <a:endParaRPr lang="en-US" sz="4400" dirty="0"/>
          </a:p>
        </p:txBody>
      </p:sp>
    </p:spTree>
    <p:extLst>
      <p:ext uri="{BB962C8B-B14F-4D97-AF65-F5344CB8AC3E}">
        <p14:creationId xmlns:p14="http://schemas.microsoft.com/office/powerpoint/2010/main" val="32984489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a:bodyPr>
          <a:lstStyle/>
          <a:p>
            <a:pPr algn="l"/>
            <a:r>
              <a:rPr lang="en-US" dirty="0" smtClean="0"/>
              <a:t>3. Loss of open space and farm land</a:t>
            </a:r>
            <a:endParaRPr lang="en-US" dirty="0"/>
          </a:p>
        </p:txBody>
      </p:sp>
      <p:sp>
        <p:nvSpPr>
          <p:cNvPr id="3" name="Content Placeholder 2"/>
          <p:cNvSpPr>
            <a:spLocks noGrp="1"/>
          </p:cNvSpPr>
          <p:nvPr>
            <p:ph idx="1"/>
          </p:nvPr>
        </p:nvSpPr>
        <p:spPr>
          <a:xfrm>
            <a:off x="457200" y="1219200"/>
            <a:ext cx="8229600" cy="4525963"/>
          </a:xfrm>
        </p:spPr>
        <p:txBody>
          <a:bodyPr>
            <a:normAutofit/>
          </a:bodyPr>
          <a:lstStyle/>
          <a:p>
            <a:pPr marL="514350" indent="-514350">
              <a:buFont typeface="+mj-lt"/>
              <a:buAutoNum type="alphaLcPeriod"/>
            </a:pPr>
            <a:r>
              <a:rPr lang="en-US" sz="4400" b="1" dirty="0" smtClean="0"/>
              <a:t>Greenbelts: </a:t>
            </a:r>
            <a:r>
              <a:rPr lang="en-US" sz="4400" dirty="0" smtClean="0"/>
              <a:t>in the UK there are rings of open space around cities, before the suburbs</a:t>
            </a:r>
          </a:p>
          <a:p>
            <a:pPr marL="514350" indent="-514350">
              <a:buFont typeface="+mj-lt"/>
              <a:buAutoNum type="alphaLcPeriod"/>
            </a:pPr>
            <a:r>
              <a:rPr lang="en-US" sz="4400" b="1" dirty="0"/>
              <a:t> </a:t>
            </a:r>
            <a:r>
              <a:rPr lang="en-US" sz="4400" b="1" dirty="0" smtClean="0"/>
              <a:t>Smart Growth: </a:t>
            </a:r>
            <a:r>
              <a:rPr lang="en-US" sz="4400" dirty="0" smtClean="0"/>
              <a:t>regulation dealing with suburban sprawl and preserving land</a:t>
            </a:r>
            <a:endParaRPr lang="en-US" sz="4400" b="1" dirty="0"/>
          </a:p>
        </p:txBody>
      </p:sp>
    </p:spTree>
    <p:extLst>
      <p:ext uri="{BB962C8B-B14F-4D97-AF65-F5344CB8AC3E}">
        <p14:creationId xmlns:p14="http://schemas.microsoft.com/office/powerpoint/2010/main" val="27057758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6" y="-152400"/>
            <a:ext cx="8229600" cy="1143000"/>
          </a:xfrm>
        </p:spPr>
        <p:txBody>
          <a:bodyPr>
            <a:normAutofit/>
          </a:bodyPr>
          <a:lstStyle/>
          <a:p>
            <a:pPr algn="l"/>
            <a:r>
              <a:rPr lang="en-US" b="1" dirty="0" smtClean="0"/>
              <a:t>B. Problems with Suburbs</a:t>
            </a:r>
            <a:endParaRPr lang="en-US" b="1" dirty="0"/>
          </a:p>
        </p:txBody>
      </p:sp>
      <p:sp>
        <p:nvSpPr>
          <p:cNvPr id="3" name="Content Placeholder 2"/>
          <p:cNvSpPr>
            <a:spLocks noGrp="1"/>
          </p:cNvSpPr>
          <p:nvPr>
            <p:ph idx="1"/>
          </p:nvPr>
        </p:nvSpPr>
        <p:spPr>
          <a:xfrm>
            <a:off x="0" y="838200"/>
            <a:ext cx="9144000" cy="6248400"/>
          </a:xfrm>
        </p:spPr>
        <p:txBody>
          <a:bodyPr>
            <a:normAutofit/>
          </a:bodyPr>
          <a:lstStyle/>
          <a:p>
            <a:pPr marL="514350" indent="-514350">
              <a:buFont typeface="+mj-lt"/>
              <a:buAutoNum type="arabicPeriod"/>
            </a:pPr>
            <a:r>
              <a:rPr lang="en-US" sz="4400" dirty="0"/>
              <a:t>W</a:t>
            </a:r>
            <a:r>
              <a:rPr lang="en-US" sz="4400" dirty="0" smtClean="0"/>
              <a:t>ealthy families move out of old homes and into new ones; poorer family move into the old ones</a:t>
            </a:r>
          </a:p>
          <a:p>
            <a:pPr marL="1143000" lvl="1" indent="-742950">
              <a:buFont typeface="+mj-lt"/>
              <a:buAutoNum type="alphaLcPeriod"/>
            </a:pPr>
            <a:r>
              <a:rPr lang="en-US" sz="4000" b="1" dirty="0" smtClean="0"/>
              <a:t>Socio-Economic </a:t>
            </a:r>
            <a:r>
              <a:rPr lang="en-US" sz="4000" b="1" dirty="0"/>
              <a:t>Status: </a:t>
            </a:r>
            <a:r>
              <a:rPr lang="en-US" sz="4000" dirty="0" smtClean="0"/>
              <a:t>someone’s economic </a:t>
            </a:r>
            <a:r>
              <a:rPr lang="en-US" sz="4000" dirty="0"/>
              <a:t>and social position in relation to others, based on income, education, and occupation</a:t>
            </a:r>
          </a:p>
        </p:txBody>
      </p:sp>
    </p:spTree>
    <p:extLst>
      <p:ext uri="{BB962C8B-B14F-4D97-AF65-F5344CB8AC3E}">
        <p14:creationId xmlns:p14="http://schemas.microsoft.com/office/powerpoint/2010/main" val="97854089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592763"/>
          </a:xfrm>
        </p:spPr>
        <p:txBody>
          <a:bodyPr>
            <a:normAutofit/>
          </a:bodyPr>
          <a:lstStyle/>
          <a:p>
            <a:pPr marL="0" indent="0">
              <a:buNone/>
            </a:pPr>
            <a:r>
              <a:rPr lang="en-US" sz="4400" dirty="0" smtClean="0"/>
              <a:t>2. Economics:</a:t>
            </a:r>
          </a:p>
          <a:p>
            <a:pPr marL="1143000" lvl="1" indent="-742950">
              <a:buFont typeface="+mj-lt"/>
              <a:buAutoNum type="alphaLcPeriod"/>
            </a:pPr>
            <a:r>
              <a:rPr lang="en-US" sz="4000" dirty="0" smtClean="0"/>
              <a:t>Consumer services move because of customers</a:t>
            </a:r>
          </a:p>
          <a:p>
            <a:pPr marL="1143000" lvl="1" indent="-742950">
              <a:buFont typeface="+mj-lt"/>
              <a:buAutoNum type="alphaLcPeriod"/>
            </a:pPr>
            <a:r>
              <a:rPr lang="en-US" sz="4000" dirty="0" smtClean="0"/>
              <a:t>Business services move because its cheaper</a:t>
            </a:r>
          </a:p>
          <a:p>
            <a:pPr marL="1143000" lvl="1" indent="-742950">
              <a:buFont typeface="+mj-lt"/>
              <a:buAutoNum type="alphaLcPeriod"/>
            </a:pPr>
            <a:r>
              <a:rPr lang="en-US" sz="4000" dirty="0" smtClean="0"/>
              <a:t>ABANDONING THE CBD</a:t>
            </a:r>
            <a:endParaRPr lang="en-US" sz="4000" dirty="0"/>
          </a:p>
        </p:txBody>
      </p:sp>
    </p:spTree>
    <p:extLst>
      <p:ext uri="{BB962C8B-B14F-4D97-AF65-F5344CB8AC3E}">
        <p14:creationId xmlns:p14="http://schemas.microsoft.com/office/powerpoint/2010/main" val="23456603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t>Video: Poverty in the Suburbs</a:t>
            </a:r>
            <a:endParaRPr lang="en-US" b="1" dirty="0"/>
          </a:p>
        </p:txBody>
      </p:sp>
      <p:pic>
        <p:nvPicPr>
          <p:cNvPr id="1026" name="Picture 2" descr="Image result for poverty rates surge in the subur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47800"/>
            <a:ext cx="9163050" cy="515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18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BAB290A7275A4F8F9C47650032CC21" ma:contentTypeVersion="2" ma:contentTypeDescription="Create a new document." ma:contentTypeScope="" ma:versionID="e86f2336f7311206c86221b768a661b3">
  <xsd:schema xmlns:xsd="http://www.w3.org/2001/XMLSchema" xmlns:xs="http://www.w3.org/2001/XMLSchema" xmlns:p="http://schemas.microsoft.com/office/2006/metadata/properties" xmlns:ns2="53a41b9e-c492-4cb9-890f-e1d01ba211e8" targetNamespace="http://schemas.microsoft.com/office/2006/metadata/properties" ma:root="true" ma:fieldsID="2dcba2eb37c92e7d503dbe5de5f9bdca" ns2:_="">
    <xsd:import namespace="53a41b9e-c492-4cb9-890f-e1d01ba211e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a41b9e-c492-4cb9-890f-e1d01ba211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A4DDF0-702C-4C77-A13E-0917ABD0CC29}">
  <ds:schemaRefs>
    <ds:schemaRef ds:uri="http://purl.org/dc/dcmitype/"/>
    <ds:schemaRef ds:uri="http://schemas.openxmlformats.org/package/2006/metadata/core-properties"/>
    <ds:schemaRef ds:uri="http://purl.org/dc/elements/1.1/"/>
    <ds:schemaRef ds:uri="http://schemas.microsoft.com/office/2006/metadata/properties"/>
    <ds:schemaRef ds:uri="http://purl.org/dc/terms/"/>
    <ds:schemaRef ds:uri="http://schemas.microsoft.com/office/2006/documentManagement/types"/>
    <ds:schemaRef ds:uri="53a41b9e-c492-4cb9-890f-e1d01ba211e8"/>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1155690-4278-46DA-9929-4815737471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a41b9e-c492-4cb9-890f-e1d01ba211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9EC767-EECB-4BF8-B33E-E860BF3C9E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4389</TotalTime>
  <Words>2500</Words>
  <Application>Microsoft Office PowerPoint</Application>
  <PresentationFormat>On-screen Show (4:3)</PresentationFormat>
  <Paragraphs>410</Paragraphs>
  <Slides>191</Slides>
  <Notes>9</Notes>
  <HiddenSlides>2</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191</vt:i4>
      </vt:variant>
    </vt:vector>
  </HeadingPairs>
  <TitlesOfParts>
    <vt:vector size="198" baseType="lpstr">
      <vt:lpstr>Arial</vt:lpstr>
      <vt:lpstr>Calibri</vt:lpstr>
      <vt:lpstr>Office Theme</vt:lpstr>
      <vt:lpstr>1_Office Theme</vt:lpstr>
      <vt:lpstr>2_Office Theme</vt:lpstr>
      <vt:lpstr>3_Office Theme</vt:lpstr>
      <vt:lpstr>4_Office Theme</vt:lpstr>
      <vt:lpstr>AP Human Geography</vt:lpstr>
      <vt:lpstr>Day 1</vt:lpstr>
      <vt:lpstr>Bellwork</vt:lpstr>
      <vt:lpstr>Agenda:</vt:lpstr>
      <vt:lpstr>Mindfulness Moment</vt:lpstr>
      <vt:lpstr>Objective:</vt:lpstr>
      <vt:lpstr>TUBI:</vt:lpstr>
      <vt:lpstr>Ch. 13 Urban Development</vt:lpstr>
      <vt:lpstr>Discuss</vt:lpstr>
      <vt:lpstr>I. The Big City</vt:lpstr>
      <vt:lpstr>A. Urbanization</vt:lpstr>
      <vt:lpstr>PowerPoint Presentation</vt:lpstr>
      <vt:lpstr>B. Urban Categories</vt:lpstr>
      <vt:lpstr>PowerPoint Presentation</vt:lpstr>
      <vt:lpstr>PowerPoint Presentation</vt:lpstr>
      <vt:lpstr>Geographic Connections</vt:lpstr>
      <vt:lpstr>Video: Little Shop of Horrors “Skid Row”</vt:lpstr>
      <vt:lpstr>Discuss</vt:lpstr>
      <vt:lpstr>C. Downtown</vt:lpstr>
      <vt:lpstr>Discuss</vt:lpstr>
      <vt:lpstr>2. NOT in the CBD</vt:lpstr>
      <vt:lpstr>D. Competition for Land</vt:lpstr>
      <vt:lpstr>Summary</vt:lpstr>
      <vt:lpstr>Discuss</vt:lpstr>
      <vt:lpstr>Make a list of services, industries and infrastructure for each!</vt:lpstr>
      <vt:lpstr>New York City</vt:lpstr>
      <vt:lpstr>Washington DC</vt:lpstr>
      <vt:lpstr>London</vt:lpstr>
      <vt:lpstr>Tucson</vt:lpstr>
      <vt:lpstr>Istanbul</vt:lpstr>
      <vt:lpstr>Tokyo</vt:lpstr>
      <vt:lpstr>Cairo</vt:lpstr>
      <vt:lpstr>Capetown</vt:lpstr>
      <vt:lpstr>Seoul</vt:lpstr>
      <vt:lpstr>4 Level Map Analysis </vt:lpstr>
      <vt:lpstr>Day 2</vt:lpstr>
      <vt:lpstr>Bellwork 4/12/2019</vt:lpstr>
      <vt:lpstr>Day of Silence</vt:lpstr>
      <vt:lpstr>Do you need a ride?</vt:lpstr>
      <vt:lpstr>Agenda:</vt:lpstr>
      <vt:lpstr>Objective:</vt:lpstr>
      <vt:lpstr>TUBI:</vt:lpstr>
      <vt:lpstr>Discuss</vt:lpstr>
      <vt:lpstr>Turn to page 2 of the packet</vt:lpstr>
      <vt:lpstr>You Have Options…</vt:lpstr>
      <vt:lpstr>Discuss</vt:lpstr>
      <vt:lpstr>New York City</vt:lpstr>
      <vt:lpstr>Washington DC</vt:lpstr>
      <vt:lpstr>London</vt:lpstr>
      <vt:lpstr>Tucson</vt:lpstr>
      <vt:lpstr>Istanbul</vt:lpstr>
      <vt:lpstr>Tokyo</vt:lpstr>
      <vt:lpstr>Cairo</vt:lpstr>
      <vt:lpstr>Capetown</vt:lpstr>
      <vt:lpstr>Seoul</vt:lpstr>
      <vt:lpstr>Urban Planning Project</vt:lpstr>
      <vt:lpstr>Day 3</vt:lpstr>
      <vt:lpstr>Bellwork 4/15/2018:</vt:lpstr>
      <vt:lpstr>Agenda</vt:lpstr>
      <vt:lpstr>Objective:</vt:lpstr>
      <vt:lpstr>TUBI</vt:lpstr>
      <vt:lpstr>I. The Suburbs</vt:lpstr>
      <vt:lpstr>What are the pictures showing?  What do they have in common?  What message are the following pictures trying to project? 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pictures showing?  What do they have in common?  What message are the following pictures trying to project? How?</vt:lpstr>
      <vt:lpstr>Video: Somewhere That’s Green</vt:lpstr>
      <vt:lpstr>Discuss</vt:lpstr>
      <vt:lpstr>A. Urban Expansion</vt:lpstr>
      <vt:lpstr>PowerPoint Presentation</vt:lpstr>
      <vt:lpstr>PowerPoint Presentation</vt:lpstr>
      <vt:lpstr>PowerPoint Presentation</vt:lpstr>
      <vt:lpstr>Discuss</vt:lpstr>
      <vt:lpstr>3. Loss of open space and farm land</vt:lpstr>
      <vt:lpstr>B. Problems with Suburbs</vt:lpstr>
      <vt:lpstr>PowerPoint Presentation</vt:lpstr>
      <vt:lpstr>Video: Poverty in the Suburbs</vt:lpstr>
      <vt:lpstr>Summary:</vt:lpstr>
      <vt:lpstr>Video: How to Re-Invent the Apartment</vt:lpstr>
      <vt:lpstr>Urban Planning Project</vt:lpstr>
      <vt:lpstr>Day 4</vt:lpstr>
      <vt:lpstr>Bellwork</vt:lpstr>
      <vt:lpstr>Agenda:</vt:lpstr>
      <vt:lpstr>Objective:</vt:lpstr>
      <vt:lpstr>TUBI</vt:lpstr>
      <vt:lpstr>I. Urban Models</vt:lpstr>
      <vt:lpstr>PowerPoint Presentation</vt:lpstr>
      <vt:lpstr>Bid Rent Curve</vt:lpstr>
      <vt:lpstr>B. Urban Models in the US</vt:lpstr>
      <vt:lpstr>DRAW THIS!!</vt:lpstr>
      <vt:lpstr>PowerPoint Presentation</vt:lpstr>
      <vt:lpstr>DRAW THIS</vt:lpstr>
      <vt:lpstr>PowerPoint Presentation</vt:lpstr>
      <vt:lpstr>DRAW THIS</vt:lpstr>
      <vt:lpstr>4. Peripheral Model</vt:lpstr>
      <vt:lpstr>DRAW THIS</vt:lpstr>
      <vt:lpstr>5. Urban Realms Model</vt:lpstr>
      <vt:lpstr>PowerPoint Presentation</vt:lpstr>
      <vt:lpstr>Which model do you think Tucson fits?</vt:lpstr>
      <vt:lpstr>C. Urban Models Everywhere Else</vt:lpstr>
      <vt:lpstr>PowerPoint Presentation</vt:lpstr>
      <vt:lpstr>Paris</vt:lpstr>
      <vt:lpstr>PowerPoint Presentation</vt:lpstr>
      <vt:lpstr>PowerPoint Presentation</vt:lpstr>
      <vt:lpstr>DRAW THIS</vt:lpstr>
      <vt:lpstr>Mexico City</vt:lpstr>
      <vt:lpstr>PowerPoint Presentation</vt:lpstr>
      <vt:lpstr>PowerPoint Presentation</vt:lpstr>
      <vt:lpstr>Draw this</vt:lpstr>
      <vt:lpstr>Ho Chi Minh</vt:lpstr>
      <vt:lpstr>PowerPoint Presentation</vt:lpstr>
      <vt:lpstr>PowerPoint Presentation</vt:lpstr>
      <vt:lpstr>Draw this</vt:lpstr>
      <vt:lpstr>Dar Es Salaam</vt:lpstr>
      <vt:lpstr>PowerPoint Presentation</vt:lpstr>
      <vt:lpstr>Discuss</vt:lpstr>
      <vt:lpstr>Summary</vt:lpstr>
      <vt:lpstr>Urban Planning Activity</vt:lpstr>
      <vt:lpstr>Day 5</vt:lpstr>
      <vt:lpstr>Bellwork</vt:lpstr>
      <vt:lpstr>Agenda</vt:lpstr>
      <vt:lpstr>Objective</vt:lpstr>
      <vt:lpstr>TUBI</vt:lpstr>
      <vt:lpstr>I. Challenges for Cities</vt:lpstr>
      <vt:lpstr>A. Borchert’s Epochs</vt:lpstr>
      <vt:lpstr>PowerPoint Presentation</vt:lpstr>
      <vt:lpstr>PowerPoint Presentation</vt:lpstr>
      <vt:lpstr>PowerPoint Presentation</vt:lpstr>
      <vt:lpstr>In your notes define white flight and ethnic neighborhood.</vt:lpstr>
      <vt:lpstr>B. Deterioration</vt:lpstr>
      <vt:lpstr>PowerPoint Presentation</vt:lpstr>
      <vt:lpstr>PowerPoint Presentation</vt:lpstr>
      <vt:lpstr>PowerPoint Presentation</vt:lpstr>
      <vt:lpstr>Video: In the Heights</vt:lpstr>
      <vt:lpstr>PowerPoint Presentation</vt:lpstr>
      <vt:lpstr>PowerPoint Presentation</vt:lpstr>
      <vt:lpstr>PowerPoint Presentation</vt:lpstr>
      <vt:lpstr>PowerPoint Presentation</vt:lpstr>
      <vt:lpstr>PowerPoint Presentation</vt:lpstr>
      <vt:lpstr>Discuss</vt:lpstr>
      <vt:lpstr>PowerPoint Presentation</vt:lpstr>
      <vt:lpstr>PowerPoint Presentation</vt:lpstr>
      <vt:lpstr>C. Gentrification</vt:lpstr>
      <vt:lpstr>Discuss</vt:lpstr>
      <vt:lpstr>PowerPoint Presentation</vt:lpstr>
      <vt:lpstr>PowerPoint Presentation</vt:lpstr>
      <vt:lpstr>PowerPoint Presentation</vt:lpstr>
      <vt:lpstr>PowerPoint Presentation</vt:lpstr>
      <vt:lpstr>PowerPoint Presentation</vt:lpstr>
      <vt:lpstr>6. Economic Consequences </vt:lpstr>
      <vt:lpstr>Discuss</vt:lpstr>
      <vt:lpstr>D. New Urbanism</vt:lpstr>
      <vt:lpstr>2. Goals</vt:lpstr>
      <vt:lpstr>Summary</vt:lpstr>
      <vt:lpstr>Video: Future of Cities</vt:lpstr>
      <vt:lpstr>Day 6</vt:lpstr>
      <vt:lpstr>Bellwork</vt:lpstr>
      <vt:lpstr>Agenda</vt:lpstr>
      <vt:lpstr>Urban Planning Project Voting</vt:lpstr>
      <vt:lpstr>Quiz</vt:lpstr>
      <vt:lpstr>Day 7</vt:lpstr>
      <vt:lpstr>Bellwork</vt:lpstr>
      <vt:lpstr>Agenda</vt:lpstr>
      <vt:lpstr>Objective</vt:lpstr>
      <vt:lpstr>TUBI</vt:lpstr>
      <vt:lpstr>FRQ</vt:lpstr>
      <vt:lpstr>Score FRQ</vt:lpstr>
      <vt:lpstr>Urban Planning Project</vt:lpstr>
      <vt:lpstr>TED TALKS: https://www.ted.com/topics/cities</vt:lpstr>
    </vt:vector>
  </TitlesOfParts>
  <Company>Tucson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Human Geography</dc:title>
  <dc:creator>Traquair, Hannah</dc:creator>
  <cp:lastModifiedBy>Cannon, Amy</cp:lastModifiedBy>
  <cp:revision>12</cp:revision>
  <dcterms:created xsi:type="dcterms:W3CDTF">2017-09-29T18:11:11Z</dcterms:created>
  <dcterms:modified xsi:type="dcterms:W3CDTF">2019-04-15T15:20:07Z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0x010100D4BAB290A7275A4F8F9C47650032CC21</vt:lpwstr>
  </property>
</Properties>
</file>