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125"/>
  </p:notesMasterIdLst>
  <p:sldIdLst>
    <p:sldId id="257" r:id="rId6"/>
    <p:sldId id="258" r:id="rId7"/>
    <p:sldId id="259" r:id="rId8"/>
    <p:sldId id="260" r:id="rId9"/>
    <p:sldId id="378" r:id="rId10"/>
    <p:sldId id="379" r:id="rId11"/>
    <p:sldId id="262" r:id="rId12"/>
    <p:sldId id="263" r:id="rId13"/>
    <p:sldId id="264" r:id="rId14"/>
    <p:sldId id="265" r:id="rId15"/>
    <p:sldId id="266" r:id="rId16"/>
    <p:sldId id="267" r:id="rId17"/>
    <p:sldId id="268" r:id="rId18"/>
    <p:sldId id="269" r:id="rId19"/>
    <p:sldId id="270" r:id="rId20"/>
    <p:sldId id="271" r:id="rId21"/>
    <p:sldId id="274" r:id="rId22"/>
    <p:sldId id="275" r:id="rId23"/>
    <p:sldId id="276" r:id="rId24"/>
    <p:sldId id="277" r:id="rId25"/>
    <p:sldId id="278" r:id="rId26"/>
    <p:sldId id="279"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DEDAB-A083-4DC0-8526-B98CD7E649FA}" v="135" dt="2019-01-07T14:35:47.195"/>
    <p1510:client id="{DC889CC0-17E2-E047-8A0B-5E7F72D365F2}" v="25" dt="2019-01-07T02:31:42.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sorterViewPr>
    <p:cViewPr>
      <p:scale>
        <a:sx n="80" d="100"/>
        <a:sy n="80" d="100"/>
      </p:scale>
      <p:origin x="0" y="645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microsoft.com/office/2015/10/relationships/revisionInfo" Target="revisionInfo.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non, Amy" userId="S::amy.cannon@tusd1.org::597931f9-5cd9-4648-ad94-0342a8464565" providerId="AD" clId="Web-{233DEDAB-A083-4DC0-8526-B98CD7E649FA}"/>
    <pc:docChg chg="addSld modSld">
      <pc:chgData name="Cannon, Amy" userId="S::amy.cannon@tusd1.org::597931f9-5cd9-4648-ad94-0342a8464565" providerId="AD" clId="Web-{233DEDAB-A083-4DC0-8526-B98CD7E649FA}" dt="2019-01-07T14:37:52.429" v="289" actId="20577"/>
      <pc:docMkLst>
        <pc:docMk/>
      </pc:docMkLst>
      <pc:sldChg chg="modSp">
        <pc:chgData name="Cannon, Amy" userId="S::amy.cannon@tusd1.org::597931f9-5cd9-4648-ad94-0342a8464565" providerId="AD" clId="Web-{233DEDAB-A083-4DC0-8526-B98CD7E649FA}" dt="2019-01-07T14:37:51.070" v="287" actId="20577"/>
        <pc:sldMkLst>
          <pc:docMk/>
          <pc:sldMk cId="2486013207" sldId="262"/>
        </pc:sldMkLst>
        <pc:spChg chg="mod">
          <ac:chgData name="Cannon, Amy" userId="S::amy.cannon@tusd1.org::597931f9-5cd9-4648-ad94-0342a8464565" providerId="AD" clId="Web-{233DEDAB-A083-4DC0-8526-B98CD7E649FA}" dt="2019-01-07T14:37:51.070" v="287" actId="20577"/>
          <ac:spMkLst>
            <pc:docMk/>
            <pc:sldMk cId="2486013207" sldId="262"/>
            <ac:spMk id="2" creationId="{00000000-0000-0000-0000-000000000000}"/>
          </ac:spMkLst>
        </pc:spChg>
      </pc:sldChg>
      <pc:sldChg chg="addSp delSp modSp">
        <pc:chgData name="Cannon, Amy" userId="S::amy.cannon@tusd1.org::597931f9-5cd9-4648-ad94-0342a8464565" providerId="AD" clId="Web-{233DEDAB-A083-4DC0-8526-B98CD7E649FA}" dt="2019-01-07T14:37:07.367" v="219" actId="1076"/>
        <pc:sldMkLst>
          <pc:docMk/>
          <pc:sldMk cId="81963696" sldId="378"/>
        </pc:sldMkLst>
        <pc:spChg chg="mod">
          <ac:chgData name="Cannon, Amy" userId="S::amy.cannon@tusd1.org::597931f9-5cd9-4648-ad94-0342a8464565" providerId="AD" clId="Web-{233DEDAB-A083-4DC0-8526-B98CD7E649FA}" dt="2019-01-07T14:36:55.010" v="216" actId="1076"/>
          <ac:spMkLst>
            <pc:docMk/>
            <pc:sldMk cId="81963696" sldId="378"/>
            <ac:spMk id="2" creationId="{26995E6A-6393-E64A-A2BC-8EB3E34EBA13}"/>
          </ac:spMkLst>
        </pc:spChg>
        <pc:spChg chg="mod">
          <ac:chgData name="Cannon, Amy" userId="S::amy.cannon@tusd1.org::597931f9-5cd9-4648-ad94-0342a8464565" providerId="AD" clId="Web-{233DEDAB-A083-4DC0-8526-B98CD7E649FA}" dt="2019-01-07T14:37:00.789" v="218" actId="1076"/>
          <ac:spMkLst>
            <pc:docMk/>
            <pc:sldMk cId="81963696" sldId="378"/>
            <ac:spMk id="6" creationId="{E611F9A0-67A8-A746-9FD4-CBCDA143938A}"/>
          </ac:spMkLst>
        </pc:spChg>
        <pc:spChg chg="add del mod">
          <ac:chgData name="Cannon, Amy" userId="S::amy.cannon@tusd1.org::597931f9-5cd9-4648-ad94-0342a8464565" providerId="AD" clId="Web-{233DEDAB-A083-4DC0-8526-B98CD7E649FA}" dt="2019-01-07T14:37:07.367" v="219" actId="1076"/>
          <ac:spMkLst>
            <pc:docMk/>
            <pc:sldMk cId="81963696" sldId="378"/>
            <ac:spMk id="7" creationId="{6400BE4F-0520-8941-911A-FF408BF58610}"/>
          </ac:spMkLst>
        </pc:spChg>
        <pc:spChg chg="mod">
          <ac:chgData name="Cannon, Amy" userId="S::amy.cannon@tusd1.org::597931f9-5cd9-4648-ad94-0342a8464565" providerId="AD" clId="Web-{233DEDAB-A083-4DC0-8526-B98CD7E649FA}" dt="2019-01-07T14:36:57.853" v="217" actId="1076"/>
          <ac:spMkLst>
            <pc:docMk/>
            <pc:sldMk cId="81963696" sldId="378"/>
            <ac:spMk id="8" creationId="{918A5C00-6001-2948-8022-37F637E8B66F}"/>
          </ac:spMkLst>
        </pc:spChg>
      </pc:sldChg>
      <pc:sldChg chg="delSp modSp add replId">
        <pc:chgData name="Cannon, Amy" userId="S::amy.cannon@tusd1.org::597931f9-5cd9-4648-ad94-0342a8464565" providerId="AD" clId="Web-{233DEDAB-A083-4DC0-8526-B98CD7E649FA}" dt="2019-01-07T14:37:45.992" v="284" actId="20577"/>
        <pc:sldMkLst>
          <pc:docMk/>
          <pc:sldMk cId="4126302219" sldId="379"/>
        </pc:sldMkLst>
        <pc:spChg chg="del">
          <ac:chgData name="Cannon, Amy" userId="S::amy.cannon@tusd1.org::597931f9-5cd9-4648-ad94-0342a8464565" providerId="AD" clId="Web-{233DEDAB-A083-4DC0-8526-B98CD7E649FA}" dt="2019-01-07T14:37:15.398" v="221"/>
          <ac:spMkLst>
            <pc:docMk/>
            <pc:sldMk cId="4126302219" sldId="379"/>
            <ac:spMk id="6" creationId="{E611F9A0-67A8-A746-9FD4-CBCDA143938A}"/>
          </ac:spMkLst>
        </pc:spChg>
        <pc:spChg chg="del">
          <ac:chgData name="Cannon, Amy" userId="S::amy.cannon@tusd1.org::597931f9-5cd9-4648-ad94-0342a8464565" providerId="AD" clId="Web-{233DEDAB-A083-4DC0-8526-B98CD7E649FA}" dt="2019-01-07T14:37:12.539" v="220"/>
          <ac:spMkLst>
            <pc:docMk/>
            <pc:sldMk cId="4126302219" sldId="379"/>
            <ac:spMk id="7" creationId="{6400BE4F-0520-8941-911A-FF408BF58610}"/>
          </ac:spMkLst>
        </pc:spChg>
        <pc:spChg chg="mod">
          <ac:chgData name="Cannon, Amy" userId="S::amy.cannon@tusd1.org::597931f9-5cd9-4648-ad94-0342a8464565" providerId="AD" clId="Web-{233DEDAB-A083-4DC0-8526-B98CD7E649FA}" dt="2019-01-07T14:37:45.992" v="284" actId="20577"/>
          <ac:spMkLst>
            <pc:docMk/>
            <pc:sldMk cId="4126302219" sldId="379"/>
            <ac:spMk id="8" creationId="{918A5C00-6001-2948-8022-37F637E8B66F}"/>
          </ac:spMkLst>
        </pc:spChg>
      </pc:sldChg>
    </pc:docChg>
  </pc:docChgLst>
  <pc:docChgLst>
    <pc:chgData name="Ollanik, Jacob" userId="0cd7b08a-0efe-4f7d-b84e-5edfcd9fb52b" providerId="ADAL" clId="{DC889CC0-17E2-E047-8A0B-5E7F72D365F2}"/>
    <pc:docChg chg="custSel addSld delSld modSld">
      <pc:chgData name="Ollanik, Jacob" userId="0cd7b08a-0efe-4f7d-b84e-5edfcd9fb52b" providerId="ADAL" clId="{DC889CC0-17E2-E047-8A0B-5E7F72D365F2}" dt="2019-01-07T02:32:09.735" v="891" actId="14100"/>
      <pc:docMkLst>
        <pc:docMk/>
      </pc:docMkLst>
      <pc:sldChg chg="delSp modSp">
        <pc:chgData name="Ollanik, Jacob" userId="0cd7b08a-0efe-4f7d-b84e-5edfcd9fb52b" providerId="ADAL" clId="{DC889CC0-17E2-E047-8A0B-5E7F72D365F2}" dt="2019-01-06T21:37:22.696" v="2"/>
        <pc:sldMkLst>
          <pc:docMk/>
          <pc:sldMk cId="129607184" sldId="257"/>
        </pc:sldMkLst>
        <pc:spChg chg="del mod">
          <ac:chgData name="Ollanik, Jacob" userId="0cd7b08a-0efe-4f7d-b84e-5edfcd9fb52b" providerId="ADAL" clId="{DC889CC0-17E2-E047-8A0B-5E7F72D365F2}" dt="2019-01-06T21:37:22.696" v="2"/>
          <ac:spMkLst>
            <pc:docMk/>
            <pc:sldMk cId="129607184" sldId="257"/>
            <ac:spMk id="4" creationId="{00000000-0000-0000-0000-000000000000}"/>
          </ac:spMkLst>
        </pc:spChg>
      </pc:sldChg>
      <pc:sldChg chg="modSp">
        <pc:chgData name="Ollanik, Jacob" userId="0cd7b08a-0efe-4f7d-b84e-5edfcd9fb52b" providerId="ADAL" clId="{DC889CC0-17E2-E047-8A0B-5E7F72D365F2}" dt="2019-01-06T21:38:18.129" v="78" actId="20577"/>
        <pc:sldMkLst>
          <pc:docMk/>
          <pc:sldMk cId="3041342307" sldId="259"/>
        </pc:sldMkLst>
        <pc:spChg chg="mod">
          <ac:chgData name="Ollanik, Jacob" userId="0cd7b08a-0efe-4f7d-b84e-5edfcd9fb52b" providerId="ADAL" clId="{DC889CC0-17E2-E047-8A0B-5E7F72D365F2}" dt="2019-01-06T21:38:18.129" v="78" actId="20577"/>
          <ac:spMkLst>
            <pc:docMk/>
            <pc:sldMk cId="3041342307" sldId="259"/>
            <ac:spMk id="3" creationId="{00000000-0000-0000-0000-000000000000}"/>
          </ac:spMkLst>
        </pc:spChg>
      </pc:sldChg>
      <pc:sldChg chg="modSp">
        <pc:chgData name="Ollanik, Jacob" userId="0cd7b08a-0efe-4f7d-b84e-5edfcd9fb52b" providerId="ADAL" clId="{DC889CC0-17E2-E047-8A0B-5E7F72D365F2}" dt="2019-01-06T21:38:30.042" v="87" actId="20577"/>
        <pc:sldMkLst>
          <pc:docMk/>
          <pc:sldMk cId="816397605" sldId="260"/>
        </pc:sldMkLst>
        <pc:spChg chg="mod">
          <ac:chgData name="Ollanik, Jacob" userId="0cd7b08a-0efe-4f7d-b84e-5edfcd9fb52b" providerId="ADAL" clId="{DC889CC0-17E2-E047-8A0B-5E7F72D365F2}" dt="2019-01-06T21:38:30.042" v="87" actId="20577"/>
          <ac:spMkLst>
            <pc:docMk/>
            <pc:sldMk cId="816397605" sldId="260"/>
            <ac:spMk id="3" creationId="{00000000-0000-0000-0000-000000000000}"/>
          </ac:spMkLst>
        </pc:spChg>
      </pc:sldChg>
      <pc:sldChg chg="del">
        <pc:chgData name="Ollanik, Jacob" userId="0cd7b08a-0efe-4f7d-b84e-5edfcd9fb52b" providerId="ADAL" clId="{DC889CC0-17E2-E047-8A0B-5E7F72D365F2}" dt="2019-01-07T02:22:54.559" v="342" actId="2696"/>
        <pc:sldMkLst>
          <pc:docMk/>
          <pc:sldMk cId="994324852" sldId="261"/>
        </pc:sldMkLst>
      </pc:sldChg>
      <pc:sldChg chg="addSp delSp modSp">
        <pc:chgData name="Ollanik, Jacob" userId="0cd7b08a-0efe-4f7d-b84e-5edfcd9fb52b" providerId="ADAL" clId="{DC889CC0-17E2-E047-8A0B-5E7F72D365F2}" dt="2019-01-07T02:32:09.735" v="891" actId="14100"/>
        <pc:sldMkLst>
          <pc:docMk/>
          <pc:sldMk cId="4289000417" sldId="263"/>
        </pc:sldMkLst>
        <pc:picChg chg="add mod">
          <ac:chgData name="Ollanik, Jacob" userId="0cd7b08a-0efe-4f7d-b84e-5edfcd9fb52b" providerId="ADAL" clId="{DC889CC0-17E2-E047-8A0B-5E7F72D365F2}" dt="2019-01-07T02:32:09.735" v="891" actId="14100"/>
          <ac:picMkLst>
            <pc:docMk/>
            <pc:sldMk cId="4289000417" sldId="263"/>
            <ac:picMk id="3" creationId="{D567AB9A-1A2E-FC41-B3FB-1BC96E818C61}"/>
          </ac:picMkLst>
        </pc:picChg>
        <pc:picChg chg="del">
          <ac:chgData name="Ollanik, Jacob" userId="0cd7b08a-0efe-4f7d-b84e-5edfcd9fb52b" providerId="ADAL" clId="{DC889CC0-17E2-E047-8A0B-5E7F72D365F2}" dt="2019-01-07T02:31:33.533" v="884" actId="478"/>
          <ac:picMkLst>
            <pc:docMk/>
            <pc:sldMk cId="4289000417" sldId="263"/>
            <ac:picMk id="5" creationId="{00000000-0000-0000-0000-000000000000}"/>
          </ac:picMkLst>
        </pc:picChg>
      </pc:sldChg>
      <pc:sldChg chg="addSp delSp modSp modAnim">
        <pc:chgData name="Ollanik, Jacob" userId="0cd7b08a-0efe-4f7d-b84e-5edfcd9fb52b" providerId="ADAL" clId="{DC889CC0-17E2-E047-8A0B-5E7F72D365F2}" dt="2019-01-06T22:27:37.327" v="94" actId="14100"/>
        <pc:sldMkLst>
          <pc:docMk/>
          <pc:sldMk cId="1689090951" sldId="267"/>
        </pc:sldMkLst>
        <pc:spChg chg="mod">
          <ac:chgData name="Ollanik, Jacob" userId="0cd7b08a-0efe-4f7d-b84e-5edfcd9fb52b" providerId="ADAL" clId="{DC889CC0-17E2-E047-8A0B-5E7F72D365F2}" dt="2019-01-06T22:27:19.917" v="90" actId="1076"/>
          <ac:spMkLst>
            <pc:docMk/>
            <pc:sldMk cId="1689090951" sldId="267"/>
            <ac:spMk id="4" creationId="{00000000-0000-0000-0000-000000000000}"/>
          </ac:spMkLst>
        </pc:spChg>
        <pc:picChg chg="add mod">
          <ac:chgData name="Ollanik, Jacob" userId="0cd7b08a-0efe-4f7d-b84e-5edfcd9fb52b" providerId="ADAL" clId="{DC889CC0-17E2-E047-8A0B-5E7F72D365F2}" dt="2019-01-06T22:27:37.327" v="94" actId="14100"/>
          <ac:picMkLst>
            <pc:docMk/>
            <pc:sldMk cId="1689090951" sldId="267"/>
            <ac:picMk id="2" creationId="{2C2CCDDC-07D8-9547-9BC8-E93BE3DA2398}"/>
          </ac:picMkLst>
        </pc:picChg>
        <pc:picChg chg="del">
          <ac:chgData name="Ollanik, Jacob" userId="0cd7b08a-0efe-4f7d-b84e-5edfcd9fb52b" providerId="ADAL" clId="{DC889CC0-17E2-E047-8A0B-5E7F72D365F2}" dt="2019-01-06T22:27:11.719" v="89" actId="478"/>
          <ac:picMkLst>
            <pc:docMk/>
            <pc:sldMk cId="1689090951" sldId="267"/>
            <ac:picMk id="5" creationId="{00000000-0000-0000-0000-000000000000}"/>
          </ac:picMkLst>
        </pc:picChg>
      </pc:sldChg>
      <pc:sldChg chg="del">
        <pc:chgData name="Ollanik, Jacob" userId="0cd7b08a-0efe-4f7d-b84e-5edfcd9fb52b" providerId="ADAL" clId="{DC889CC0-17E2-E047-8A0B-5E7F72D365F2}" dt="2019-01-06T23:54:12.938" v="96" actId="2696"/>
        <pc:sldMkLst>
          <pc:docMk/>
          <pc:sldMk cId="3092152323" sldId="272"/>
        </pc:sldMkLst>
      </pc:sldChg>
      <pc:sldChg chg="del modNotesTx">
        <pc:chgData name="Ollanik, Jacob" userId="0cd7b08a-0efe-4f7d-b84e-5edfcd9fb52b" providerId="ADAL" clId="{DC889CC0-17E2-E047-8A0B-5E7F72D365F2}" dt="2019-01-06T23:54:13.539" v="97" actId="2696"/>
        <pc:sldMkLst>
          <pc:docMk/>
          <pc:sldMk cId="3785125746" sldId="273"/>
        </pc:sldMkLst>
      </pc:sldChg>
      <pc:sldChg chg="addSp delSp modSp modAnim">
        <pc:chgData name="Ollanik, Jacob" userId="0cd7b08a-0efe-4f7d-b84e-5edfcd9fb52b" providerId="ADAL" clId="{DC889CC0-17E2-E047-8A0B-5E7F72D365F2}" dt="2019-01-06T23:58:55.552" v="106" actId="14100"/>
        <pc:sldMkLst>
          <pc:docMk/>
          <pc:sldMk cId="4086635890" sldId="275"/>
        </pc:sldMkLst>
        <pc:spChg chg="mod">
          <ac:chgData name="Ollanik, Jacob" userId="0cd7b08a-0efe-4f7d-b84e-5edfcd9fb52b" providerId="ADAL" clId="{DC889CC0-17E2-E047-8A0B-5E7F72D365F2}" dt="2019-01-06T23:58:46.463" v="103" actId="1076"/>
          <ac:spMkLst>
            <pc:docMk/>
            <pc:sldMk cId="4086635890" sldId="275"/>
            <ac:spMk id="4" creationId="{00000000-0000-0000-0000-000000000000}"/>
          </ac:spMkLst>
        </pc:spChg>
        <pc:picChg chg="add mod">
          <ac:chgData name="Ollanik, Jacob" userId="0cd7b08a-0efe-4f7d-b84e-5edfcd9fb52b" providerId="ADAL" clId="{DC889CC0-17E2-E047-8A0B-5E7F72D365F2}" dt="2019-01-06T23:58:55.552" v="106" actId="14100"/>
          <ac:picMkLst>
            <pc:docMk/>
            <pc:sldMk cId="4086635890" sldId="275"/>
            <ac:picMk id="2" creationId="{976743CC-0474-764C-A742-E970AA5C4D33}"/>
          </ac:picMkLst>
        </pc:picChg>
        <pc:picChg chg="del">
          <ac:chgData name="Ollanik, Jacob" userId="0cd7b08a-0efe-4f7d-b84e-5edfcd9fb52b" providerId="ADAL" clId="{DC889CC0-17E2-E047-8A0B-5E7F72D365F2}" dt="2019-01-06T23:58:32.944" v="99" actId="478"/>
          <ac:picMkLst>
            <pc:docMk/>
            <pc:sldMk cId="4086635890" sldId="275"/>
            <ac:picMk id="5" creationId="{00000000-0000-0000-0000-000000000000}"/>
          </ac:picMkLst>
        </pc:picChg>
      </pc:sldChg>
      <pc:sldChg chg="modSp">
        <pc:chgData name="Ollanik, Jacob" userId="0cd7b08a-0efe-4f7d-b84e-5edfcd9fb52b" providerId="ADAL" clId="{DC889CC0-17E2-E047-8A0B-5E7F72D365F2}" dt="2019-01-07T02:20:47.697" v="289" actId="20577"/>
        <pc:sldMkLst>
          <pc:docMk/>
          <pc:sldMk cId="2288191546" sldId="277"/>
        </pc:sldMkLst>
        <pc:spChg chg="mod">
          <ac:chgData name="Ollanik, Jacob" userId="0cd7b08a-0efe-4f7d-b84e-5edfcd9fb52b" providerId="ADAL" clId="{DC889CC0-17E2-E047-8A0B-5E7F72D365F2}" dt="2019-01-06T23:59:09.669" v="113" actId="20577"/>
          <ac:spMkLst>
            <pc:docMk/>
            <pc:sldMk cId="2288191546" sldId="277"/>
            <ac:spMk id="2" creationId="{00000000-0000-0000-0000-000000000000}"/>
          </ac:spMkLst>
        </pc:spChg>
        <pc:spChg chg="mod">
          <ac:chgData name="Ollanik, Jacob" userId="0cd7b08a-0efe-4f7d-b84e-5edfcd9fb52b" providerId="ADAL" clId="{DC889CC0-17E2-E047-8A0B-5E7F72D365F2}" dt="2019-01-07T02:20:47.697" v="289" actId="20577"/>
          <ac:spMkLst>
            <pc:docMk/>
            <pc:sldMk cId="2288191546" sldId="277"/>
            <ac:spMk id="3" creationId="{00000000-0000-0000-0000-000000000000}"/>
          </ac:spMkLst>
        </pc:spChg>
      </pc:sldChg>
      <pc:sldChg chg="modSp">
        <pc:chgData name="Ollanik, Jacob" userId="0cd7b08a-0efe-4f7d-b84e-5edfcd9fb52b" providerId="ADAL" clId="{DC889CC0-17E2-E047-8A0B-5E7F72D365F2}" dt="2019-01-07T02:21:08.418" v="312" actId="20577"/>
        <pc:sldMkLst>
          <pc:docMk/>
          <pc:sldMk cId="4112538188" sldId="279"/>
        </pc:sldMkLst>
        <pc:spChg chg="mod">
          <ac:chgData name="Ollanik, Jacob" userId="0cd7b08a-0efe-4f7d-b84e-5edfcd9fb52b" providerId="ADAL" clId="{DC889CC0-17E2-E047-8A0B-5E7F72D365F2}" dt="2019-01-07T02:21:08.418" v="312" actId="20577"/>
          <ac:spMkLst>
            <pc:docMk/>
            <pc:sldMk cId="4112538188" sldId="279"/>
            <ac:spMk id="3" creationId="{00000000-0000-0000-0000-000000000000}"/>
          </ac:spMkLst>
        </pc:spChg>
      </pc:sldChg>
      <pc:sldChg chg="modSp">
        <pc:chgData name="Ollanik, Jacob" userId="0cd7b08a-0efe-4f7d-b84e-5edfcd9fb52b" providerId="ADAL" clId="{DC889CC0-17E2-E047-8A0B-5E7F72D365F2}" dt="2019-01-07T02:21:52.526" v="340" actId="20577"/>
        <pc:sldMkLst>
          <pc:docMk/>
          <pc:sldMk cId="3708576613" sldId="292"/>
        </pc:sldMkLst>
        <pc:spChg chg="mod">
          <ac:chgData name="Ollanik, Jacob" userId="0cd7b08a-0efe-4f7d-b84e-5edfcd9fb52b" providerId="ADAL" clId="{DC889CC0-17E2-E047-8A0B-5E7F72D365F2}" dt="2019-01-07T02:21:52.526" v="340" actId="20577"/>
          <ac:spMkLst>
            <pc:docMk/>
            <pc:sldMk cId="3708576613" sldId="292"/>
            <ac:spMk id="2" creationId="{00000000-0000-0000-0000-000000000000}"/>
          </ac:spMkLst>
        </pc:spChg>
      </pc:sldChg>
      <pc:sldChg chg="modSp">
        <pc:chgData name="Ollanik, Jacob" userId="0cd7b08a-0efe-4f7d-b84e-5edfcd9fb52b" providerId="ADAL" clId="{DC889CC0-17E2-E047-8A0B-5E7F72D365F2}" dt="2019-01-07T02:22:17.350" v="341" actId="20577"/>
        <pc:sldMkLst>
          <pc:docMk/>
          <pc:sldMk cId="2954954327" sldId="298"/>
        </pc:sldMkLst>
        <pc:spChg chg="mod">
          <ac:chgData name="Ollanik, Jacob" userId="0cd7b08a-0efe-4f7d-b84e-5edfcd9fb52b" providerId="ADAL" clId="{DC889CC0-17E2-E047-8A0B-5E7F72D365F2}" dt="2019-01-07T02:22:17.350" v="341" actId="20577"/>
          <ac:spMkLst>
            <pc:docMk/>
            <pc:sldMk cId="2954954327" sldId="298"/>
            <ac:spMk id="3" creationId="{00000000-0000-0000-0000-000000000000}"/>
          </ac:spMkLst>
        </pc:spChg>
      </pc:sldChg>
      <pc:sldChg chg="addSp delSp modSp add">
        <pc:chgData name="Ollanik, Jacob" userId="0cd7b08a-0efe-4f7d-b84e-5edfcd9fb52b" providerId="ADAL" clId="{DC889CC0-17E2-E047-8A0B-5E7F72D365F2}" dt="2019-01-07T02:29:42.044" v="883" actId="20577"/>
        <pc:sldMkLst>
          <pc:docMk/>
          <pc:sldMk cId="81963696" sldId="378"/>
        </pc:sldMkLst>
        <pc:spChg chg="mod">
          <ac:chgData name="Ollanik, Jacob" userId="0cd7b08a-0efe-4f7d-b84e-5edfcd9fb52b" providerId="ADAL" clId="{DC889CC0-17E2-E047-8A0B-5E7F72D365F2}" dt="2019-01-07T02:23:11.066" v="374" actId="20577"/>
          <ac:spMkLst>
            <pc:docMk/>
            <pc:sldMk cId="81963696" sldId="378"/>
            <ac:spMk id="2" creationId="{26995E6A-6393-E64A-A2BC-8EB3E34EBA13}"/>
          </ac:spMkLst>
        </pc:spChg>
        <pc:spChg chg="del mod">
          <ac:chgData name="Ollanik, Jacob" userId="0cd7b08a-0efe-4f7d-b84e-5edfcd9fb52b" providerId="ADAL" clId="{DC889CC0-17E2-E047-8A0B-5E7F72D365F2}" dt="2019-01-07T02:24:52.828" v="589"/>
          <ac:spMkLst>
            <pc:docMk/>
            <pc:sldMk cId="81963696" sldId="378"/>
            <ac:spMk id="3" creationId="{09441B43-2D23-3849-91AA-AFBB28B6EA29}"/>
          </ac:spMkLst>
        </pc:spChg>
        <pc:spChg chg="add del mod">
          <ac:chgData name="Ollanik, Jacob" userId="0cd7b08a-0efe-4f7d-b84e-5edfcd9fb52b" providerId="ADAL" clId="{DC889CC0-17E2-E047-8A0B-5E7F72D365F2}" dt="2019-01-07T02:25:02.688" v="592"/>
          <ac:spMkLst>
            <pc:docMk/>
            <pc:sldMk cId="81963696" sldId="378"/>
            <ac:spMk id="4" creationId="{AD195449-2A7E-A640-B737-92E862BA1953}"/>
          </ac:spMkLst>
        </pc:spChg>
        <pc:spChg chg="add del mod">
          <ac:chgData name="Ollanik, Jacob" userId="0cd7b08a-0efe-4f7d-b84e-5edfcd9fb52b" providerId="ADAL" clId="{DC889CC0-17E2-E047-8A0B-5E7F72D365F2}" dt="2019-01-07T02:27:57.260" v="827" actId="478"/>
          <ac:spMkLst>
            <pc:docMk/>
            <pc:sldMk cId="81963696" sldId="378"/>
            <ac:spMk id="5" creationId="{38EEE9BD-0AF5-0946-8BB6-90965E5E6551}"/>
          </ac:spMkLst>
        </pc:spChg>
        <pc:spChg chg="add mod">
          <ac:chgData name="Ollanik, Jacob" userId="0cd7b08a-0efe-4f7d-b84e-5edfcd9fb52b" providerId="ADAL" clId="{DC889CC0-17E2-E047-8A0B-5E7F72D365F2}" dt="2019-01-07T02:29:42.044" v="883" actId="20577"/>
          <ac:spMkLst>
            <pc:docMk/>
            <pc:sldMk cId="81963696" sldId="378"/>
            <ac:spMk id="6" creationId="{E611F9A0-67A8-A746-9FD4-CBCDA143938A}"/>
          </ac:spMkLst>
        </pc:spChg>
        <pc:spChg chg="add mod">
          <ac:chgData name="Ollanik, Jacob" userId="0cd7b08a-0efe-4f7d-b84e-5edfcd9fb52b" providerId="ADAL" clId="{DC889CC0-17E2-E047-8A0B-5E7F72D365F2}" dt="2019-01-07T02:29:34.719" v="878" actId="20577"/>
          <ac:spMkLst>
            <pc:docMk/>
            <pc:sldMk cId="81963696" sldId="378"/>
            <ac:spMk id="7" creationId="{6400BE4F-0520-8941-911A-FF408BF58610}"/>
          </ac:spMkLst>
        </pc:spChg>
        <pc:spChg chg="add mod">
          <ac:chgData name="Ollanik, Jacob" userId="0cd7b08a-0efe-4f7d-b84e-5edfcd9fb52b" providerId="ADAL" clId="{DC889CC0-17E2-E047-8A0B-5E7F72D365F2}" dt="2019-01-07T02:28:51.211" v="838" actId="20577"/>
          <ac:spMkLst>
            <pc:docMk/>
            <pc:sldMk cId="81963696" sldId="378"/>
            <ac:spMk id="8" creationId="{918A5C00-6001-2948-8022-37F637E8B6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F2FA7-5B93-4118-BB9E-C3B2C480FF38}" type="datetimeFigureOut">
              <a:rPr lang="en-US" smtClean="0"/>
              <a:t>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2BEF67-412E-45E7-9232-FF27884E47A3}" type="slidenum">
              <a:rPr lang="en-US" smtClean="0"/>
              <a:t>‹#›</a:t>
            </a:fld>
            <a:endParaRPr lang="en-US"/>
          </a:p>
        </p:txBody>
      </p:sp>
    </p:spTree>
    <p:extLst>
      <p:ext uri="{BB962C8B-B14F-4D97-AF65-F5344CB8AC3E}">
        <p14:creationId xmlns:p14="http://schemas.microsoft.com/office/powerpoint/2010/main" val="96593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B9D396-82A2-344B-BC0F-F134115CE3E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2911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https://www.youtube.com/watch?v=VnfKgffCZ7U</a:t>
            </a:r>
            <a:endParaRPr lang="en-US" dirty="0"/>
          </a:p>
        </p:txBody>
      </p:sp>
      <p:sp>
        <p:nvSpPr>
          <p:cNvPr id="4" name="Slide Number Placeholder 3"/>
          <p:cNvSpPr>
            <a:spLocks noGrp="1"/>
          </p:cNvSpPr>
          <p:nvPr>
            <p:ph type="sldNum" sz="quarter" idx="10"/>
          </p:nvPr>
        </p:nvSpPr>
        <p:spPr/>
        <p:txBody>
          <a:bodyPr/>
          <a:lstStyle/>
          <a:p>
            <a:fld id="{C12BEF67-412E-45E7-9232-FF27884E47A3}" type="slidenum">
              <a:rPr lang="en-US" smtClean="0"/>
              <a:t>12</a:t>
            </a:fld>
            <a:endParaRPr lang="en-US"/>
          </a:p>
        </p:txBody>
      </p:sp>
    </p:spTree>
    <p:extLst>
      <p:ext uri="{BB962C8B-B14F-4D97-AF65-F5344CB8AC3E}">
        <p14:creationId xmlns:p14="http://schemas.microsoft.com/office/powerpoint/2010/main" val="284765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https://www.youtube.com/watch?v=1JteTVW83lg</a:t>
            </a:r>
            <a:endParaRPr lang="en-US" dirty="0"/>
          </a:p>
        </p:txBody>
      </p:sp>
      <p:sp>
        <p:nvSpPr>
          <p:cNvPr id="4" name="Slide Number Placeholder 3"/>
          <p:cNvSpPr>
            <a:spLocks noGrp="1"/>
          </p:cNvSpPr>
          <p:nvPr>
            <p:ph type="sldNum" sz="quarter" idx="10"/>
          </p:nvPr>
        </p:nvSpPr>
        <p:spPr/>
        <p:txBody>
          <a:bodyPr/>
          <a:lstStyle/>
          <a:p>
            <a:fld id="{C12BEF67-412E-45E7-9232-FF27884E47A3}" type="slidenum">
              <a:rPr lang="en-US" smtClean="0"/>
              <a:t>18</a:t>
            </a:fld>
            <a:endParaRPr lang="en-US"/>
          </a:p>
        </p:txBody>
      </p:sp>
    </p:spTree>
    <p:extLst>
      <p:ext uri="{BB962C8B-B14F-4D97-AF65-F5344CB8AC3E}">
        <p14:creationId xmlns:p14="http://schemas.microsoft.com/office/powerpoint/2010/main" val="418904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https://www.youtube.com/watch?v=T_sGTspaF4Y</a:t>
            </a:r>
            <a:endParaRPr lang="en-US" dirty="0"/>
          </a:p>
        </p:txBody>
      </p:sp>
      <p:sp>
        <p:nvSpPr>
          <p:cNvPr id="4" name="Slide Number Placeholder 3"/>
          <p:cNvSpPr>
            <a:spLocks noGrp="1"/>
          </p:cNvSpPr>
          <p:nvPr>
            <p:ph type="sldNum" sz="quarter" idx="10"/>
          </p:nvPr>
        </p:nvSpPr>
        <p:spPr/>
        <p:txBody>
          <a:bodyPr/>
          <a:lstStyle/>
          <a:p>
            <a:fld id="{C12BEF67-412E-45E7-9232-FF27884E47A3}" type="slidenum">
              <a:rPr lang="en-US" smtClean="0"/>
              <a:t>64</a:t>
            </a:fld>
            <a:endParaRPr lang="en-US"/>
          </a:p>
        </p:txBody>
      </p:sp>
    </p:spTree>
    <p:extLst>
      <p:ext uri="{BB962C8B-B14F-4D97-AF65-F5344CB8AC3E}">
        <p14:creationId xmlns:p14="http://schemas.microsoft.com/office/powerpoint/2010/main" val="604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https://www.youtube.com/watch?v=Uv5-q_9fpro</a:t>
            </a:r>
            <a:endParaRPr lang="en-US" dirty="0"/>
          </a:p>
        </p:txBody>
      </p:sp>
      <p:sp>
        <p:nvSpPr>
          <p:cNvPr id="4" name="Slide Number Placeholder 3"/>
          <p:cNvSpPr>
            <a:spLocks noGrp="1"/>
          </p:cNvSpPr>
          <p:nvPr>
            <p:ph type="sldNum" sz="quarter" idx="10"/>
          </p:nvPr>
        </p:nvSpPr>
        <p:spPr/>
        <p:txBody>
          <a:bodyPr/>
          <a:lstStyle/>
          <a:p>
            <a:fld id="{C12BEF67-412E-45E7-9232-FF27884E47A3}" type="slidenum">
              <a:rPr lang="en-US" smtClean="0"/>
              <a:t>67</a:t>
            </a:fld>
            <a:endParaRPr lang="en-US"/>
          </a:p>
        </p:txBody>
      </p:sp>
    </p:spTree>
    <p:extLst>
      <p:ext uri="{BB962C8B-B14F-4D97-AF65-F5344CB8AC3E}">
        <p14:creationId xmlns:p14="http://schemas.microsoft.com/office/powerpoint/2010/main" val="260416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http://www.cnn.com/videos/world/2015/07/08/pkg-amanpour-bosnia-srebrenica.cnn</a:t>
            </a:r>
          </a:p>
        </p:txBody>
      </p:sp>
      <p:sp>
        <p:nvSpPr>
          <p:cNvPr id="4" name="Slide Number Placeholder 3"/>
          <p:cNvSpPr>
            <a:spLocks noGrp="1"/>
          </p:cNvSpPr>
          <p:nvPr>
            <p:ph type="sldNum" sz="quarter" idx="10"/>
          </p:nvPr>
        </p:nvSpPr>
        <p:spPr/>
        <p:txBody>
          <a:bodyPr/>
          <a:lstStyle/>
          <a:p>
            <a:fld id="{5E3B9568-55C7-4CB2-BDAD-B4C6A64262C4}"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723765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ttps://www.youtube.com/watch?v=vwT9aTrAfQE</a:t>
            </a:r>
            <a:endParaRPr lang="en-US" dirty="0"/>
          </a:p>
        </p:txBody>
      </p:sp>
      <p:sp>
        <p:nvSpPr>
          <p:cNvPr id="4" name="Slide Number Placeholder 3"/>
          <p:cNvSpPr>
            <a:spLocks noGrp="1"/>
          </p:cNvSpPr>
          <p:nvPr>
            <p:ph type="sldNum" sz="quarter" idx="10"/>
          </p:nvPr>
        </p:nvSpPr>
        <p:spPr/>
        <p:txBody>
          <a:bodyPr/>
          <a:lstStyle/>
          <a:p>
            <a:fld id="{5E3B9568-55C7-4CB2-BDAD-B4C6A64262C4}"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492571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https://www.ted.com/talks/clint_smith_the_danger_of_silence?language=en</a:t>
            </a:r>
          </a:p>
        </p:txBody>
      </p:sp>
      <p:sp>
        <p:nvSpPr>
          <p:cNvPr id="4" name="Slide Number Placeholder 3"/>
          <p:cNvSpPr>
            <a:spLocks noGrp="1"/>
          </p:cNvSpPr>
          <p:nvPr>
            <p:ph type="sldNum" sz="quarter" idx="10"/>
          </p:nvPr>
        </p:nvSpPr>
        <p:spPr/>
        <p:txBody>
          <a:bodyPr/>
          <a:lstStyle/>
          <a:p>
            <a:fld id="{5E3B9568-55C7-4CB2-BDAD-B4C6A64262C4}"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75099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E2111D-6900-49B3-8C40-9BEA47A88015}" type="slidenum">
              <a:rPr lang="en-US" smtClean="0"/>
              <a:t>110</a:t>
            </a:fld>
            <a:endParaRPr lang="en-US"/>
          </a:p>
        </p:txBody>
      </p:sp>
    </p:spTree>
    <p:extLst>
      <p:ext uri="{BB962C8B-B14F-4D97-AF65-F5344CB8AC3E}">
        <p14:creationId xmlns:p14="http://schemas.microsoft.com/office/powerpoint/2010/main" val="1173538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FBB689-2D57-4E1B-85F0-5E090F525FA8}"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102137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FBB689-2D57-4E1B-85F0-5E090F525FA8}"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254896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FBB689-2D57-4E1B-85F0-5E090F525FA8}"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187128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072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749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589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378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5191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64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45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866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FBB689-2D57-4E1B-85F0-5E090F525FA8}"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2832707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09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592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E337-218C-2D41-8B4D-59164132028A}"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A6E083-C904-8047-ACD6-6008211447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910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781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586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35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688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281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982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76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FBB689-2D57-4E1B-85F0-5E090F525FA8}"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1058948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789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787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566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0650B-52D1-A84B-8DFD-FFF48F9BDBC3}"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81C0F46-25E2-B94F-B692-751E089ACB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227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721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62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842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422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7823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11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FBB689-2D57-4E1B-85F0-5E090F525FA8}"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35011968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54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7648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197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6480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8893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8539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418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428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3264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3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FBB689-2D57-4E1B-85F0-5E090F525FA8}" type="datetimeFigureOut">
              <a:rPr lang="en-US" smtClean="0"/>
              <a:t>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2661646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722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113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369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256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039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43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FBB689-2D57-4E1B-85F0-5E090F525FA8}" type="datetimeFigureOut">
              <a:rPr lang="en-US" smtClean="0"/>
              <a:t>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133383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FBB689-2D57-4E1B-85F0-5E090F525FA8}" type="datetimeFigureOut">
              <a:rPr lang="en-US" smtClean="0"/>
              <a:t>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65262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BB689-2D57-4E1B-85F0-5E090F525FA8}"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111888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BB689-2D57-4E1B-85F0-5E090F525FA8}"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CE08D-07B4-4E96-9BD9-219B87F7819E}" type="slidenum">
              <a:rPr lang="en-US" smtClean="0"/>
              <a:t>‹#›</a:t>
            </a:fld>
            <a:endParaRPr lang="en-US"/>
          </a:p>
        </p:txBody>
      </p:sp>
    </p:spTree>
    <p:extLst>
      <p:ext uri="{BB962C8B-B14F-4D97-AF65-F5344CB8AC3E}">
        <p14:creationId xmlns:p14="http://schemas.microsoft.com/office/powerpoint/2010/main" val="36758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FBB689-2D57-4E1B-85F0-5E090F525FA8}" type="datetimeFigureOut">
              <a:rPr lang="en-US" smtClean="0"/>
              <a:t>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E08D-07B4-4E96-9BD9-219B87F7819E}" type="slidenum">
              <a:rPr lang="en-US" smtClean="0"/>
              <a:t>‹#›</a:t>
            </a:fld>
            <a:endParaRPr lang="en-US"/>
          </a:p>
        </p:txBody>
      </p:sp>
    </p:spTree>
    <p:extLst>
      <p:ext uri="{BB962C8B-B14F-4D97-AF65-F5344CB8AC3E}">
        <p14:creationId xmlns:p14="http://schemas.microsoft.com/office/powerpoint/2010/main" val="2565249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CF8E337-218C-2D41-8B4D-59164132028A}" type="datetimeFigureOut">
              <a:rPr lang="en-US" smtClean="0">
                <a:solidFill>
                  <a:prstClr val="black">
                    <a:tint val="75000"/>
                  </a:prstClr>
                </a:solidFill>
              </a:rPr>
              <a:pPr defTabSz="457200"/>
              <a:t>1/7/2019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F8A6E083-C904-8047-ACD6-60082114474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876019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b="1" u="sng" kern="1200">
          <a:solidFill>
            <a:schemeClr val="tx1"/>
          </a:solidFill>
          <a:latin typeface="+mn-lt"/>
          <a:ea typeface="+mj-ea"/>
          <a:cs typeface="+mj-cs"/>
        </a:defRPr>
      </a:lvl1pPr>
    </p:titleStyle>
    <p:bodyStyle>
      <a:lvl1pPr marL="342900" indent="-342900" algn="l" defTabSz="457200" rtl="0" eaLnBrk="1" latinLnBrk="0" hangingPunct="1">
        <a:spcBef>
          <a:spcPct val="20000"/>
        </a:spcBef>
        <a:buFont typeface="Arial"/>
        <a:buChar char="•"/>
        <a:defRPr sz="4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4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4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4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4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B10650B-52D1-A84B-8DFD-FFF48F9BDBC3}" type="datetimeFigureOut">
              <a:rPr lang="en-US" smtClean="0">
                <a:solidFill>
                  <a:prstClr val="black">
                    <a:tint val="75000"/>
                  </a:prstClr>
                </a:solidFill>
              </a:rPr>
              <a:pPr defTabSz="457200"/>
              <a:t>1/7/2019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81C0F46-25E2-B94F-B692-751E089ACBCE}"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151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CCF2C-72D4-4B94-9413-43E2EF6C731D}"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40934-4835-44B2-AD11-602A2CE0DE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9215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6A2E8-CE2F-4E5F-AEDD-65C5625419C4}" type="datetimeFigureOut">
              <a:rPr lang="en-US" smtClean="0">
                <a:solidFill>
                  <a:prstClr val="black">
                    <a:tint val="75000"/>
                  </a:prstClr>
                </a:solidFill>
              </a:rPr>
              <a:pPr/>
              <a:t>1/7/2019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7D4A38-F024-4501-9BC9-3D49AA835E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6704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video" Target="https://www.youtube.com/embed/VnfKgffCZ7U?feature=oembed"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1JteTVW83lg?feature=oembed"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 Id="rId5" Type="http://schemas.openxmlformats.org/officeDocument/2006/relationships/image" Target="../media/image25.jpeg"/><Relationship Id="rId4"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jpeg"/><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a:t>AP Human Geography</a:t>
            </a:r>
          </a:p>
        </p:txBody>
      </p:sp>
      <p:sp>
        <p:nvSpPr>
          <p:cNvPr id="3" name="Subtitle 2"/>
          <p:cNvSpPr>
            <a:spLocks noGrp="1"/>
          </p:cNvSpPr>
          <p:nvPr>
            <p:ph type="subTitle" idx="1"/>
          </p:nvPr>
        </p:nvSpPr>
        <p:spPr>
          <a:xfrm>
            <a:off x="1371600" y="990600"/>
            <a:ext cx="6400800" cy="1752600"/>
          </a:xfrm>
        </p:spPr>
        <p:txBody>
          <a:bodyPr/>
          <a:lstStyle/>
          <a:p>
            <a:r>
              <a:rPr lang="en-US" dirty="0"/>
              <a:t>Chapter 7: Ethnicity</a:t>
            </a:r>
          </a:p>
        </p:txBody>
      </p:sp>
      <p:pic>
        <p:nvPicPr>
          <p:cNvPr id="1026" name="Picture 2" descr="Image result for public domain picture ethnicit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4554" y="1572491"/>
            <a:ext cx="5815445" cy="442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07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Ethnicity</a:t>
            </a:r>
          </a:p>
        </p:txBody>
      </p:sp>
      <p:sp>
        <p:nvSpPr>
          <p:cNvPr id="3" name="Content Placeholder 2"/>
          <p:cNvSpPr>
            <a:spLocks noGrp="1"/>
          </p:cNvSpPr>
          <p:nvPr>
            <p:ph idx="1"/>
          </p:nvPr>
        </p:nvSpPr>
        <p:spPr/>
        <p:txBody>
          <a:bodyPr/>
          <a:lstStyle/>
          <a:p>
            <a:pPr marL="742950" indent="-742950">
              <a:buFont typeface="+mj-lt"/>
              <a:buAutoNum type="arabicPeriod"/>
            </a:pPr>
            <a:r>
              <a:rPr lang="en-US" u="sng" dirty="0"/>
              <a:t>Definition:</a:t>
            </a:r>
            <a:r>
              <a:rPr lang="en-US" dirty="0"/>
              <a:t> the identity with a group of people who share cultural traditions of a particular hearth</a:t>
            </a:r>
            <a:endParaRPr lang="en-US" u="sng" dirty="0"/>
          </a:p>
        </p:txBody>
      </p:sp>
    </p:spTree>
    <p:extLst>
      <p:ext uri="{BB962C8B-B14F-4D97-AF65-F5344CB8AC3E}">
        <p14:creationId xmlns:p14="http://schemas.microsoft.com/office/powerpoint/2010/main" val="1890650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u="sng" dirty="0"/>
              <a:t>Video: CNN- Genocide</a:t>
            </a:r>
          </a:p>
        </p:txBody>
      </p:sp>
      <p:sp>
        <p:nvSpPr>
          <p:cNvPr id="6" name="Content Placeholder 5"/>
          <p:cNvSpPr>
            <a:spLocks noGrp="1"/>
          </p:cNvSpPr>
          <p:nvPr>
            <p:ph idx="1"/>
          </p:nvPr>
        </p:nvSpPr>
        <p:spPr>
          <a:xfrm>
            <a:off x="457200" y="2438400"/>
            <a:ext cx="8229600" cy="4038600"/>
          </a:xfrm>
        </p:spPr>
        <p:txBody>
          <a:bodyPr>
            <a:normAutofit/>
          </a:bodyPr>
          <a:lstStyle/>
          <a:p>
            <a:pPr marL="0" indent="0" algn="ctr">
              <a:buNone/>
            </a:pPr>
            <a:r>
              <a:rPr lang="en-US" sz="4800" b="1" u="sng" dirty="0">
                <a:solidFill>
                  <a:srgbClr val="FF0000"/>
                </a:solidFill>
              </a:rPr>
              <a:t>WARNING</a:t>
            </a:r>
          </a:p>
        </p:txBody>
      </p:sp>
    </p:spTree>
    <p:extLst>
      <p:ext uri="{BB962C8B-B14F-4D97-AF65-F5344CB8AC3E}">
        <p14:creationId xmlns:p14="http://schemas.microsoft.com/office/powerpoint/2010/main" val="602462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Discuss	</a:t>
            </a:r>
          </a:p>
        </p:txBody>
      </p:sp>
      <p:sp>
        <p:nvSpPr>
          <p:cNvPr id="3" name="Content Placeholder 2"/>
          <p:cNvSpPr>
            <a:spLocks noGrp="1"/>
          </p:cNvSpPr>
          <p:nvPr>
            <p:ph idx="1"/>
          </p:nvPr>
        </p:nvSpPr>
        <p:spPr/>
        <p:txBody>
          <a:bodyPr>
            <a:normAutofit/>
          </a:bodyPr>
          <a:lstStyle/>
          <a:p>
            <a:r>
              <a:rPr lang="en-US" sz="4800" dirty="0"/>
              <a:t>Think about what you saw about Bosnia and Kosovo in the video, how does this reflect ethnic conflict?</a:t>
            </a:r>
          </a:p>
        </p:txBody>
      </p:sp>
    </p:spTree>
    <p:extLst>
      <p:ext uri="{BB962C8B-B14F-4D97-AF65-F5344CB8AC3E}">
        <p14:creationId xmlns:p14="http://schemas.microsoft.com/office/powerpoint/2010/main" val="30938446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lstStyle/>
          <a:p>
            <a:pPr algn="l"/>
            <a:r>
              <a:rPr lang="en-US" b="1" u="sng" dirty="0"/>
              <a:t>C. SUBSAHARAN AFRICA</a:t>
            </a:r>
          </a:p>
        </p:txBody>
      </p:sp>
      <p:sp>
        <p:nvSpPr>
          <p:cNvPr id="3" name="Content Placeholder 2"/>
          <p:cNvSpPr>
            <a:spLocks noGrp="1"/>
          </p:cNvSpPr>
          <p:nvPr>
            <p:ph idx="1"/>
          </p:nvPr>
        </p:nvSpPr>
        <p:spPr>
          <a:xfrm>
            <a:off x="0" y="609600"/>
            <a:ext cx="9144000" cy="5943600"/>
          </a:xfrm>
        </p:spPr>
        <p:txBody>
          <a:bodyPr>
            <a:normAutofit/>
          </a:bodyPr>
          <a:lstStyle/>
          <a:p>
            <a:pPr marL="514350" indent="-514350">
              <a:buFont typeface="+mj-lt"/>
              <a:buAutoNum type="arabicPeriod"/>
            </a:pPr>
            <a:r>
              <a:rPr lang="en-US" sz="4400" dirty="0"/>
              <a:t>Colonial legacy</a:t>
            </a:r>
          </a:p>
          <a:p>
            <a:pPr marL="1143000" lvl="1" indent="-742950">
              <a:buFont typeface="+mj-lt"/>
              <a:buAutoNum type="alphaLcPeriod"/>
            </a:pPr>
            <a:r>
              <a:rPr lang="en-US" sz="4000" dirty="0"/>
              <a:t>Europe created nations without thinking about tribes and ethnicities</a:t>
            </a:r>
          </a:p>
          <a:p>
            <a:pPr marL="1143000" lvl="1" indent="-742950">
              <a:buFont typeface="+mj-lt"/>
              <a:buAutoNum type="alphaLcPeriod"/>
            </a:pPr>
            <a:r>
              <a:rPr lang="en-US" sz="4000" dirty="0"/>
              <a:t>Historic enemies are now neighbors</a:t>
            </a:r>
          </a:p>
        </p:txBody>
      </p:sp>
    </p:spTree>
    <p:extLst>
      <p:ext uri="{BB962C8B-B14F-4D97-AF65-F5344CB8AC3E}">
        <p14:creationId xmlns:p14="http://schemas.microsoft.com/office/powerpoint/2010/main" val="294697995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531" y="0"/>
            <a:ext cx="8229600" cy="1143000"/>
          </a:xfrm>
        </p:spPr>
        <p:txBody>
          <a:bodyPr/>
          <a:lstStyle/>
          <a:p>
            <a:pPr algn="l"/>
            <a:r>
              <a:rPr lang="en-US" b="1" dirty="0"/>
              <a:t>3. Sudan</a:t>
            </a:r>
          </a:p>
        </p:txBody>
      </p:sp>
      <p:sp>
        <p:nvSpPr>
          <p:cNvPr id="4" name="Content Placeholder 3"/>
          <p:cNvSpPr>
            <a:spLocks noGrp="1"/>
          </p:cNvSpPr>
          <p:nvPr>
            <p:ph idx="1"/>
          </p:nvPr>
        </p:nvSpPr>
        <p:spPr>
          <a:xfrm>
            <a:off x="381000" y="838200"/>
            <a:ext cx="8229600" cy="4906963"/>
          </a:xfrm>
        </p:spPr>
        <p:txBody>
          <a:bodyPr>
            <a:noAutofit/>
          </a:bodyPr>
          <a:lstStyle/>
          <a:p>
            <a:pPr marL="514350" indent="-514350">
              <a:buFont typeface="+mj-lt"/>
              <a:buAutoNum type="alphaLcPeriod"/>
            </a:pPr>
            <a:r>
              <a:rPr lang="en-US" sz="4800" dirty="0"/>
              <a:t>South Sudan: Christians and animists resisting Muslim government</a:t>
            </a:r>
          </a:p>
          <a:p>
            <a:pPr marL="914400" lvl="1" indent="-514350"/>
            <a:r>
              <a:rPr lang="en-US" sz="4400" dirty="0"/>
              <a:t>1.9 million dead</a:t>
            </a:r>
          </a:p>
          <a:p>
            <a:pPr marL="914400" lvl="1" indent="-514350"/>
            <a:r>
              <a:rPr lang="en-US" sz="4400" dirty="0"/>
              <a:t>2011: independent country, Now: in a civil war</a:t>
            </a:r>
          </a:p>
        </p:txBody>
      </p:sp>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84999" y="5181600"/>
            <a:ext cx="3459001" cy="165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9200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6248400" cy="6629400"/>
          </a:xfrm>
        </p:spPr>
        <p:txBody>
          <a:bodyPr>
            <a:normAutofit fontScale="92500"/>
          </a:bodyPr>
          <a:lstStyle/>
          <a:p>
            <a:pPr marL="0" indent="0">
              <a:buNone/>
            </a:pPr>
            <a:r>
              <a:rPr lang="en-US" sz="4400" dirty="0"/>
              <a:t>b. Darfur: </a:t>
            </a:r>
          </a:p>
          <a:p>
            <a:r>
              <a:rPr lang="en-US" sz="4400" dirty="0"/>
              <a:t>2 non-Arab rebel groups based in Darfur region</a:t>
            </a:r>
          </a:p>
          <a:p>
            <a:pPr lvl="1"/>
            <a:r>
              <a:rPr lang="en-US" sz="4400" dirty="0"/>
              <a:t> b/c </a:t>
            </a:r>
            <a:r>
              <a:rPr lang="en-US" sz="4400" dirty="0" err="1"/>
              <a:t>gov</a:t>
            </a:r>
            <a:r>
              <a:rPr lang="en-US" sz="4400" dirty="0"/>
              <a:t> not providing for minority</a:t>
            </a:r>
          </a:p>
          <a:p>
            <a:r>
              <a:rPr lang="en-US" sz="4400" dirty="0"/>
              <a:t>Gov. funded/armed militia attacks Darfur civilians</a:t>
            </a:r>
          </a:p>
          <a:p>
            <a:r>
              <a:rPr lang="en-US" sz="4400" dirty="0"/>
              <a:t>480,000 dead, 2.8 million refugees</a:t>
            </a:r>
          </a:p>
          <a:p>
            <a:pPr marL="0" indent="0">
              <a:buNone/>
            </a:pP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9800" y="42040"/>
            <a:ext cx="3318641" cy="353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283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 y="0"/>
            <a:ext cx="8229600" cy="1143000"/>
          </a:xfrm>
        </p:spPr>
        <p:txBody>
          <a:bodyPr/>
          <a:lstStyle/>
          <a:p>
            <a:pPr algn="l"/>
            <a:r>
              <a:rPr lang="en-US" b="1" dirty="0"/>
              <a:t>4. Rwandan Genocide</a:t>
            </a:r>
          </a:p>
        </p:txBody>
      </p:sp>
      <p:sp>
        <p:nvSpPr>
          <p:cNvPr id="3" name="Content Placeholder 2"/>
          <p:cNvSpPr>
            <a:spLocks noGrp="1"/>
          </p:cNvSpPr>
          <p:nvPr>
            <p:ph idx="1"/>
          </p:nvPr>
        </p:nvSpPr>
        <p:spPr>
          <a:xfrm>
            <a:off x="457200" y="1143000"/>
            <a:ext cx="8686800" cy="5715000"/>
          </a:xfrm>
        </p:spPr>
        <p:txBody>
          <a:bodyPr>
            <a:normAutofit/>
          </a:bodyPr>
          <a:lstStyle/>
          <a:p>
            <a:pPr marL="742950" indent="-742950">
              <a:buFont typeface="+mj-lt"/>
              <a:buAutoNum type="alphaLcPeriod"/>
            </a:pPr>
            <a:r>
              <a:rPr lang="en-US" sz="4400" dirty="0"/>
              <a:t>Hutus: farmers, Tutsis: herders</a:t>
            </a:r>
          </a:p>
          <a:p>
            <a:pPr marL="514350" indent="-514350">
              <a:buFont typeface="+mj-lt"/>
              <a:buAutoNum type="alphaLcPeriod"/>
            </a:pPr>
            <a:r>
              <a:rPr lang="en-US" sz="4400" dirty="0"/>
              <a:t>1994: Hutu president murdered</a:t>
            </a:r>
          </a:p>
          <a:p>
            <a:pPr marL="1143000" lvl="1" indent="-742950"/>
            <a:r>
              <a:rPr lang="en-US" sz="4000" dirty="0"/>
              <a:t>In retaliation: Hutus start murdering Tutsis</a:t>
            </a:r>
          </a:p>
          <a:p>
            <a:pPr marL="1143000" lvl="1" indent="-742950"/>
            <a:r>
              <a:rPr lang="en-US" sz="4000" dirty="0"/>
              <a:t>800,000 dead</a:t>
            </a:r>
          </a:p>
          <a:p>
            <a:pPr marL="742950" indent="-742950">
              <a:buFont typeface="+mj-lt"/>
              <a:buAutoNum type="alphaLcPeriod"/>
            </a:pPr>
            <a:r>
              <a:rPr lang="en-US" sz="4400" dirty="0"/>
              <a:t>Spilled into Congo (5.4 million dead) </a:t>
            </a:r>
          </a:p>
          <a:p>
            <a:pPr marL="514350" indent="-514350">
              <a:buFont typeface="+mj-lt"/>
              <a:buAutoNum type="alphaLcPeriod"/>
            </a:pPr>
            <a:endParaRPr lang="en-US" sz="4400" dirty="0"/>
          </a:p>
        </p:txBody>
      </p:sp>
    </p:spTree>
    <p:extLst>
      <p:ext uri="{BB962C8B-B14F-4D97-AF65-F5344CB8AC3E}">
        <p14:creationId xmlns:p14="http://schemas.microsoft.com/office/powerpoint/2010/main" val="265795427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2100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0" y="2807904"/>
            <a:ext cx="6096000"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0774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u="sng" dirty="0"/>
              <a:t>Video: A Very Short History</a:t>
            </a:r>
          </a:p>
        </p:txBody>
      </p:sp>
      <p:pic>
        <p:nvPicPr>
          <p:cNvPr id="1026" name="Picture 2" descr="https://i.ytimg.com/vi/vwT9aTrAfQE/hqdefaul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782763"/>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9408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Summary:</a:t>
            </a:r>
          </a:p>
        </p:txBody>
      </p:sp>
      <p:sp>
        <p:nvSpPr>
          <p:cNvPr id="3" name="Content Placeholder 2"/>
          <p:cNvSpPr>
            <a:spLocks noGrp="1"/>
          </p:cNvSpPr>
          <p:nvPr>
            <p:ph idx="1"/>
          </p:nvPr>
        </p:nvSpPr>
        <p:spPr/>
        <p:txBody>
          <a:bodyPr>
            <a:normAutofit lnSpcReduction="10000"/>
          </a:bodyPr>
          <a:lstStyle/>
          <a:p>
            <a:r>
              <a:rPr lang="en-US" sz="4800" dirty="0"/>
              <a:t>Explain the difference between ethnic cleansing and genocide.</a:t>
            </a:r>
          </a:p>
          <a:p>
            <a:r>
              <a:rPr lang="en-US" sz="4800" dirty="0"/>
              <a:t>Describe the causes and effects of ethnic cleansing using an example. </a:t>
            </a:r>
          </a:p>
        </p:txBody>
      </p:sp>
    </p:spTree>
    <p:extLst>
      <p:ext uri="{BB962C8B-B14F-4D97-AF65-F5344CB8AC3E}">
        <p14:creationId xmlns:p14="http://schemas.microsoft.com/office/powerpoint/2010/main" val="14961096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b="1" u="sng" dirty="0"/>
              <a:t>Video: Danger of Silence</a:t>
            </a:r>
          </a:p>
        </p:txBody>
      </p:sp>
      <p:pic>
        <p:nvPicPr>
          <p:cNvPr id="2050" name="Picture 2" descr="https://i.ytimg.com/vi/NiKtZgImdlY/maxresdefaul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473993"/>
            <a:ext cx="7763934" cy="436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2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9322"/>
            <a:ext cx="8229600" cy="5816841"/>
          </a:xfrm>
        </p:spPr>
        <p:txBody>
          <a:bodyPr/>
          <a:lstStyle/>
          <a:p>
            <a:pPr marL="0" indent="0">
              <a:buNone/>
            </a:pPr>
            <a:r>
              <a:rPr lang="en-US" dirty="0"/>
              <a:t>2. Ethnicity is </a:t>
            </a:r>
            <a:r>
              <a:rPr lang="en-US" b="1" dirty="0"/>
              <a:t>NOT</a:t>
            </a:r>
          </a:p>
          <a:p>
            <a:pPr marL="1143000" lvl="1" indent="-742950">
              <a:buFont typeface="+mj-lt"/>
              <a:buAutoNum type="alphaLcPeriod"/>
            </a:pPr>
            <a:r>
              <a:rPr lang="en-US" b="1" dirty="0"/>
              <a:t>Race: </a:t>
            </a:r>
            <a:r>
              <a:rPr lang="en-US" dirty="0"/>
              <a:t>social construct of the identity of a group of people who share biological ancestry</a:t>
            </a:r>
          </a:p>
          <a:p>
            <a:pPr marL="1543050" lvl="2" indent="-742950"/>
            <a:r>
              <a:rPr lang="en-US" b="1" dirty="0"/>
              <a:t>RACISM: </a:t>
            </a:r>
            <a:r>
              <a:rPr lang="en-US" dirty="0"/>
              <a:t>one race is inherently better than others</a:t>
            </a:r>
            <a:endParaRPr lang="en-US" b="1" dirty="0"/>
          </a:p>
        </p:txBody>
      </p:sp>
    </p:spTree>
    <p:extLst>
      <p:ext uri="{BB962C8B-B14F-4D97-AF65-F5344CB8AC3E}">
        <p14:creationId xmlns:p14="http://schemas.microsoft.com/office/powerpoint/2010/main" val="26542856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Day 5</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4168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err="1"/>
              <a:t>Bellwork</a:t>
            </a:r>
            <a:endParaRPr lang="en-US" sz="4800" b="1" u="sng" dirty="0"/>
          </a:p>
        </p:txBody>
      </p:sp>
      <p:sp>
        <p:nvSpPr>
          <p:cNvPr id="3" name="Content Placeholder 2"/>
          <p:cNvSpPr>
            <a:spLocks noGrp="1"/>
          </p:cNvSpPr>
          <p:nvPr>
            <p:ph idx="1"/>
          </p:nvPr>
        </p:nvSpPr>
        <p:spPr/>
        <p:txBody>
          <a:bodyPr>
            <a:normAutofit fontScale="92500" lnSpcReduction="10000"/>
          </a:bodyPr>
          <a:lstStyle/>
          <a:p>
            <a:r>
              <a:rPr lang="en-US" sz="4400" dirty="0"/>
              <a:t>Name 4 countries and capitals that border the Mediterranean Sea from the map.</a:t>
            </a:r>
          </a:p>
          <a:p>
            <a:r>
              <a:rPr lang="en-US" sz="4400" dirty="0"/>
              <a:t>Name 2 countries that are landlocked.</a:t>
            </a:r>
          </a:p>
          <a:p>
            <a:r>
              <a:rPr lang="en-US" sz="4400" dirty="0"/>
              <a:t>Name 3 countries that border the Atlantic Ocean.</a:t>
            </a:r>
          </a:p>
        </p:txBody>
      </p:sp>
    </p:spTree>
    <p:extLst>
      <p:ext uri="{BB962C8B-B14F-4D97-AF65-F5344CB8AC3E}">
        <p14:creationId xmlns:p14="http://schemas.microsoft.com/office/powerpoint/2010/main" val="19554173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t>Agenda:</a:t>
            </a:r>
          </a:p>
        </p:txBody>
      </p:sp>
      <p:sp>
        <p:nvSpPr>
          <p:cNvPr id="3" name="Content Placeholder 2"/>
          <p:cNvSpPr>
            <a:spLocks noGrp="1"/>
          </p:cNvSpPr>
          <p:nvPr>
            <p:ph idx="1"/>
          </p:nvPr>
        </p:nvSpPr>
        <p:spPr/>
        <p:txBody>
          <a:bodyPr>
            <a:normAutofit/>
          </a:bodyPr>
          <a:lstStyle/>
          <a:p>
            <a:r>
              <a:rPr lang="en-US" sz="4000" dirty="0"/>
              <a:t>Quiz</a:t>
            </a:r>
          </a:p>
          <a:p>
            <a:endParaRPr lang="en-US" sz="4000" dirty="0"/>
          </a:p>
        </p:txBody>
      </p:sp>
    </p:spTree>
    <p:extLst>
      <p:ext uri="{BB962C8B-B14F-4D97-AF65-F5344CB8AC3E}">
        <p14:creationId xmlns:p14="http://schemas.microsoft.com/office/powerpoint/2010/main" val="20985419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Objective:</a:t>
            </a:r>
          </a:p>
        </p:txBody>
      </p:sp>
      <p:sp>
        <p:nvSpPr>
          <p:cNvPr id="3" name="Content Placeholder 2"/>
          <p:cNvSpPr>
            <a:spLocks noGrp="1"/>
          </p:cNvSpPr>
          <p:nvPr>
            <p:ph idx="1"/>
          </p:nvPr>
        </p:nvSpPr>
        <p:spPr/>
        <p:txBody>
          <a:bodyPr>
            <a:normAutofit/>
          </a:bodyPr>
          <a:lstStyle/>
          <a:p>
            <a:r>
              <a:rPr lang="en-US" sz="4800" dirty="0"/>
              <a:t>You will be able to describe the difference between centripetal and centrifugal forces.</a:t>
            </a:r>
          </a:p>
        </p:txBody>
      </p:sp>
    </p:spTree>
    <p:extLst>
      <p:ext uri="{BB962C8B-B14F-4D97-AF65-F5344CB8AC3E}">
        <p14:creationId xmlns:p14="http://schemas.microsoft.com/office/powerpoint/2010/main" val="2006758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a:t>QUIZ</a:t>
            </a:r>
          </a:p>
        </p:txBody>
      </p:sp>
      <p:sp>
        <p:nvSpPr>
          <p:cNvPr id="2" name="Content Placeholder 1"/>
          <p:cNvSpPr>
            <a:spLocks noGrp="1"/>
          </p:cNvSpPr>
          <p:nvPr>
            <p:ph idx="1"/>
          </p:nvPr>
        </p:nvSpPr>
        <p:spPr/>
        <p:txBody>
          <a:bodyPr>
            <a:normAutofit/>
          </a:bodyPr>
          <a:lstStyle/>
          <a:p>
            <a:r>
              <a:rPr lang="en-US" sz="4400" dirty="0"/>
              <a:t>Write clearly</a:t>
            </a:r>
          </a:p>
          <a:p>
            <a:r>
              <a:rPr lang="en-US" sz="4400" dirty="0"/>
              <a:t>Capital, Country on Map</a:t>
            </a:r>
          </a:p>
          <a:p>
            <a:r>
              <a:rPr lang="en-US" sz="4400" dirty="0"/>
              <a:t>Done? No Tech, No Naps</a:t>
            </a:r>
          </a:p>
        </p:txBody>
      </p:sp>
    </p:spTree>
    <p:extLst>
      <p:ext uri="{BB962C8B-B14F-4D97-AF65-F5344CB8AC3E}">
        <p14:creationId xmlns:p14="http://schemas.microsoft.com/office/powerpoint/2010/main" val="202989983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Day 6</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1759962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err="1"/>
              <a:t>Bellwork</a:t>
            </a:r>
            <a:r>
              <a:rPr lang="en-US" sz="4800" b="1" u="sng" dirty="0"/>
              <a:t>:</a:t>
            </a:r>
          </a:p>
        </p:txBody>
      </p:sp>
      <p:sp>
        <p:nvSpPr>
          <p:cNvPr id="3" name="Content Placeholder 2"/>
          <p:cNvSpPr>
            <a:spLocks noGrp="1"/>
          </p:cNvSpPr>
          <p:nvPr>
            <p:ph idx="1"/>
          </p:nvPr>
        </p:nvSpPr>
        <p:spPr/>
        <p:txBody>
          <a:bodyPr>
            <a:normAutofit/>
          </a:bodyPr>
          <a:lstStyle/>
          <a:p>
            <a:r>
              <a:rPr lang="en-US" sz="4400" dirty="0"/>
              <a:t>What’s the main motivation of genocide for its leadership and participants? Are those motivations different?</a:t>
            </a:r>
          </a:p>
        </p:txBody>
      </p:sp>
    </p:spTree>
    <p:extLst>
      <p:ext uri="{BB962C8B-B14F-4D97-AF65-F5344CB8AC3E}">
        <p14:creationId xmlns:p14="http://schemas.microsoft.com/office/powerpoint/2010/main" val="20099997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t>Agenda:</a:t>
            </a:r>
          </a:p>
        </p:txBody>
      </p:sp>
      <p:sp>
        <p:nvSpPr>
          <p:cNvPr id="3" name="Content Placeholder 2"/>
          <p:cNvSpPr>
            <a:spLocks noGrp="1"/>
          </p:cNvSpPr>
          <p:nvPr>
            <p:ph idx="1"/>
          </p:nvPr>
        </p:nvSpPr>
        <p:spPr/>
        <p:txBody>
          <a:bodyPr>
            <a:normAutofit/>
          </a:bodyPr>
          <a:lstStyle/>
          <a:p>
            <a:r>
              <a:rPr lang="en-US" sz="4000" b="1" dirty="0"/>
              <a:t>Test Review</a:t>
            </a:r>
          </a:p>
          <a:p>
            <a:endParaRPr lang="en-US" sz="4000" b="1" dirty="0"/>
          </a:p>
          <a:p>
            <a:r>
              <a:rPr lang="en-US" sz="4000" b="1" dirty="0"/>
              <a:t>HW: Study</a:t>
            </a:r>
          </a:p>
        </p:txBody>
      </p:sp>
    </p:spTree>
    <p:extLst>
      <p:ext uri="{BB962C8B-B14F-4D97-AF65-F5344CB8AC3E}">
        <p14:creationId xmlns:p14="http://schemas.microsoft.com/office/powerpoint/2010/main" val="18266036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TUBI</a:t>
            </a:r>
          </a:p>
        </p:txBody>
      </p:sp>
      <p:sp>
        <p:nvSpPr>
          <p:cNvPr id="3" name="Content Placeholder 2"/>
          <p:cNvSpPr>
            <a:spLocks noGrp="1"/>
          </p:cNvSpPr>
          <p:nvPr>
            <p:ph idx="1"/>
          </p:nvPr>
        </p:nvSpPr>
        <p:spPr>
          <a:xfrm>
            <a:off x="401782" y="1066800"/>
            <a:ext cx="8229600" cy="4525963"/>
          </a:xfrm>
        </p:spPr>
        <p:txBody>
          <a:bodyPr/>
          <a:lstStyle/>
          <a:p>
            <a:r>
              <a:rPr lang="en-US" dirty="0"/>
              <a:t>Robot comes from the Czech word </a:t>
            </a:r>
            <a:r>
              <a:rPr lang="en-US" dirty="0" err="1"/>
              <a:t>robota</a:t>
            </a:r>
            <a:r>
              <a:rPr lang="en-US" dirty="0"/>
              <a:t>, meaning forced labor or drudgery. In a 1920 play, human-like mechanical creatures produced in a factory are docile slaves.</a:t>
            </a:r>
          </a:p>
        </p:txBody>
      </p:sp>
      <p:pic>
        <p:nvPicPr>
          <p:cNvPr id="1026" name="Picture 2" descr="http://www.tripletsandus.com/disney/Wall-E/characters/Wall-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29000"/>
            <a:ext cx="3190875"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en/3/39/R2-D2_Droi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3105150"/>
            <a:ext cx="271462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180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u="sng" dirty="0"/>
              <a:t>Practice Multiple Choice</a:t>
            </a:r>
          </a:p>
        </p:txBody>
      </p:sp>
      <p:sp>
        <p:nvSpPr>
          <p:cNvPr id="3" name="Content Placeholder 2"/>
          <p:cNvSpPr>
            <a:spLocks noGrp="1"/>
          </p:cNvSpPr>
          <p:nvPr>
            <p:ph idx="1"/>
          </p:nvPr>
        </p:nvSpPr>
        <p:spPr>
          <a:xfrm>
            <a:off x="0" y="838200"/>
            <a:ext cx="9144000" cy="6019800"/>
          </a:xfrm>
        </p:spPr>
        <p:txBody>
          <a:bodyPr>
            <a:normAutofit/>
          </a:bodyPr>
          <a:lstStyle/>
          <a:p>
            <a:pPr lvl="0"/>
            <a:r>
              <a:rPr lang="en-US" dirty="0"/>
              <a:t>Find a partner</a:t>
            </a:r>
          </a:p>
          <a:p>
            <a:pPr lvl="0"/>
            <a:r>
              <a:rPr lang="en-US" dirty="0"/>
              <a:t>Write </a:t>
            </a:r>
            <a:r>
              <a:rPr lang="en-US" b="1" dirty="0"/>
              <a:t>4 MULTIPLE CHOICE QUESTIONS</a:t>
            </a:r>
          </a:p>
          <a:p>
            <a:pPr lvl="0"/>
            <a:r>
              <a:rPr lang="en-US" sz="2400" b="1" dirty="0"/>
              <a:t> (needs 5 choices, A B C D E)</a:t>
            </a:r>
            <a:endParaRPr lang="en-US" sz="2400" dirty="0"/>
          </a:p>
          <a:p>
            <a:pPr lvl="1"/>
            <a:r>
              <a:rPr lang="en-US" sz="2400" dirty="0"/>
              <a:t>All the following is true about  _____________ EXCEPT</a:t>
            </a:r>
          </a:p>
          <a:p>
            <a:pPr lvl="1"/>
            <a:r>
              <a:rPr lang="en-US" sz="2400" dirty="0"/>
              <a:t>______________ is an example of</a:t>
            </a:r>
          </a:p>
          <a:p>
            <a:pPr lvl="1"/>
            <a:r>
              <a:rPr lang="en-US" sz="2400" dirty="0"/>
              <a:t>An example of ___________________ is</a:t>
            </a:r>
          </a:p>
          <a:p>
            <a:pPr lvl="1"/>
            <a:r>
              <a:rPr lang="en-US" sz="2400" dirty="0"/>
              <a:t>From what we know about _____________ we can assume</a:t>
            </a:r>
          </a:p>
        </p:txBody>
      </p:sp>
    </p:spTree>
    <p:extLst>
      <p:ext uri="{BB962C8B-B14F-4D97-AF65-F5344CB8AC3E}">
        <p14:creationId xmlns:p14="http://schemas.microsoft.com/office/powerpoint/2010/main" val="2555843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143000"/>
          </a:xfrm>
        </p:spPr>
        <p:txBody>
          <a:bodyPr/>
          <a:lstStyle/>
          <a:p>
            <a:r>
              <a:rPr lang="en-US" dirty="0"/>
              <a:t>Video: Myth of Race</a:t>
            </a:r>
          </a:p>
        </p:txBody>
      </p:sp>
      <p:pic>
        <p:nvPicPr>
          <p:cNvPr id="2" name="The myth of race, debunked in 3 minutes">
            <a:hlinkClick r:id="" action="ppaction://media"/>
            <a:extLst>
              <a:ext uri="{FF2B5EF4-FFF2-40B4-BE49-F238E27FC236}">
                <a16:creationId xmlns:a16="http://schemas.microsoft.com/office/drawing/2014/main" id="{2C2CCDDC-07D8-9547-9BC8-E93BE3DA2398}"/>
              </a:ext>
            </a:extLst>
          </p:cNvPr>
          <p:cNvPicPr>
            <a:picLocks noRot="1" noChangeAspect="1"/>
          </p:cNvPicPr>
          <p:nvPr>
            <a:videoFile r:link="rId1"/>
          </p:nvPr>
        </p:nvPicPr>
        <p:blipFill>
          <a:blip r:embed="rId4"/>
          <a:stretch>
            <a:fillRect/>
          </a:stretch>
        </p:blipFill>
        <p:spPr>
          <a:xfrm>
            <a:off x="0" y="533400"/>
            <a:ext cx="9144000" cy="6324600"/>
          </a:xfrm>
          <a:prstGeom prst="rect">
            <a:avLst/>
          </a:prstGeom>
        </p:spPr>
      </p:pic>
    </p:spTree>
    <p:extLst>
      <p:ext uri="{BB962C8B-B14F-4D97-AF65-F5344CB8AC3E}">
        <p14:creationId xmlns:p14="http://schemas.microsoft.com/office/powerpoint/2010/main" val="168909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12776"/>
          </a:xfrm>
        </p:spPr>
        <p:txBody>
          <a:bodyPr>
            <a:normAutofit/>
          </a:bodyPr>
          <a:lstStyle/>
          <a:p>
            <a:r>
              <a:rPr lang="en-US" dirty="0" smtClean="0"/>
              <a:t>Discuss in your tables:</a:t>
            </a:r>
            <a:endParaRPr lang="en-US" dirty="0">
              <a:solidFill>
                <a:schemeClr val="accent1">
                  <a:lumMod val="75000"/>
                </a:schemeClr>
              </a:solidFill>
            </a:endParaRPr>
          </a:p>
        </p:txBody>
      </p:sp>
      <p:sp>
        <p:nvSpPr>
          <p:cNvPr id="3" name="Content Placeholder 2"/>
          <p:cNvSpPr>
            <a:spLocks noGrp="1"/>
          </p:cNvSpPr>
          <p:nvPr>
            <p:ph idx="1"/>
          </p:nvPr>
        </p:nvSpPr>
        <p:spPr>
          <a:xfrm>
            <a:off x="457200" y="1587413"/>
            <a:ext cx="8229600" cy="4538750"/>
          </a:xfrm>
        </p:spPr>
        <p:txBody>
          <a:bodyPr/>
          <a:lstStyle/>
          <a:p>
            <a:r>
              <a:rPr lang="en-US" dirty="0"/>
              <a:t>Racial vs. Ethnic Discrimination in the US</a:t>
            </a:r>
          </a:p>
          <a:p>
            <a:r>
              <a:rPr lang="en-US" dirty="0"/>
              <a:t>Come up with 2 examples of each</a:t>
            </a:r>
          </a:p>
        </p:txBody>
      </p:sp>
    </p:spTree>
    <p:extLst>
      <p:ext uri="{BB962C8B-B14F-4D97-AF65-F5344CB8AC3E}">
        <p14:creationId xmlns:p14="http://schemas.microsoft.com/office/powerpoint/2010/main" val="3571284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dirty="0"/>
              <a:t>B. Ethnicity in the USA</a:t>
            </a:r>
          </a:p>
        </p:txBody>
      </p:sp>
      <p:sp>
        <p:nvSpPr>
          <p:cNvPr id="3" name="Content Placeholder 2"/>
          <p:cNvSpPr>
            <a:spLocks noGrp="1"/>
          </p:cNvSpPr>
          <p:nvPr>
            <p:ph idx="1"/>
          </p:nvPr>
        </p:nvSpPr>
        <p:spPr>
          <a:xfrm>
            <a:off x="457200" y="1143000"/>
            <a:ext cx="8229600" cy="5715000"/>
          </a:xfrm>
        </p:spPr>
        <p:txBody>
          <a:bodyPr/>
          <a:lstStyle/>
          <a:p>
            <a:pPr marL="742950" indent="-742950">
              <a:buFont typeface="+mj-lt"/>
              <a:buAutoNum type="arabicPeriod"/>
            </a:pPr>
            <a:r>
              <a:rPr lang="en-US" dirty="0"/>
              <a:t>Official U.S. Bureau of Census </a:t>
            </a:r>
          </a:p>
          <a:p>
            <a:pPr marL="1143000" lvl="1" indent="-742950">
              <a:buFont typeface="+mj-lt"/>
              <a:buAutoNum type="alphaLcPeriod"/>
            </a:pPr>
            <a:r>
              <a:rPr lang="en-US" dirty="0"/>
              <a:t>Asks 2 questions about ethnicity</a:t>
            </a:r>
          </a:p>
          <a:p>
            <a:pPr marL="1143000" lvl="1" indent="-742950">
              <a:buFont typeface="+mj-lt"/>
              <a:buAutoNum type="alphaLcPeriod"/>
            </a:pPr>
            <a:r>
              <a:rPr lang="en-US" dirty="0"/>
              <a:t>Identifies 3 main ethnicities:</a:t>
            </a:r>
          </a:p>
          <a:p>
            <a:pPr marL="1543050" lvl="2" indent="-742950"/>
            <a:r>
              <a:rPr lang="en-US" dirty="0"/>
              <a:t>Asian American</a:t>
            </a:r>
          </a:p>
          <a:p>
            <a:pPr marL="1543050" lvl="2" indent="-742950"/>
            <a:r>
              <a:rPr lang="en-US" dirty="0"/>
              <a:t>African American</a:t>
            </a:r>
          </a:p>
          <a:p>
            <a:pPr marL="1543050" lvl="2" indent="-742950"/>
            <a:r>
              <a:rPr lang="en-US" dirty="0"/>
              <a:t>Hispanic</a:t>
            </a:r>
          </a:p>
        </p:txBody>
      </p:sp>
    </p:spTree>
    <p:extLst>
      <p:ext uri="{BB962C8B-B14F-4D97-AF65-F5344CB8AC3E}">
        <p14:creationId xmlns:p14="http://schemas.microsoft.com/office/powerpoint/2010/main" val="1403789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925"/>
            <a:ext cx="8229600" cy="1143000"/>
          </a:xfrm>
        </p:spPr>
        <p:txBody>
          <a:bodyPr>
            <a:normAutofit/>
          </a:bodyPr>
          <a:lstStyle/>
          <a:p>
            <a:r>
              <a:rPr lang="en-US" dirty="0"/>
              <a:t>Official U.S. Bureau of Census </a:t>
            </a:r>
          </a:p>
        </p:txBody>
      </p:sp>
      <p:sp>
        <p:nvSpPr>
          <p:cNvPr id="3" name="Content Placeholder 2"/>
          <p:cNvSpPr>
            <a:spLocks noGrp="1"/>
          </p:cNvSpPr>
          <p:nvPr>
            <p:ph idx="1"/>
          </p:nvPr>
        </p:nvSpPr>
        <p:spPr>
          <a:xfrm>
            <a:off x="457200" y="716326"/>
            <a:ext cx="8229600" cy="3532785"/>
          </a:xfrm>
        </p:spPr>
        <p:txBody>
          <a:bodyPr>
            <a:normAutofit/>
          </a:bodyPr>
          <a:lstStyle/>
          <a:p>
            <a:pPr marL="0" indent="0">
              <a:buNone/>
            </a:pPr>
            <a:r>
              <a:rPr lang="en-US" sz="3600" dirty="0"/>
              <a:t>1. Check the box next to one or more of the following fifteen categories (pick yours) </a:t>
            </a:r>
            <a:endParaRPr lang="en-US" sz="3600" dirty="0">
              <a:effectLst/>
            </a:endParaRPr>
          </a:p>
          <a:p>
            <a:endParaRPr lang="en-US" dirty="0"/>
          </a:p>
        </p:txBody>
      </p:sp>
      <p:sp>
        <p:nvSpPr>
          <p:cNvPr id="4" name="TextBox 3"/>
          <p:cNvSpPr txBox="1"/>
          <p:nvPr/>
        </p:nvSpPr>
        <p:spPr>
          <a:xfrm>
            <a:off x="130251" y="2144382"/>
            <a:ext cx="9144000" cy="7109640"/>
          </a:xfrm>
          <a:prstGeom prst="rect">
            <a:avLst/>
          </a:prstGeom>
          <a:noFill/>
        </p:spPr>
        <p:txBody>
          <a:bodyPr wrap="square" numCol="2" rtlCol="0">
            <a:spAutoFit/>
          </a:bodyPr>
          <a:lstStyle/>
          <a:p>
            <a:pPr marL="342900" indent="-342900" defTabSz="457200">
              <a:buFont typeface="Arial"/>
              <a:buChar char="•"/>
            </a:pPr>
            <a:r>
              <a:rPr lang="en-US" sz="3200" b="1" dirty="0">
                <a:solidFill>
                  <a:prstClr val="black"/>
                </a:solidFill>
              </a:rPr>
              <a:t>White</a:t>
            </a:r>
          </a:p>
          <a:p>
            <a:pPr marL="342900" indent="-342900" defTabSz="457200">
              <a:buFont typeface="Arial"/>
              <a:buChar char="•"/>
            </a:pPr>
            <a:r>
              <a:rPr lang="en-US" sz="3200" b="1" dirty="0">
                <a:solidFill>
                  <a:prstClr val="black"/>
                </a:solidFill>
              </a:rPr>
              <a:t>Black, African American, or Negro </a:t>
            </a:r>
          </a:p>
          <a:p>
            <a:pPr marL="342900" indent="-342900" defTabSz="457200">
              <a:buFont typeface="Arial"/>
              <a:buChar char="•"/>
            </a:pPr>
            <a:r>
              <a:rPr lang="en-US" sz="3200" b="1" dirty="0">
                <a:solidFill>
                  <a:prstClr val="black"/>
                </a:solidFill>
              </a:rPr>
              <a:t>American Indian or Alaska Native </a:t>
            </a:r>
          </a:p>
          <a:p>
            <a:pPr marL="342900" indent="-342900" defTabSz="457200">
              <a:buFont typeface="Arial"/>
              <a:buChar char="•"/>
            </a:pPr>
            <a:r>
              <a:rPr lang="en-US" sz="3200" b="1" dirty="0">
                <a:solidFill>
                  <a:prstClr val="black"/>
                </a:solidFill>
              </a:rPr>
              <a:t>Asian Indian</a:t>
            </a:r>
          </a:p>
          <a:p>
            <a:pPr marL="342900" indent="-342900" defTabSz="457200">
              <a:buFont typeface="Arial"/>
              <a:buChar char="•"/>
            </a:pPr>
            <a:r>
              <a:rPr lang="en-US" sz="3200" b="1" dirty="0">
                <a:solidFill>
                  <a:prstClr val="black"/>
                </a:solidFill>
              </a:rPr>
              <a:t>Chinese</a:t>
            </a:r>
          </a:p>
          <a:p>
            <a:pPr marL="342900" indent="-342900" defTabSz="457200">
              <a:buFont typeface="Arial"/>
              <a:buChar char="•"/>
            </a:pPr>
            <a:r>
              <a:rPr lang="en-US" sz="3200" b="1" dirty="0">
                <a:solidFill>
                  <a:prstClr val="black"/>
                </a:solidFill>
              </a:rPr>
              <a:t>Filipino</a:t>
            </a:r>
          </a:p>
          <a:p>
            <a:pPr marL="342900" indent="-342900" defTabSz="457200">
              <a:buFont typeface="Arial"/>
              <a:buChar char="•"/>
            </a:pPr>
            <a:r>
              <a:rPr lang="en-US" sz="3200" b="1" dirty="0">
                <a:solidFill>
                  <a:prstClr val="black"/>
                </a:solidFill>
              </a:rPr>
              <a:t>Japanese </a:t>
            </a:r>
          </a:p>
          <a:p>
            <a:pPr marL="342900" indent="-342900" defTabSz="457200">
              <a:buFont typeface="Arial"/>
              <a:buChar char="•"/>
            </a:pPr>
            <a:endParaRPr lang="en-US" sz="3200" b="1" dirty="0">
              <a:solidFill>
                <a:prstClr val="black"/>
              </a:solidFill>
            </a:endParaRPr>
          </a:p>
          <a:p>
            <a:pPr marL="342900" indent="-342900" defTabSz="457200">
              <a:buFont typeface="Arial"/>
              <a:buChar char="•"/>
            </a:pPr>
            <a:endParaRPr lang="en-US" sz="3200" b="1" dirty="0">
              <a:solidFill>
                <a:prstClr val="black"/>
              </a:solidFill>
            </a:endParaRPr>
          </a:p>
          <a:p>
            <a:pPr marL="342900" indent="-342900" defTabSz="457200">
              <a:buFont typeface="Arial"/>
              <a:buChar char="•"/>
            </a:pPr>
            <a:endParaRPr lang="en-US" sz="3200" b="1" dirty="0">
              <a:solidFill>
                <a:prstClr val="black"/>
              </a:solidFill>
            </a:endParaRPr>
          </a:p>
          <a:p>
            <a:pPr marL="342900" indent="-342900" defTabSz="457200">
              <a:buFont typeface="Arial"/>
              <a:buChar char="•"/>
            </a:pPr>
            <a:endParaRPr lang="en-US" sz="3200" b="1" dirty="0">
              <a:solidFill>
                <a:prstClr val="black"/>
              </a:solidFill>
            </a:endParaRPr>
          </a:p>
          <a:p>
            <a:pPr marL="342900" indent="-342900" defTabSz="457200">
              <a:buFont typeface="Arial"/>
              <a:buChar char="•"/>
            </a:pPr>
            <a:endParaRPr lang="en-US" sz="3200" b="1" dirty="0">
              <a:solidFill>
                <a:prstClr val="black"/>
              </a:solidFill>
            </a:endParaRPr>
          </a:p>
          <a:p>
            <a:pPr marL="342900" indent="-342900" defTabSz="457200">
              <a:buFont typeface="Arial"/>
              <a:buChar char="•"/>
            </a:pPr>
            <a:r>
              <a:rPr lang="en-US" sz="3200" b="1" dirty="0">
                <a:solidFill>
                  <a:prstClr val="black"/>
                </a:solidFill>
              </a:rPr>
              <a:t>Korean</a:t>
            </a:r>
          </a:p>
          <a:p>
            <a:pPr marL="342900" indent="-342900" defTabSz="457200">
              <a:buFont typeface="Arial"/>
              <a:buChar char="•"/>
            </a:pPr>
            <a:r>
              <a:rPr lang="en-US" sz="3200" b="1" dirty="0">
                <a:solidFill>
                  <a:prstClr val="black"/>
                </a:solidFill>
              </a:rPr>
              <a:t>Vietnamese</a:t>
            </a:r>
          </a:p>
          <a:p>
            <a:pPr marL="342900" indent="-342900" defTabSz="457200">
              <a:buFont typeface="Arial"/>
              <a:buChar char="•"/>
            </a:pPr>
            <a:r>
              <a:rPr lang="en-US" sz="3200" b="1" dirty="0">
                <a:solidFill>
                  <a:prstClr val="black"/>
                </a:solidFill>
              </a:rPr>
              <a:t>Other Asian</a:t>
            </a:r>
          </a:p>
          <a:p>
            <a:pPr marL="342900" indent="-342900" defTabSz="457200">
              <a:buFont typeface="Arial"/>
              <a:buChar char="•"/>
            </a:pPr>
            <a:r>
              <a:rPr lang="en-US" sz="3200" b="1" dirty="0">
                <a:solidFill>
                  <a:prstClr val="black"/>
                </a:solidFill>
              </a:rPr>
              <a:t>Native Hawaiian </a:t>
            </a:r>
          </a:p>
          <a:p>
            <a:pPr marL="342900" indent="-342900" defTabSz="457200">
              <a:buFont typeface="Arial"/>
              <a:buChar char="•"/>
            </a:pPr>
            <a:r>
              <a:rPr lang="en-US" sz="3200" b="1" dirty="0">
                <a:solidFill>
                  <a:prstClr val="black"/>
                </a:solidFill>
              </a:rPr>
              <a:t>Guamanian or Chamorro Samoan</a:t>
            </a:r>
          </a:p>
          <a:p>
            <a:pPr marL="342900" indent="-342900" defTabSz="457200">
              <a:buFont typeface="Arial"/>
              <a:buChar char="•"/>
            </a:pPr>
            <a:r>
              <a:rPr lang="en-US" sz="3200" b="1" dirty="0">
                <a:solidFill>
                  <a:prstClr val="black"/>
                </a:solidFill>
              </a:rPr>
              <a:t>Other Pacific Islander </a:t>
            </a:r>
          </a:p>
          <a:p>
            <a:pPr marL="342900" indent="-342900" defTabSz="457200">
              <a:buFont typeface="Arial"/>
              <a:buChar char="•"/>
            </a:pPr>
            <a:r>
              <a:rPr lang="en-US" sz="3200" b="1" dirty="0">
                <a:solidFill>
                  <a:prstClr val="black"/>
                </a:solidFill>
              </a:rPr>
              <a:t>Other race </a:t>
            </a:r>
          </a:p>
          <a:p>
            <a:pPr defTabSz="457200"/>
            <a:endParaRPr lang="en-US" sz="2400" dirty="0">
              <a:solidFill>
                <a:prstClr val="black"/>
              </a:solidFill>
            </a:endParaRPr>
          </a:p>
        </p:txBody>
      </p:sp>
    </p:spTree>
    <p:extLst>
      <p:ext uri="{BB962C8B-B14F-4D97-AF65-F5344CB8AC3E}">
        <p14:creationId xmlns:p14="http://schemas.microsoft.com/office/powerpoint/2010/main" val="264591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5602"/>
            <a:ext cx="8229600" cy="6532398"/>
          </a:xfrm>
        </p:spPr>
        <p:txBody>
          <a:bodyPr>
            <a:normAutofit fontScale="92500" lnSpcReduction="20000"/>
          </a:bodyPr>
          <a:lstStyle/>
          <a:p>
            <a:pPr marL="0" indent="0">
              <a:buNone/>
            </a:pPr>
            <a:r>
              <a:rPr lang="en-US" dirty="0"/>
              <a:t>2. Respond to yes or no to being of Hispanic, Latino, or Spanish origin (pick your answer) </a:t>
            </a:r>
          </a:p>
          <a:p>
            <a:pPr marL="0" indent="0">
              <a:buNone/>
            </a:pPr>
            <a:endParaRPr lang="en-US" dirty="0"/>
          </a:p>
          <a:p>
            <a:pPr marL="0" indent="0">
              <a:buNone/>
            </a:pPr>
            <a:r>
              <a:rPr lang="en-US" dirty="0"/>
              <a:t>• If yes pick on of these categories </a:t>
            </a:r>
            <a:endParaRPr lang="en-US" dirty="0">
              <a:effectLst/>
            </a:endParaRPr>
          </a:p>
          <a:p>
            <a:pPr marL="400050" lvl="1" indent="0">
              <a:buNone/>
            </a:pPr>
            <a:r>
              <a:rPr lang="en-US" dirty="0"/>
              <a:t>• Mexican, Mexican American, Chicano</a:t>
            </a:r>
            <a:br>
              <a:rPr lang="en-US" dirty="0"/>
            </a:br>
            <a:r>
              <a:rPr lang="en-US" dirty="0"/>
              <a:t>• Puerto Rican</a:t>
            </a:r>
            <a:br>
              <a:rPr lang="en-US" dirty="0"/>
            </a:br>
            <a:r>
              <a:rPr lang="en-US" dirty="0"/>
              <a:t>• Cuban</a:t>
            </a:r>
            <a:br>
              <a:rPr lang="en-US" dirty="0"/>
            </a:br>
            <a:r>
              <a:rPr lang="en-US" dirty="0"/>
              <a:t>• Another Hispanic, Latino, or Spanish origin </a:t>
            </a:r>
            <a:endParaRPr lang="en-US" dirty="0">
              <a:effectLst/>
            </a:endParaRPr>
          </a:p>
          <a:p>
            <a:pPr marL="0" indent="0">
              <a:buNone/>
            </a:pPr>
            <a:endParaRPr lang="en-US" dirty="0"/>
          </a:p>
        </p:txBody>
      </p:sp>
    </p:spTree>
    <p:extLst>
      <p:ext uri="{BB962C8B-B14F-4D97-AF65-F5344CB8AC3E}">
        <p14:creationId xmlns:p14="http://schemas.microsoft.com/office/powerpoint/2010/main" val="2496070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Discuss in your tables…</a:t>
            </a:r>
            <a:endParaRPr lang="en-US" dirty="0"/>
          </a:p>
        </p:txBody>
      </p:sp>
      <p:sp>
        <p:nvSpPr>
          <p:cNvPr id="4" name="Content Placeholder 3"/>
          <p:cNvSpPr>
            <a:spLocks noGrp="1"/>
          </p:cNvSpPr>
          <p:nvPr>
            <p:ph idx="1"/>
          </p:nvPr>
        </p:nvSpPr>
        <p:spPr/>
        <p:txBody>
          <a:bodyPr/>
          <a:lstStyle/>
          <a:p>
            <a:r>
              <a:rPr lang="en-US" dirty="0"/>
              <a:t>Do you identify more with your race or your ethnicity? </a:t>
            </a:r>
          </a:p>
          <a:p>
            <a:r>
              <a:rPr lang="en-US" dirty="0"/>
              <a:t>What would you identify as your main ethnicity?</a:t>
            </a:r>
          </a:p>
        </p:txBody>
      </p:sp>
    </p:spTree>
    <p:extLst>
      <p:ext uri="{BB962C8B-B14F-4D97-AF65-F5344CB8AC3E}">
        <p14:creationId xmlns:p14="http://schemas.microsoft.com/office/powerpoint/2010/main" val="11947354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9144000" cy="1143000"/>
          </a:xfrm>
        </p:spPr>
        <p:txBody>
          <a:bodyPr>
            <a:noAutofit/>
          </a:bodyPr>
          <a:lstStyle/>
          <a:p>
            <a:r>
              <a:rPr lang="en-US" sz="3600" dirty="0"/>
              <a:t>VIDEO: What it</a:t>
            </a:r>
            <a:r>
              <a:rPr lang="uk-UA" sz="3600" dirty="0"/>
              <a:t>’</a:t>
            </a:r>
            <a:r>
              <a:rPr lang="en-US" sz="3600" dirty="0"/>
              <a:t>s like to be Ambiguously Ethnic</a:t>
            </a:r>
          </a:p>
        </p:txBody>
      </p:sp>
      <p:pic>
        <p:nvPicPr>
          <p:cNvPr id="2" name="What It's Like To Be Ambiguously Ethnic">
            <a:hlinkClick r:id="" action="ppaction://media"/>
            <a:extLst>
              <a:ext uri="{FF2B5EF4-FFF2-40B4-BE49-F238E27FC236}">
                <a16:creationId xmlns:a16="http://schemas.microsoft.com/office/drawing/2014/main" id="{976743CC-0474-764C-A742-E970AA5C4D33}"/>
              </a:ext>
            </a:extLst>
          </p:cNvPr>
          <p:cNvPicPr>
            <a:picLocks noRot="1" noChangeAspect="1"/>
          </p:cNvPicPr>
          <p:nvPr>
            <a:videoFile r:link="rId1"/>
          </p:nvPr>
        </p:nvPicPr>
        <p:blipFill>
          <a:blip r:embed="rId4"/>
          <a:stretch>
            <a:fillRect/>
          </a:stretch>
        </p:blipFill>
        <p:spPr>
          <a:xfrm>
            <a:off x="4119" y="533400"/>
            <a:ext cx="9139881" cy="6324600"/>
          </a:xfrm>
          <a:prstGeom prst="rect">
            <a:avLst/>
          </a:prstGeom>
        </p:spPr>
      </p:pic>
    </p:spTree>
    <p:extLst>
      <p:ext uri="{BB962C8B-B14F-4D97-AF65-F5344CB8AC3E}">
        <p14:creationId xmlns:p14="http://schemas.microsoft.com/office/powerpoint/2010/main" val="408663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 in your tables…</a:t>
            </a:r>
            <a:endParaRPr lang="en-US" dirty="0"/>
          </a:p>
        </p:txBody>
      </p:sp>
      <p:sp>
        <p:nvSpPr>
          <p:cNvPr id="3" name="Content Placeholder 2"/>
          <p:cNvSpPr>
            <a:spLocks noGrp="1"/>
          </p:cNvSpPr>
          <p:nvPr>
            <p:ph idx="1"/>
          </p:nvPr>
        </p:nvSpPr>
        <p:spPr/>
        <p:txBody>
          <a:bodyPr/>
          <a:lstStyle/>
          <a:p>
            <a:r>
              <a:rPr lang="en-US" dirty="0"/>
              <a:t>Think back to earlier chapters</a:t>
            </a:r>
          </a:p>
          <a:p>
            <a:r>
              <a:rPr lang="en-US" dirty="0"/>
              <a:t>In your notes, make a list of vocab words and ideas that might apply to this chapter</a:t>
            </a:r>
          </a:p>
          <a:p>
            <a:r>
              <a:rPr lang="en-US" dirty="0"/>
              <a:t>Yes, you can look at old KBATS</a:t>
            </a:r>
          </a:p>
        </p:txBody>
      </p:sp>
    </p:spTree>
    <p:extLst>
      <p:ext uri="{BB962C8B-B14F-4D97-AF65-F5344CB8AC3E}">
        <p14:creationId xmlns:p14="http://schemas.microsoft.com/office/powerpoint/2010/main" val="3830922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Day 1</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97693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lstStyle/>
          <a:p>
            <a:pPr algn="l"/>
            <a:r>
              <a:rPr lang="en-US" dirty="0"/>
              <a:t>C. Ethnic Distribution in USA</a:t>
            </a:r>
          </a:p>
        </p:txBody>
      </p:sp>
      <p:sp>
        <p:nvSpPr>
          <p:cNvPr id="3" name="Content Placeholder 2"/>
          <p:cNvSpPr>
            <a:spLocks noGrp="1"/>
          </p:cNvSpPr>
          <p:nvPr>
            <p:ph idx="1"/>
          </p:nvPr>
        </p:nvSpPr>
        <p:spPr>
          <a:xfrm>
            <a:off x="457200" y="1143000"/>
            <a:ext cx="8229600" cy="5715000"/>
          </a:xfrm>
        </p:spPr>
        <p:txBody>
          <a:bodyPr>
            <a:normAutofit/>
          </a:bodyPr>
          <a:lstStyle/>
          <a:p>
            <a:pPr marL="742950" indent="-742950">
              <a:buFont typeface="+mj-lt"/>
              <a:buAutoNum type="arabicPeriod"/>
            </a:pPr>
            <a:r>
              <a:rPr lang="en-US" u="sng" dirty="0"/>
              <a:t>Hispanics: </a:t>
            </a:r>
            <a:r>
              <a:rPr lang="en-US" dirty="0"/>
              <a:t>Arizona, California, New Mexico, and Texas</a:t>
            </a:r>
          </a:p>
          <a:p>
            <a:pPr marL="1143000" lvl="1" indent="-742950">
              <a:buFont typeface="+mj-lt"/>
              <a:buAutoNum type="alphaLcPeriod"/>
            </a:pPr>
            <a:r>
              <a:rPr lang="en-US" dirty="0"/>
              <a:t>Los Angeles, Phoenix</a:t>
            </a:r>
          </a:p>
          <a:p>
            <a:pPr marL="742950" indent="-742950">
              <a:buFont typeface="+mj-lt"/>
              <a:buAutoNum type="arabicPeriod"/>
            </a:pPr>
            <a:r>
              <a:rPr lang="en-US" u="sng" dirty="0"/>
              <a:t>African Americans</a:t>
            </a:r>
            <a:r>
              <a:rPr lang="en-US" dirty="0"/>
              <a:t>: Georgia, Alabama, Mississippi; Northern cities</a:t>
            </a:r>
          </a:p>
          <a:p>
            <a:pPr marL="1543050" lvl="2" indent="-742950">
              <a:buFont typeface="+mj-lt"/>
              <a:buAutoNum type="alphaLcPeriod"/>
            </a:pPr>
            <a:r>
              <a:rPr lang="en-US" dirty="0"/>
              <a:t>Detroit, Chicago</a:t>
            </a:r>
          </a:p>
        </p:txBody>
      </p:sp>
    </p:spTree>
    <p:extLst>
      <p:ext uri="{BB962C8B-B14F-4D97-AF65-F5344CB8AC3E}">
        <p14:creationId xmlns:p14="http://schemas.microsoft.com/office/powerpoint/2010/main" val="22881915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531429"/>
          </a:xfrm>
          <a:prstGeom prst="rect">
            <a:avLst/>
          </a:prstGeom>
        </p:spPr>
      </p:pic>
    </p:spTree>
    <p:extLst>
      <p:ext uri="{BB962C8B-B14F-4D97-AF65-F5344CB8AC3E}">
        <p14:creationId xmlns:p14="http://schemas.microsoft.com/office/powerpoint/2010/main" val="5227090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8396"/>
            <a:ext cx="8229600" cy="5797767"/>
          </a:xfrm>
        </p:spPr>
        <p:txBody>
          <a:bodyPr/>
          <a:lstStyle/>
          <a:p>
            <a:pPr marL="0" indent="0">
              <a:buNone/>
            </a:pPr>
            <a:r>
              <a:rPr lang="en-US" dirty="0"/>
              <a:t>3. </a:t>
            </a:r>
            <a:r>
              <a:rPr lang="en-US" u="sng" dirty="0"/>
              <a:t>Asian Americans</a:t>
            </a:r>
            <a:r>
              <a:rPr lang="en-US" dirty="0"/>
              <a:t>: West – Hawaii, California</a:t>
            </a:r>
          </a:p>
          <a:p>
            <a:pPr marL="1143000" lvl="1" indent="-742950">
              <a:buFont typeface="+mj-lt"/>
              <a:buAutoNum type="alphaLcPeriod"/>
            </a:pPr>
            <a:r>
              <a:rPr lang="en-US" dirty="0"/>
              <a:t>Honolulu, San Francisco</a:t>
            </a:r>
          </a:p>
          <a:p>
            <a:pPr marL="1143000" lvl="1" indent="-742950">
              <a:buFont typeface="+mj-lt"/>
              <a:buAutoNum type="alphaLcPeriod"/>
            </a:pPr>
            <a:endParaRPr lang="en-US" dirty="0"/>
          </a:p>
        </p:txBody>
      </p:sp>
    </p:spTree>
    <p:extLst>
      <p:ext uri="{BB962C8B-B14F-4D97-AF65-F5344CB8AC3E}">
        <p14:creationId xmlns:p14="http://schemas.microsoft.com/office/powerpoint/2010/main" val="4112538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1648"/>
            <a:ext cx="8229600" cy="5644516"/>
          </a:xfrm>
        </p:spPr>
        <p:txBody>
          <a:bodyPr/>
          <a:lstStyle/>
          <a:p>
            <a:pPr marL="0" indent="0">
              <a:buNone/>
            </a:pPr>
            <a:r>
              <a:rPr lang="en-US" dirty="0"/>
              <a:t>4. Urban Distribution:</a:t>
            </a:r>
          </a:p>
          <a:p>
            <a:pPr marL="1143000" lvl="1" indent="-742950">
              <a:buFont typeface="+mj-lt"/>
              <a:buAutoNum type="alphaLcPeriod"/>
            </a:pPr>
            <a:r>
              <a:rPr lang="en-US" dirty="0"/>
              <a:t>African Americans and Hispanics in urban areas</a:t>
            </a:r>
          </a:p>
          <a:p>
            <a:pPr marL="1143000" lvl="1" indent="-742950">
              <a:buFont typeface="+mj-lt"/>
              <a:buAutoNum type="alphaLcPeriod"/>
            </a:pPr>
            <a:r>
              <a:rPr lang="en-US" b="1" dirty="0"/>
              <a:t>Ethnic neighborhood: </a:t>
            </a:r>
            <a:r>
              <a:rPr lang="en-US" dirty="0"/>
              <a:t>an area in a city containing members of the same ethnic background</a:t>
            </a:r>
          </a:p>
          <a:p>
            <a:pPr marL="1143000" lvl="1" indent="-742950">
              <a:buFont typeface="+mj-lt"/>
              <a:buAutoNum type="alphaLcPeriod"/>
            </a:pPr>
            <a:endParaRPr lang="en-US" dirty="0"/>
          </a:p>
        </p:txBody>
      </p:sp>
    </p:spTree>
    <p:extLst>
      <p:ext uri="{BB962C8B-B14F-4D97-AF65-F5344CB8AC3E}">
        <p14:creationId xmlns:p14="http://schemas.microsoft.com/office/powerpoint/2010/main" val="1104839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9667" y="3244334"/>
            <a:ext cx="184666" cy="369332"/>
          </a:xfrm>
          <a:prstGeom prst="rect">
            <a:avLst/>
          </a:prstGeom>
        </p:spPr>
        <p:txBody>
          <a:bodyPr wrap="none">
            <a:spAutoFit/>
          </a:bodyPr>
          <a:lstStyle/>
          <a:p>
            <a:pPr defTabSz="457200"/>
            <a:r>
              <a:rPr lang="en-US" dirty="0">
                <a:solidFill>
                  <a:prstClr val="black"/>
                </a:solidFill>
              </a:rPr>
              <a:t>￼</a:t>
            </a:r>
          </a:p>
        </p:txBody>
      </p:sp>
      <p:pic>
        <p:nvPicPr>
          <p:cNvPr id="6" name="Picture 5"/>
          <p:cNvPicPr>
            <a:picLocks noChangeAspect="1"/>
          </p:cNvPicPr>
          <p:nvPr/>
        </p:nvPicPr>
        <p:blipFill>
          <a:blip r:embed="rId2"/>
          <a:stretch>
            <a:fillRect/>
          </a:stretch>
        </p:blipFill>
        <p:spPr>
          <a:xfrm>
            <a:off x="4269573" y="-1"/>
            <a:ext cx="4874428" cy="6899719"/>
          </a:xfrm>
          <a:prstGeom prst="rect">
            <a:avLst/>
          </a:prstGeom>
        </p:spPr>
      </p:pic>
      <p:sp>
        <p:nvSpPr>
          <p:cNvPr id="7" name="TextBox 6"/>
          <p:cNvSpPr txBox="1"/>
          <p:nvPr/>
        </p:nvSpPr>
        <p:spPr>
          <a:xfrm>
            <a:off x="459800" y="2714739"/>
            <a:ext cx="3613790" cy="830997"/>
          </a:xfrm>
          <a:prstGeom prst="rect">
            <a:avLst/>
          </a:prstGeom>
          <a:noFill/>
        </p:spPr>
        <p:txBody>
          <a:bodyPr wrap="none" rtlCol="0">
            <a:spAutoFit/>
          </a:bodyPr>
          <a:lstStyle/>
          <a:p>
            <a:pPr defTabSz="457200"/>
            <a:r>
              <a:rPr lang="en-US" sz="4800" b="1" dirty="0">
                <a:solidFill>
                  <a:prstClr val="black"/>
                </a:solidFill>
              </a:rPr>
              <a:t>LOS ANGELES</a:t>
            </a:r>
          </a:p>
        </p:txBody>
      </p:sp>
    </p:spTree>
    <p:extLst>
      <p:ext uri="{BB962C8B-B14F-4D97-AF65-F5344CB8AC3E}">
        <p14:creationId xmlns:p14="http://schemas.microsoft.com/office/powerpoint/2010/main" val="1349326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274638"/>
            <a:ext cx="8686800" cy="1143000"/>
          </a:xfrm>
        </p:spPr>
        <p:txBody>
          <a:bodyPr>
            <a:normAutofit fontScale="90000"/>
          </a:bodyPr>
          <a:lstStyle/>
          <a:p>
            <a:pPr algn="l"/>
            <a:r>
              <a:rPr lang="en-US" dirty="0"/>
              <a:t>D. Reasons for US Ethnic Distribution</a:t>
            </a:r>
          </a:p>
        </p:txBody>
      </p:sp>
      <p:pic>
        <p:nvPicPr>
          <p:cNvPr id="5" name="Picture 4"/>
          <p:cNvPicPr>
            <a:picLocks noChangeAspect="1"/>
          </p:cNvPicPr>
          <p:nvPr/>
        </p:nvPicPr>
        <p:blipFill>
          <a:blip r:embed="rId2"/>
          <a:stretch>
            <a:fillRect/>
          </a:stretch>
        </p:blipFill>
        <p:spPr>
          <a:xfrm>
            <a:off x="1286760" y="1417638"/>
            <a:ext cx="6762217" cy="5440362"/>
          </a:xfrm>
          <a:prstGeom prst="rect">
            <a:avLst/>
          </a:prstGeom>
        </p:spPr>
      </p:pic>
    </p:spTree>
    <p:extLst>
      <p:ext uri="{BB962C8B-B14F-4D97-AF65-F5344CB8AC3E}">
        <p14:creationId xmlns:p14="http://schemas.microsoft.com/office/powerpoint/2010/main" val="1724342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290"/>
            <a:ext cx="8229600" cy="1143000"/>
          </a:xfrm>
        </p:spPr>
        <p:txBody>
          <a:bodyPr/>
          <a:lstStyle/>
          <a:p>
            <a:pPr algn="l"/>
            <a:r>
              <a:rPr lang="en-US" dirty="0"/>
              <a:t>1. International Migration</a:t>
            </a:r>
          </a:p>
        </p:txBody>
      </p:sp>
      <p:sp>
        <p:nvSpPr>
          <p:cNvPr id="3" name="Content Placeholder 2"/>
          <p:cNvSpPr>
            <a:spLocks noGrp="1"/>
          </p:cNvSpPr>
          <p:nvPr>
            <p:ph idx="1"/>
          </p:nvPr>
        </p:nvSpPr>
        <p:spPr>
          <a:xfrm>
            <a:off x="457200" y="744582"/>
            <a:ext cx="8229600" cy="4944635"/>
          </a:xfrm>
        </p:spPr>
        <p:txBody>
          <a:bodyPr/>
          <a:lstStyle/>
          <a:p>
            <a:pPr marL="742950" indent="-742950">
              <a:buFont typeface="+mj-lt"/>
              <a:buAutoNum type="alphaLcPeriod"/>
            </a:pPr>
            <a:r>
              <a:rPr lang="en-US" b="1" dirty="0"/>
              <a:t>Forced Migration </a:t>
            </a:r>
            <a:r>
              <a:rPr lang="en-US" dirty="0"/>
              <a:t>from Africa</a:t>
            </a:r>
          </a:p>
          <a:p>
            <a:pPr marL="1143000" lvl="1" indent="-742950"/>
            <a:r>
              <a:rPr lang="en-US" dirty="0"/>
              <a:t>Africans brought as slaves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9190" y="2680617"/>
            <a:ext cx="5079810" cy="2457441"/>
          </a:xfrm>
          <a:prstGeom prst="rect">
            <a:avLst/>
          </a:prstGeom>
        </p:spPr>
      </p:pic>
    </p:spTree>
    <p:extLst>
      <p:ext uri="{BB962C8B-B14F-4D97-AF65-F5344CB8AC3E}">
        <p14:creationId xmlns:p14="http://schemas.microsoft.com/office/powerpoint/2010/main" val="1464300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0964" y="245782"/>
            <a:ext cx="6024418" cy="6612218"/>
          </a:xfrm>
        </p:spPr>
        <p:txBody>
          <a:bodyPr>
            <a:normAutofit lnSpcReduction="10000"/>
          </a:bodyPr>
          <a:lstStyle/>
          <a:p>
            <a:pPr marL="0" indent="0">
              <a:buNone/>
            </a:pPr>
            <a:r>
              <a:rPr lang="en-US" b="1" dirty="0"/>
              <a:t>b. Voluntary Migration </a:t>
            </a:r>
            <a:r>
              <a:rPr lang="en-US" dirty="0"/>
              <a:t>from Latin America and Asia</a:t>
            </a:r>
          </a:p>
          <a:p>
            <a:pPr marL="1143000" lvl="1" indent="-742950"/>
            <a:r>
              <a:rPr lang="en-US" sz="4000" dirty="0"/>
              <a:t>Late 20</a:t>
            </a:r>
            <a:r>
              <a:rPr lang="en-US" sz="4000" baseline="30000" dirty="0"/>
              <a:t>th</a:t>
            </a:r>
            <a:r>
              <a:rPr lang="en-US" sz="4000" dirty="0"/>
              <a:t>/21</a:t>
            </a:r>
            <a:r>
              <a:rPr lang="en-US" sz="4000" baseline="30000" dirty="0"/>
              <a:t>st</a:t>
            </a:r>
            <a:r>
              <a:rPr lang="en-US" sz="4000" dirty="0"/>
              <a:t> century</a:t>
            </a:r>
          </a:p>
          <a:p>
            <a:pPr marL="1543050" lvl="2" indent="-742950"/>
            <a:r>
              <a:rPr lang="en-US" sz="4000" dirty="0"/>
              <a:t>1970’s: </a:t>
            </a:r>
          </a:p>
          <a:p>
            <a:pPr marL="2000250" lvl="3" indent="-742950"/>
            <a:r>
              <a:rPr lang="en-US" sz="4000" dirty="0"/>
              <a:t>Hispanics: Mexico, Puerto Rico and Cuba</a:t>
            </a:r>
          </a:p>
          <a:p>
            <a:pPr marL="2000250" lvl="3" indent="-742950"/>
            <a:r>
              <a:rPr lang="en-US" sz="4000" dirty="0"/>
              <a:t>Asian: China, India, Philippines</a:t>
            </a:r>
          </a:p>
          <a:p>
            <a:pPr marL="1543050" lvl="2" indent="-742950">
              <a:buFont typeface="+mj-lt"/>
              <a:buAutoNum type="alphaLcPeriod"/>
            </a:pPr>
            <a:endParaRPr lang="en-US" dirty="0"/>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23000" y="0"/>
            <a:ext cx="2921000" cy="2647462"/>
          </a:xfrm>
          <a:prstGeom prst="rect">
            <a:avLst/>
          </a:prstGeom>
        </p:spPr>
      </p:pic>
    </p:spTree>
    <p:extLst>
      <p:ext uri="{BB962C8B-B14F-4D97-AF65-F5344CB8AC3E}">
        <p14:creationId xmlns:p14="http://schemas.microsoft.com/office/powerpoint/2010/main" val="23710864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353030"/>
            <a:ext cx="4984223" cy="4504970"/>
          </a:xfrm>
          <a:prstGeom prst="rect">
            <a:avLst/>
          </a:prstGeom>
        </p:spPr>
      </p:pic>
      <p:pic>
        <p:nvPicPr>
          <p:cNvPr id="6" name="Picture 5"/>
          <p:cNvPicPr>
            <a:picLocks noChangeAspect="1"/>
          </p:cNvPicPr>
          <p:nvPr/>
        </p:nvPicPr>
        <p:blipFill>
          <a:blip r:embed="rId3"/>
          <a:stretch>
            <a:fillRect/>
          </a:stretch>
        </p:blipFill>
        <p:spPr>
          <a:xfrm>
            <a:off x="4664775" y="136545"/>
            <a:ext cx="4479225" cy="4956603"/>
          </a:xfrm>
          <a:prstGeom prst="rect">
            <a:avLst/>
          </a:prstGeom>
        </p:spPr>
      </p:pic>
    </p:spTree>
    <p:extLst>
      <p:ext uri="{BB962C8B-B14F-4D97-AF65-F5344CB8AC3E}">
        <p14:creationId xmlns:p14="http://schemas.microsoft.com/office/powerpoint/2010/main" val="36552177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53"/>
            <a:ext cx="8229600" cy="1143000"/>
          </a:xfrm>
        </p:spPr>
        <p:txBody>
          <a:bodyPr/>
          <a:lstStyle/>
          <a:p>
            <a:r>
              <a:rPr lang="en-US" dirty="0"/>
              <a:t>DRAW THE USA</a:t>
            </a:r>
          </a:p>
        </p:txBody>
      </p:sp>
      <p:sp>
        <p:nvSpPr>
          <p:cNvPr id="3" name="Content Placeholder 2"/>
          <p:cNvSpPr>
            <a:spLocks noGrp="1"/>
          </p:cNvSpPr>
          <p:nvPr>
            <p:ph idx="1"/>
          </p:nvPr>
        </p:nvSpPr>
        <p:spPr>
          <a:xfrm>
            <a:off x="457200" y="1236527"/>
            <a:ext cx="8229600" cy="5745950"/>
          </a:xfrm>
        </p:spPr>
        <p:txBody>
          <a:bodyPr/>
          <a:lstStyle/>
          <a:p>
            <a:r>
              <a:rPr lang="en-US" dirty="0"/>
              <a:t>Leave space around it &amp; in it</a:t>
            </a:r>
          </a:p>
          <a:p>
            <a:r>
              <a:rPr lang="en-US" dirty="0"/>
              <a:t>Use arrows to show where ethnicities came from &amp; where they settled</a:t>
            </a:r>
          </a:p>
          <a:p>
            <a:r>
              <a:rPr lang="en-US" dirty="0"/>
              <a:t>Label the Who, From Where, To Where and Why</a:t>
            </a:r>
          </a:p>
        </p:txBody>
      </p:sp>
    </p:spTree>
    <p:extLst>
      <p:ext uri="{BB962C8B-B14F-4D97-AF65-F5344CB8AC3E}">
        <p14:creationId xmlns:p14="http://schemas.microsoft.com/office/powerpoint/2010/main" val="576086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Bellwork (1/7/2019):</a:t>
            </a:r>
            <a:endParaRPr lang="en-US" dirty="0"/>
          </a:p>
        </p:txBody>
      </p:sp>
      <p:sp>
        <p:nvSpPr>
          <p:cNvPr id="3" name="Content Placeholder 2"/>
          <p:cNvSpPr>
            <a:spLocks noGrp="1"/>
          </p:cNvSpPr>
          <p:nvPr>
            <p:ph idx="1"/>
          </p:nvPr>
        </p:nvSpPr>
        <p:spPr/>
        <p:txBody>
          <a:bodyPr>
            <a:normAutofit/>
          </a:bodyPr>
          <a:lstStyle/>
          <a:p>
            <a:r>
              <a:rPr lang="en-US" dirty="0"/>
              <a:t>How would you define ethnicity?</a:t>
            </a:r>
            <a:endParaRPr lang="en-US" sz="4400" dirty="0"/>
          </a:p>
          <a:p>
            <a:r>
              <a:rPr lang="en-US" dirty="0"/>
              <a:t>How have you felt defined (by yourself or others) by your ethnicity?</a:t>
            </a:r>
            <a:endParaRPr lang="en-US" sz="4400" dirty="0"/>
          </a:p>
        </p:txBody>
      </p:sp>
    </p:spTree>
    <p:extLst>
      <p:ext uri="{BB962C8B-B14F-4D97-AF65-F5344CB8AC3E}">
        <p14:creationId xmlns:p14="http://schemas.microsoft.com/office/powerpoint/2010/main" val="3041342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10" y="436946"/>
            <a:ext cx="5858373" cy="3632878"/>
          </a:xfrm>
          <a:prstGeom prst="rect">
            <a:avLst/>
          </a:prstGeom>
        </p:spPr>
      </p:pic>
      <p:sp>
        <p:nvSpPr>
          <p:cNvPr id="5" name="Right Arrow 4"/>
          <p:cNvSpPr/>
          <p:nvPr/>
        </p:nvSpPr>
        <p:spPr>
          <a:xfrm rot="20754478">
            <a:off x="532559" y="1645186"/>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0" y="2575334"/>
            <a:ext cx="2616071" cy="1938992"/>
          </a:xfrm>
          <a:prstGeom prst="rect">
            <a:avLst/>
          </a:prstGeom>
          <a:noFill/>
        </p:spPr>
        <p:txBody>
          <a:bodyPr wrap="none" rtlCol="0">
            <a:spAutoFit/>
          </a:bodyPr>
          <a:lstStyle/>
          <a:p>
            <a:pPr defTabSz="457200"/>
            <a:r>
              <a:rPr lang="en-US" sz="2400" b="1" u="sng" dirty="0">
                <a:solidFill>
                  <a:prstClr val="black"/>
                </a:solidFill>
              </a:rPr>
              <a:t>ASIANS</a:t>
            </a:r>
          </a:p>
          <a:p>
            <a:pPr defTabSz="457200"/>
            <a:r>
              <a:rPr lang="en-US" sz="2400" b="1" dirty="0">
                <a:solidFill>
                  <a:prstClr val="black"/>
                </a:solidFill>
              </a:rPr>
              <a:t>From: </a:t>
            </a:r>
            <a:r>
              <a:rPr lang="en-US" sz="2400" dirty="0">
                <a:solidFill>
                  <a:prstClr val="black"/>
                </a:solidFill>
              </a:rPr>
              <a:t>China, </a:t>
            </a:r>
          </a:p>
          <a:p>
            <a:pPr defTabSz="457200"/>
            <a:r>
              <a:rPr lang="en-US" sz="2400" dirty="0">
                <a:solidFill>
                  <a:prstClr val="black"/>
                </a:solidFill>
              </a:rPr>
              <a:t>Philippines, &amp; India</a:t>
            </a:r>
          </a:p>
          <a:p>
            <a:pPr defTabSz="457200"/>
            <a:r>
              <a:rPr lang="en-US" sz="2400" b="1" dirty="0">
                <a:solidFill>
                  <a:prstClr val="black"/>
                </a:solidFill>
              </a:rPr>
              <a:t>To: </a:t>
            </a:r>
            <a:r>
              <a:rPr lang="en-US" sz="2400" dirty="0">
                <a:solidFill>
                  <a:prstClr val="black"/>
                </a:solidFill>
              </a:rPr>
              <a:t>West Coast</a:t>
            </a:r>
          </a:p>
          <a:p>
            <a:pPr defTabSz="457200"/>
            <a:r>
              <a:rPr lang="en-US" sz="2400" b="1" dirty="0">
                <a:solidFill>
                  <a:prstClr val="black"/>
                </a:solidFill>
              </a:rPr>
              <a:t>Why: </a:t>
            </a:r>
            <a:r>
              <a:rPr lang="en-US" sz="2400" dirty="0">
                <a:solidFill>
                  <a:prstClr val="black"/>
                </a:solidFill>
              </a:rPr>
              <a:t>Economics</a:t>
            </a:r>
          </a:p>
        </p:txBody>
      </p:sp>
      <p:sp>
        <p:nvSpPr>
          <p:cNvPr id="7" name="Right Arrow 6"/>
          <p:cNvSpPr/>
          <p:nvPr/>
        </p:nvSpPr>
        <p:spPr>
          <a:xfrm rot="16200000">
            <a:off x="2517501" y="3335798"/>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8" name="TextBox 7"/>
          <p:cNvSpPr txBox="1"/>
          <p:nvPr/>
        </p:nvSpPr>
        <p:spPr>
          <a:xfrm>
            <a:off x="2271730" y="4470231"/>
            <a:ext cx="3082895" cy="1938992"/>
          </a:xfrm>
          <a:prstGeom prst="rect">
            <a:avLst/>
          </a:prstGeom>
          <a:noFill/>
        </p:spPr>
        <p:txBody>
          <a:bodyPr wrap="none" rtlCol="0">
            <a:spAutoFit/>
          </a:bodyPr>
          <a:lstStyle/>
          <a:p>
            <a:pPr defTabSz="457200"/>
            <a:r>
              <a:rPr lang="en-US" sz="2400" b="1" u="sng" dirty="0">
                <a:solidFill>
                  <a:prstClr val="black"/>
                </a:solidFill>
              </a:rPr>
              <a:t>HISPANICS</a:t>
            </a:r>
          </a:p>
          <a:p>
            <a:pPr defTabSz="457200"/>
            <a:r>
              <a:rPr lang="en-US" sz="2400" b="1" dirty="0">
                <a:solidFill>
                  <a:prstClr val="black"/>
                </a:solidFill>
              </a:rPr>
              <a:t>From: </a:t>
            </a:r>
            <a:r>
              <a:rPr lang="en-US" sz="2400" dirty="0">
                <a:solidFill>
                  <a:prstClr val="black"/>
                </a:solidFill>
              </a:rPr>
              <a:t>Mexico, Central/</a:t>
            </a:r>
          </a:p>
          <a:p>
            <a:pPr defTabSz="457200"/>
            <a:r>
              <a:rPr lang="en-US" sz="2400" dirty="0">
                <a:solidFill>
                  <a:prstClr val="black"/>
                </a:solidFill>
              </a:rPr>
              <a:t>South America</a:t>
            </a:r>
          </a:p>
          <a:p>
            <a:pPr defTabSz="457200"/>
            <a:r>
              <a:rPr lang="en-US" sz="2400" b="1" dirty="0">
                <a:solidFill>
                  <a:prstClr val="black"/>
                </a:solidFill>
              </a:rPr>
              <a:t>To: </a:t>
            </a:r>
            <a:r>
              <a:rPr lang="en-US" sz="2400" dirty="0">
                <a:solidFill>
                  <a:prstClr val="black"/>
                </a:solidFill>
              </a:rPr>
              <a:t>South West</a:t>
            </a:r>
          </a:p>
          <a:p>
            <a:pPr defTabSz="457200"/>
            <a:r>
              <a:rPr lang="en-US" sz="2400" b="1" dirty="0">
                <a:solidFill>
                  <a:prstClr val="black"/>
                </a:solidFill>
              </a:rPr>
              <a:t>Why: </a:t>
            </a:r>
            <a:r>
              <a:rPr lang="en-US" sz="2400" dirty="0">
                <a:solidFill>
                  <a:prstClr val="black"/>
                </a:solidFill>
              </a:rPr>
              <a:t>Economics</a:t>
            </a:r>
          </a:p>
        </p:txBody>
      </p:sp>
      <p:sp>
        <p:nvSpPr>
          <p:cNvPr id="9" name="Right Arrow 8"/>
          <p:cNvSpPr/>
          <p:nvPr/>
        </p:nvSpPr>
        <p:spPr>
          <a:xfrm rot="12532837">
            <a:off x="6239730" y="3035396"/>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10" name="TextBox 9"/>
          <p:cNvSpPr txBox="1"/>
          <p:nvPr/>
        </p:nvSpPr>
        <p:spPr>
          <a:xfrm>
            <a:off x="6045835" y="4245367"/>
            <a:ext cx="2453166" cy="1569660"/>
          </a:xfrm>
          <a:prstGeom prst="rect">
            <a:avLst/>
          </a:prstGeom>
          <a:noFill/>
        </p:spPr>
        <p:txBody>
          <a:bodyPr wrap="none" rtlCol="0">
            <a:spAutoFit/>
          </a:bodyPr>
          <a:lstStyle/>
          <a:p>
            <a:pPr defTabSz="457200"/>
            <a:r>
              <a:rPr lang="en-US" sz="2400" b="1" u="sng" dirty="0">
                <a:solidFill>
                  <a:prstClr val="black"/>
                </a:solidFill>
              </a:rPr>
              <a:t>AFRICANS</a:t>
            </a:r>
          </a:p>
          <a:p>
            <a:pPr defTabSz="457200"/>
            <a:r>
              <a:rPr lang="en-US" sz="2400" b="1" dirty="0">
                <a:solidFill>
                  <a:prstClr val="black"/>
                </a:solidFill>
              </a:rPr>
              <a:t>From: </a:t>
            </a:r>
            <a:r>
              <a:rPr lang="en-US" sz="2400" dirty="0">
                <a:solidFill>
                  <a:prstClr val="black"/>
                </a:solidFill>
              </a:rPr>
              <a:t>West Africa</a:t>
            </a:r>
          </a:p>
          <a:p>
            <a:pPr defTabSz="457200"/>
            <a:r>
              <a:rPr lang="en-US" sz="2400" b="1" dirty="0">
                <a:solidFill>
                  <a:prstClr val="black"/>
                </a:solidFill>
              </a:rPr>
              <a:t>To: </a:t>
            </a:r>
            <a:r>
              <a:rPr lang="en-US" sz="2400" dirty="0">
                <a:solidFill>
                  <a:prstClr val="black"/>
                </a:solidFill>
              </a:rPr>
              <a:t>South East</a:t>
            </a:r>
          </a:p>
          <a:p>
            <a:pPr defTabSz="457200"/>
            <a:r>
              <a:rPr lang="en-US" sz="2400" b="1" dirty="0">
                <a:solidFill>
                  <a:prstClr val="black"/>
                </a:solidFill>
              </a:rPr>
              <a:t>Why: </a:t>
            </a:r>
            <a:r>
              <a:rPr lang="en-US" sz="2400" dirty="0">
                <a:solidFill>
                  <a:prstClr val="black"/>
                </a:solidFill>
              </a:rPr>
              <a:t>Slavery</a:t>
            </a:r>
          </a:p>
        </p:txBody>
      </p:sp>
    </p:spTree>
    <p:extLst>
      <p:ext uri="{BB962C8B-B14F-4D97-AF65-F5344CB8AC3E}">
        <p14:creationId xmlns:p14="http://schemas.microsoft.com/office/powerpoint/2010/main" val="721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782"/>
            <a:ext cx="8229600" cy="1143000"/>
          </a:xfrm>
        </p:spPr>
        <p:txBody>
          <a:bodyPr/>
          <a:lstStyle/>
          <a:p>
            <a:pPr algn="l"/>
            <a:r>
              <a:rPr lang="en-US" dirty="0"/>
              <a:t>2. Internal Migration</a:t>
            </a:r>
          </a:p>
        </p:txBody>
      </p:sp>
      <p:sp>
        <p:nvSpPr>
          <p:cNvPr id="3" name="Content Placeholder 2"/>
          <p:cNvSpPr>
            <a:spLocks noGrp="1"/>
          </p:cNvSpPr>
          <p:nvPr>
            <p:ph idx="1"/>
          </p:nvPr>
        </p:nvSpPr>
        <p:spPr>
          <a:xfrm>
            <a:off x="1495482" y="651436"/>
            <a:ext cx="8686800" cy="6206564"/>
          </a:xfrm>
        </p:spPr>
        <p:txBody>
          <a:bodyPr/>
          <a:lstStyle/>
          <a:p>
            <a:pPr marL="742950" indent="-742950">
              <a:buFont typeface="+mj-lt"/>
              <a:buAutoNum type="alphaLcPeriod"/>
            </a:pPr>
            <a:r>
              <a:rPr lang="en-US" dirty="0"/>
              <a:t>African Americans</a:t>
            </a:r>
          </a:p>
          <a:p>
            <a:pPr marL="1143000" lvl="1" indent="-742950"/>
            <a:r>
              <a:rPr lang="en-US" b="1" dirty="0"/>
              <a:t>Interregional Migration</a:t>
            </a:r>
          </a:p>
          <a:p>
            <a:pPr marL="1543050" lvl="2" indent="-742950"/>
            <a:r>
              <a:rPr lang="en-US" sz="4000" dirty="0"/>
              <a:t>1900’s: Southern Farms -&gt; Northern Cities </a:t>
            </a:r>
          </a:p>
          <a:p>
            <a:pPr marL="2000250" lvl="3" indent="-742950"/>
            <a:r>
              <a:rPr lang="en-US" sz="4000" dirty="0"/>
              <a:t>Shrinking agricultural jobs, growing industrial jobs</a:t>
            </a:r>
            <a:endParaRPr lang="en-US" sz="1600" dirty="0"/>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2186076"/>
            <a:ext cx="2291262" cy="284374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236179" y="4600221"/>
            <a:ext cx="2290897" cy="2245939"/>
          </a:xfrm>
          <a:prstGeom prst="rect">
            <a:avLst/>
          </a:prstGeom>
        </p:spPr>
      </p:pic>
      <p:sp>
        <p:nvSpPr>
          <p:cNvPr id="6" name="Bent-Up Arrow 5"/>
          <p:cNvSpPr/>
          <p:nvPr/>
        </p:nvSpPr>
        <p:spPr>
          <a:xfrm rot="5400000">
            <a:off x="550333" y="4628442"/>
            <a:ext cx="1121683" cy="1065241"/>
          </a:xfrm>
          <a:prstGeom prst="bentUpArrow">
            <a:avLst>
              <a:gd name="adj1" fmla="val 18433"/>
              <a:gd name="adj2" fmla="val 19444"/>
              <a:gd name="adj3" fmla="val 19950"/>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20123635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3700" y="215900"/>
            <a:ext cx="8343900" cy="6413500"/>
          </a:xfrm>
          <a:prstGeom prst="rect">
            <a:avLst/>
          </a:prstGeom>
        </p:spPr>
      </p:pic>
    </p:spTree>
    <p:extLst>
      <p:ext uri="{BB962C8B-B14F-4D97-AF65-F5344CB8AC3E}">
        <p14:creationId xmlns:p14="http://schemas.microsoft.com/office/powerpoint/2010/main" val="12129852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to USA Map</a:t>
            </a:r>
          </a:p>
        </p:txBody>
      </p:sp>
      <p:sp>
        <p:nvSpPr>
          <p:cNvPr id="3" name="Content Placeholder 2"/>
          <p:cNvSpPr>
            <a:spLocks noGrp="1"/>
          </p:cNvSpPr>
          <p:nvPr>
            <p:ph idx="1"/>
          </p:nvPr>
        </p:nvSpPr>
        <p:spPr/>
        <p:txBody>
          <a:bodyPr/>
          <a:lstStyle/>
          <a:p>
            <a:r>
              <a:rPr lang="en-US" dirty="0"/>
              <a:t>Add the internal migration of African Americans</a:t>
            </a:r>
          </a:p>
          <a:p>
            <a:r>
              <a:rPr lang="en-US" dirty="0"/>
              <a:t>Label the Who, From Where, To Where and Why</a:t>
            </a:r>
          </a:p>
          <a:p>
            <a:endParaRPr lang="en-US" dirty="0"/>
          </a:p>
        </p:txBody>
      </p:sp>
    </p:spTree>
    <p:extLst>
      <p:ext uri="{BB962C8B-B14F-4D97-AF65-F5344CB8AC3E}">
        <p14:creationId xmlns:p14="http://schemas.microsoft.com/office/powerpoint/2010/main" val="17249748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862" y="466628"/>
            <a:ext cx="6914064" cy="4287530"/>
          </a:xfrm>
          <a:prstGeom prst="rect">
            <a:avLst/>
          </a:prstGeom>
        </p:spPr>
      </p:pic>
      <p:sp>
        <p:nvSpPr>
          <p:cNvPr id="5" name="Right Arrow 4"/>
          <p:cNvSpPr/>
          <p:nvPr/>
        </p:nvSpPr>
        <p:spPr>
          <a:xfrm rot="20754478">
            <a:off x="36606" y="2347875"/>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7" name="Right Arrow 6"/>
          <p:cNvSpPr/>
          <p:nvPr/>
        </p:nvSpPr>
        <p:spPr>
          <a:xfrm rot="16200000">
            <a:off x="1793767" y="3877420"/>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9" name="Right Arrow 8"/>
          <p:cNvSpPr/>
          <p:nvPr/>
        </p:nvSpPr>
        <p:spPr>
          <a:xfrm rot="12532837">
            <a:off x="6669860" y="3238083"/>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11" name="Right Arrow 10"/>
          <p:cNvSpPr/>
          <p:nvPr/>
        </p:nvSpPr>
        <p:spPr>
          <a:xfrm rot="17552673">
            <a:off x="5593942" y="2433750"/>
            <a:ext cx="1621112" cy="5917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2903354" y="2022014"/>
            <a:ext cx="2974660" cy="1569660"/>
          </a:xfrm>
          <a:prstGeom prst="rect">
            <a:avLst/>
          </a:prstGeom>
          <a:noFill/>
        </p:spPr>
        <p:txBody>
          <a:bodyPr wrap="none" rtlCol="0">
            <a:spAutoFit/>
          </a:bodyPr>
          <a:lstStyle/>
          <a:p>
            <a:pPr algn="r" defTabSz="457200"/>
            <a:r>
              <a:rPr lang="en-US" sz="2400" b="1" u="sng" dirty="0">
                <a:solidFill>
                  <a:prstClr val="black"/>
                </a:solidFill>
              </a:rPr>
              <a:t>AFRICAN AMERICANS</a:t>
            </a:r>
          </a:p>
          <a:p>
            <a:pPr algn="r" defTabSz="457200"/>
            <a:r>
              <a:rPr lang="en-US" sz="2400" b="1" dirty="0">
                <a:solidFill>
                  <a:prstClr val="black"/>
                </a:solidFill>
              </a:rPr>
              <a:t>From: </a:t>
            </a:r>
            <a:r>
              <a:rPr lang="en-US" sz="2400" dirty="0">
                <a:solidFill>
                  <a:prstClr val="black"/>
                </a:solidFill>
              </a:rPr>
              <a:t>Southern Farms</a:t>
            </a:r>
          </a:p>
          <a:p>
            <a:pPr algn="r" defTabSz="457200"/>
            <a:r>
              <a:rPr lang="en-US" sz="2400" b="1" dirty="0">
                <a:solidFill>
                  <a:prstClr val="black"/>
                </a:solidFill>
              </a:rPr>
              <a:t>To: </a:t>
            </a:r>
            <a:r>
              <a:rPr lang="en-US" sz="2400" dirty="0">
                <a:solidFill>
                  <a:prstClr val="black"/>
                </a:solidFill>
              </a:rPr>
              <a:t>North Cities       </a:t>
            </a:r>
          </a:p>
          <a:p>
            <a:pPr algn="r" defTabSz="457200"/>
            <a:r>
              <a:rPr lang="en-US" sz="2400" b="1" dirty="0">
                <a:solidFill>
                  <a:prstClr val="black"/>
                </a:solidFill>
              </a:rPr>
              <a:t>Why: </a:t>
            </a:r>
            <a:r>
              <a:rPr lang="en-US" sz="2400" dirty="0">
                <a:solidFill>
                  <a:prstClr val="black"/>
                </a:solidFill>
              </a:rPr>
              <a:t>Jobs                    </a:t>
            </a:r>
            <a:endParaRPr lang="en-US" sz="2400" b="1" dirty="0">
              <a:solidFill>
                <a:prstClr val="black"/>
              </a:solidFill>
            </a:endParaRPr>
          </a:p>
        </p:txBody>
      </p:sp>
    </p:spTree>
    <p:extLst>
      <p:ext uri="{BB962C8B-B14F-4D97-AF65-F5344CB8AC3E}">
        <p14:creationId xmlns:p14="http://schemas.microsoft.com/office/powerpoint/2010/main" val="3708576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Ticket Out the Door:</a:t>
            </a:r>
            <a:endParaRPr lang="en-US" dirty="0"/>
          </a:p>
        </p:txBody>
      </p:sp>
      <p:sp>
        <p:nvSpPr>
          <p:cNvPr id="3" name="Content Placeholder 2"/>
          <p:cNvSpPr>
            <a:spLocks noGrp="1"/>
          </p:cNvSpPr>
          <p:nvPr>
            <p:ph idx="1"/>
          </p:nvPr>
        </p:nvSpPr>
        <p:spPr/>
        <p:txBody>
          <a:bodyPr>
            <a:normAutofit fontScale="92500" lnSpcReduction="10000"/>
          </a:bodyPr>
          <a:lstStyle/>
          <a:p>
            <a:r>
              <a:rPr lang="en-US" dirty="0"/>
              <a:t>Define ethnicity in your own words</a:t>
            </a:r>
            <a:r>
              <a:rPr lang="en-US" dirty="0" smtClean="0"/>
              <a:t>.</a:t>
            </a:r>
          </a:p>
          <a:p>
            <a:r>
              <a:rPr lang="en-US" dirty="0"/>
              <a:t>Describe ethnic distribution in the United States. (2-3 sentences using vocabulary</a:t>
            </a:r>
            <a:r>
              <a:rPr lang="en-US" dirty="0" smtClean="0"/>
              <a:t>)</a:t>
            </a:r>
            <a:endParaRPr lang="en-US" dirty="0"/>
          </a:p>
          <a:p>
            <a:r>
              <a:rPr lang="en-US" dirty="0"/>
              <a:t>Describe how international and internal migration lead to modern ethnic distribution in the USA.</a:t>
            </a:r>
          </a:p>
        </p:txBody>
      </p:sp>
    </p:spTree>
    <p:extLst>
      <p:ext uri="{BB962C8B-B14F-4D97-AF65-F5344CB8AC3E}">
        <p14:creationId xmlns:p14="http://schemas.microsoft.com/office/powerpoint/2010/main" val="2023530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a:t>Day 2</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721586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Bellwork (1/8/2019):</a:t>
            </a:r>
            <a:endParaRPr lang="en-US" b="1" u="sng" dirty="0"/>
          </a:p>
        </p:txBody>
      </p:sp>
      <p:sp>
        <p:nvSpPr>
          <p:cNvPr id="3" name="Content Placeholder 2"/>
          <p:cNvSpPr>
            <a:spLocks noGrp="1"/>
          </p:cNvSpPr>
          <p:nvPr>
            <p:ph idx="1"/>
          </p:nvPr>
        </p:nvSpPr>
        <p:spPr/>
        <p:txBody>
          <a:bodyPr>
            <a:normAutofit/>
          </a:bodyPr>
          <a:lstStyle/>
          <a:p>
            <a:r>
              <a:rPr lang="en-US" sz="4800" dirty="0"/>
              <a:t>What nationality are you?</a:t>
            </a:r>
          </a:p>
        </p:txBody>
      </p:sp>
    </p:spTree>
    <p:extLst>
      <p:ext uri="{BB962C8B-B14F-4D97-AF65-F5344CB8AC3E}">
        <p14:creationId xmlns:p14="http://schemas.microsoft.com/office/powerpoint/2010/main" val="1347995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Agenda</a:t>
            </a:r>
          </a:p>
        </p:txBody>
      </p:sp>
      <p:sp>
        <p:nvSpPr>
          <p:cNvPr id="3" name="Content Placeholder 2"/>
          <p:cNvSpPr>
            <a:spLocks noGrp="1"/>
          </p:cNvSpPr>
          <p:nvPr>
            <p:ph idx="1"/>
          </p:nvPr>
        </p:nvSpPr>
        <p:spPr/>
        <p:txBody>
          <a:bodyPr>
            <a:normAutofit/>
          </a:bodyPr>
          <a:lstStyle/>
          <a:p>
            <a:r>
              <a:rPr lang="en-US" sz="4400" dirty="0"/>
              <a:t>Notes: Ethnicity Identity</a:t>
            </a:r>
          </a:p>
          <a:p>
            <a:r>
              <a:rPr lang="en-US" sz="4400" dirty="0"/>
              <a:t>Computer activity</a:t>
            </a:r>
          </a:p>
          <a:p>
            <a:endParaRPr lang="en-US" sz="4400" dirty="0"/>
          </a:p>
          <a:p>
            <a:r>
              <a:rPr lang="en-US" sz="4400" b="1" dirty="0"/>
              <a:t>HW:#8-14, map</a:t>
            </a:r>
          </a:p>
        </p:txBody>
      </p:sp>
    </p:spTree>
    <p:extLst>
      <p:ext uri="{BB962C8B-B14F-4D97-AF65-F5344CB8AC3E}">
        <p14:creationId xmlns:p14="http://schemas.microsoft.com/office/powerpoint/2010/main" val="24690969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Objective</a:t>
            </a:r>
          </a:p>
        </p:txBody>
      </p:sp>
      <p:sp>
        <p:nvSpPr>
          <p:cNvPr id="3" name="Content Placeholder 2"/>
          <p:cNvSpPr>
            <a:spLocks noGrp="1"/>
          </p:cNvSpPr>
          <p:nvPr>
            <p:ph idx="1"/>
          </p:nvPr>
        </p:nvSpPr>
        <p:spPr/>
        <p:txBody>
          <a:bodyPr>
            <a:normAutofit/>
          </a:bodyPr>
          <a:lstStyle/>
          <a:p>
            <a:r>
              <a:rPr lang="en-US" sz="4800" dirty="0"/>
              <a:t>You will be able to describe the effect of nationalism and ethnic diversity in the world.</a:t>
            </a:r>
          </a:p>
        </p:txBody>
      </p:sp>
    </p:spTree>
    <p:extLst>
      <p:ext uri="{BB962C8B-B14F-4D97-AF65-F5344CB8AC3E}">
        <p14:creationId xmlns:p14="http://schemas.microsoft.com/office/powerpoint/2010/main" val="837595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Ch. 7 KBAT</a:t>
            </a:r>
          </a:p>
          <a:p>
            <a:r>
              <a:rPr lang="en-US" dirty="0"/>
              <a:t>Notes: Distribution of Ethnicities </a:t>
            </a:r>
          </a:p>
          <a:p>
            <a:endParaRPr lang="en-US" dirty="0"/>
          </a:p>
          <a:p>
            <a:r>
              <a:rPr lang="en-US" b="1" dirty="0" smtClean="0"/>
              <a:t>Suggested Line of Study: </a:t>
            </a:r>
            <a:r>
              <a:rPr lang="en-US" b="1" dirty="0"/>
              <a:t>#1-7, KBAT Map</a:t>
            </a:r>
          </a:p>
        </p:txBody>
      </p:sp>
    </p:spTree>
    <p:extLst>
      <p:ext uri="{BB962C8B-B14F-4D97-AF65-F5344CB8AC3E}">
        <p14:creationId xmlns:p14="http://schemas.microsoft.com/office/powerpoint/2010/main" val="8163976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TUBI</a:t>
            </a:r>
          </a:p>
        </p:txBody>
      </p:sp>
      <p:sp>
        <p:nvSpPr>
          <p:cNvPr id="3" name="Content Placeholder 2"/>
          <p:cNvSpPr>
            <a:spLocks noGrp="1"/>
          </p:cNvSpPr>
          <p:nvPr>
            <p:ph idx="1"/>
          </p:nvPr>
        </p:nvSpPr>
        <p:spPr/>
        <p:txBody>
          <a:bodyPr/>
          <a:lstStyle/>
          <a:p>
            <a:r>
              <a:rPr lang="en-US" dirty="0"/>
              <a:t>Methemoglobinemia is a blood disorder that makes you blue</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09800" y="2819400"/>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9543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 Ethnic Identity</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163782" y="1524000"/>
            <a:ext cx="6648449" cy="498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3488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274638"/>
            <a:ext cx="8686800" cy="1143000"/>
          </a:xfrm>
        </p:spPr>
        <p:txBody>
          <a:bodyPr>
            <a:normAutofit fontScale="90000"/>
          </a:bodyPr>
          <a:lstStyle/>
          <a:p>
            <a:pPr algn="l"/>
            <a:r>
              <a:rPr lang="en-US" b="1" u="sng" dirty="0"/>
              <a:t>A. Reasons for US Ethnic Distribution</a:t>
            </a:r>
          </a:p>
        </p:txBody>
      </p:sp>
      <p:pic>
        <p:nvPicPr>
          <p:cNvPr id="5" name="Picture 4"/>
          <p:cNvPicPr>
            <a:picLocks noChangeAspect="1"/>
          </p:cNvPicPr>
          <p:nvPr/>
        </p:nvPicPr>
        <p:blipFill>
          <a:blip r:embed="rId2"/>
          <a:stretch>
            <a:fillRect/>
          </a:stretch>
        </p:blipFill>
        <p:spPr>
          <a:xfrm>
            <a:off x="1286760" y="1417638"/>
            <a:ext cx="6762217" cy="5440362"/>
          </a:xfrm>
          <a:prstGeom prst="rect">
            <a:avLst/>
          </a:prstGeom>
        </p:spPr>
      </p:pic>
    </p:spTree>
    <p:extLst>
      <p:ext uri="{BB962C8B-B14F-4D97-AF65-F5344CB8AC3E}">
        <p14:creationId xmlns:p14="http://schemas.microsoft.com/office/powerpoint/2010/main" val="31905847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290"/>
            <a:ext cx="8229600" cy="1143000"/>
          </a:xfrm>
        </p:spPr>
        <p:txBody>
          <a:bodyPr/>
          <a:lstStyle/>
          <a:p>
            <a:pPr algn="l"/>
            <a:r>
              <a:rPr lang="en-US" dirty="0"/>
              <a:t>1. International Migration</a:t>
            </a:r>
          </a:p>
        </p:txBody>
      </p:sp>
      <p:sp>
        <p:nvSpPr>
          <p:cNvPr id="3" name="Content Placeholder 2"/>
          <p:cNvSpPr>
            <a:spLocks noGrp="1"/>
          </p:cNvSpPr>
          <p:nvPr>
            <p:ph idx="1"/>
          </p:nvPr>
        </p:nvSpPr>
        <p:spPr>
          <a:xfrm>
            <a:off x="457200" y="744582"/>
            <a:ext cx="8229600" cy="4944635"/>
          </a:xfrm>
        </p:spPr>
        <p:txBody>
          <a:bodyPr>
            <a:normAutofit/>
          </a:bodyPr>
          <a:lstStyle/>
          <a:p>
            <a:pPr marL="742950" indent="-742950">
              <a:buFont typeface="+mj-lt"/>
              <a:buAutoNum type="alphaLcPeriod"/>
            </a:pPr>
            <a:r>
              <a:rPr lang="en-US" sz="4000" b="1" dirty="0"/>
              <a:t>Forced Migration </a:t>
            </a:r>
            <a:r>
              <a:rPr lang="en-US" sz="4000" dirty="0"/>
              <a:t>from Africa</a:t>
            </a:r>
          </a:p>
          <a:p>
            <a:pPr marL="1143000" lvl="1" indent="-742950"/>
            <a:r>
              <a:rPr lang="en-US" sz="3600" dirty="0"/>
              <a:t>Africans brought as slaves</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59190" y="2680617"/>
            <a:ext cx="5079810" cy="2457441"/>
          </a:xfrm>
          <a:prstGeom prst="rect">
            <a:avLst/>
          </a:prstGeom>
        </p:spPr>
      </p:pic>
    </p:spTree>
    <p:extLst>
      <p:ext uri="{BB962C8B-B14F-4D97-AF65-F5344CB8AC3E}">
        <p14:creationId xmlns:p14="http://schemas.microsoft.com/office/powerpoint/2010/main" val="2239016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0964" y="245782"/>
            <a:ext cx="6024418" cy="6612218"/>
          </a:xfrm>
        </p:spPr>
        <p:txBody>
          <a:bodyPr>
            <a:normAutofit/>
          </a:bodyPr>
          <a:lstStyle/>
          <a:p>
            <a:pPr marL="0" indent="0">
              <a:buNone/>
            </a:pPr>
            <a:r>
              <a:rPr lang="en-US" sz="4000" b="1" dirty="0"/>
              <a:t>b. Voluntary Migration </a:t>
            </a:r>
            <a:r>
              <a:rPr lang="en-US" sz="4000" dirty="0"/>
              <a:t>from Latin America and Asia</a:t>
            </a:r>
          </a:p>
          <a:p>
            <a:pPr marL="1143000" lvl="1" indent="-742950"/>
            <a:r>
              <a:rPr lang="en-US" sz="4000" dirty="0"/>
              <a:t>Late 20</a:t>
            </a:r>
            <a:r>
              <a:rPr lang="en-US" sz="4000" baseline="30000" dirty="0"/>
              <a:t>th</a:t>
            </a:r>
            <a:r>
              <a:rPr lang="en-US" sz="4000" dirty="0"/>
              <a:t>/21</a:t>
            </a:r>
            <a:r>
              <a:rPr lang="en-US" sz="4000" baseline="30000" dirty="0"/>
              <a:t>st</a:t>
            </a:r>
            <a:r>
              <a:rPr lang="en-US" sz="4000" dirty="0"/>
              <a:t> century</a:t>
            </a:r>
          </a:p>
          <a:p>
            <a:pPr marL="1543050" lvl="2" indent="-742950"/>
            <a:r>
              <a:rPr lang="en-US" sz="4000" dirty="0"/>
              <a:t>1970’s: </a:t>
            </a:r>
          </a:p>
          <a:p>
            <a:pPr marL="2000250" lvl="3" indent="-742950"/>
            <a:r>
              <a:rPr lang="en-US" sz="4000" dirty="0"/>
              <a:t>Hispanics: Mexico, Puerto Rico and Cuba</a:t>
            </a:r>
          </a:p>
          <a:p>
            <a:pPr marL="2000250" lvl="3" indent="-742950"/>
            <a:r>
              <a:rPr lang="en-US" sz="4000" dirty="0"/>
              <a:t>Asian: China, India, Philippines</a:t>
            </a:r>
          </a:p>
          <a:p>
            <a:pPr marL="1543050" lvl="2" indent="-742950">
              <a:buFont typeface="+mj-lt"/>
              <a:buAutoNum type="alphaLcPeriod"/>
            </a:pPr>
            <a:endParaRPr lang="en-US" dirty="0"/>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23000" y="0"/>
            <a:ext cx="2921000" cy="2647462"/>
          </a:xfrm>
          <a:prstGeom prst="rect">
            <a:avLst/>
          </a:prstGeom>
        </p:spPr>
      </p:pic>
    </p:spTree>
    <p:extLst>
      <p:ext uri="{BB962C8B-B14F-4D97-AF65-F5344CB8AC3E}">
        <p14:creationId xmlns:p14="http://schemas.microsoft.com/office/powerpoint/2010/main" val="38575066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353030"/>
            <a:ext cx="4984223" cy="4504970"/>
          </a:xfrm>
          <a:prstGeom prst="rect">
            <a:avLst/>
          </a:prstGeom>
        </p:spPr>
      </p:pic>
      <p:pic>
        <p:nvPicPr>
          <p:cNvPr id="6" name="Picture 5"/>
          <p:cNvPicPr>
            <a:picLocks noChangeAspect="1"/>
          </p:cNvPicPr>
          <p:nvPr/>
        </p:nvPicPr>
        <p:blipFill>
          <a:blip r:embed="rId3"/>
          <a:stretch>
            <a:fillRect/>
          </a:stretch>
        </p:blipFill>
        <p:spPr>
          <a:xfrm>
            <a:off x="4664775" y="136545"/>
            <a:ext cx="4479225" cy="4956603"/>
          </a:xfrm>
          <a:prstGeom prst="rect">
            <a:avLst/>
          </a:prstGeom>
        </p:spPr>
      </p:pic>
    </p:spTree>
    <p:extLst>
      <p:ext uri="{BB962C8B-B14F-4D97-AF65-F5344CB8AC3E}">
        <p14:creationId xmlns:p14="http://schemas.microsoft.com/office/powerpoint/2010/main" val="25029563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53"/>
            <a:ext cx="8229600" cy="1143000"/>
          </a:xfrm>
        </p:spPr>
        <p:txBody>
          <a:bodyPr/>
          <a:lstStyle/>
          <a:p>
            <a:r>
              <a:rPr lang="en-US" b="1" u="sng" dirty="0"/>
              <a:t>DRAW THE USA</a:t>
            </a:r>
          </a:p>
        </p:txBody>
      </p:sp>
      <p:sp>
        <p:nvSpPr>
          <p:cNvPr id="3" name="Content Placeholder 2"/>
          <p:cNvSpPr>
            <a:spLocks noGrp="1"/>
          </p:cNvSpPr>
          <p:nvPr>
            <p:ph idx="1"/>
          </p:nvPr>
        </p:nvSpPr>
        <p:spPr>
          <a:xfrm>
            <a:off x="457200" y="774676"/>
            <a:ext cx="8229600" cy="5745950"/>
          </a:xfrm>
        </p:spPr>
        <p:txBody>
          <a:bodyPr/>
          <a:lstStyle/>
          <a:p>
            <a:r>
              <a:rPr lang="en-US" dirty="0"/>
              <a:t>Leave space around it &amp; in it</a:t>
            </a:r>
          </a:p>
          <a:p>
            <a:r>
              <a:rPr lang="en-US" dirty="0"/>
              <a:t>Use arrows to show where ethnicities came from &amp; where they settled</a:t>
            </a:r>
          </a:p>
          <a:p>
            <a:r>
              <a:rPr lang="en-US" dirty="0"/>
              <a:t>Label the Who, From Where, To Where and Why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52449" y="3225122"/>
            <a:ext cx="5858373" cy="3632878"/>
          </a:xfrm>
          <a:prstGeom prst="rect">
            <a:avLst/>
          </a:prstGeom>
        </p:spPr>
      </p:pic>
    </p:spTree>
    <p:extLst>
      <p:ext uri="{BB962C8B-B14F-4D97-AF65-F5344CB8AC3E}">
        <p14:creationId xmlns:p14="http://schemas.microsoft.com/office/powerpoint/2010/main" val="1456300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10" y="436946"/>
            <a:ext cx="5858373" cy="3632878"/>
          </a:xfrm>
          <a:prstGeom prst="rect">
            <a:avLst/>
          </a:prstGeom>
        </p:spPr>
      </p:pic>
      <p:sp>
        <p:nvSpPr>
          <p:cNvPr id="5" name="Right Arrow 4"/>
          <p:cNvSpPr/>
          <p:nvPr/>
        </p:nvSpPr>
        <p:spPr>
          <a:xfrm rot="20754478">
            <a:off x="532559" y="1645186"/>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0" y="2575334"/>
            <a:ext cx="2616071" cy="1938992"/>
          </a:xfrm>
          <a:prstGeom prst="rect">
            <a:avLst/>
          </a:prstGeom>
          <a:noFill/>
        </p:spPr>
        <p:txBody>
          <a:bodyPr wrap="none" rtlCol="0">
            <a:spAutoFit/>
          </a:bodyPr>
          <a:lstStyle/>
          <a:p>
            <a:pPr defTabSz="457200"/>
            <a:r>
              <a:rPr lang="en-US" sz="2400" b="1" u="sng" dirty="0">
                <a:solidFill>
                  <a:prstClr val="black"/>
                </a:solidFill>
              </a:rPr>
              <a:t>ASIANS</a:t>
            </a:r>
          </a:p>
          <a:p>
            <a:pPr defTabSz="457200"/>
            <a:r>
              <a:rPr lang="en-US" sz="2400" b="1" dirty="0">
                <a:solidFill>
                  <a:prstClr val="black"/>
                </a:solidFill>
              </a:rPr>
              <a:t>From: </a:t>
            </a:r>
            <a:r>
              <a:rPr lang="en-US" sz="2400" dirty="0">
                <a:solidFill>
                  <a:prstClr val="black"/>
                </a:solidFill>
              </a:rPr>
              <a:t>China, </a:t>
            </a:r>
          </a:p>
          <a:p>
            <a:pPr defTabSz="457200"/>
            <a:r>
              <a:rPr lang="en-US" sz="2400" dirty="0">
                <a:solidFill>
                  <a:prstClr val="black"/>
                </a:solidFill>
              </a:rPr>
              <a:t>Philippines, &amp; India</a:t>
            </a:r>
          </a:p>
          <a:p>
            <a:pPr defTabSz="457200"/>
            <a:r>
              <a:rPr lang="en-US" sz="2400" b="1" dirty="0">
                <a:solidFill>
                  <a:prstClr val="black"/>
                </a:solidFill>
              </a:rPr>
              <a:t>To: </a:t>
            </a:r>
            <a:r>
              <a:rPr lang="en-US" sz="2400" dirty="0">
                <a:solidFill>
                  <a:prstClr val="black"/>
                </a:solidFill>
              </a:rPr>
              <a:t>West Coast</a:t>
            </a:r>
          </a:p>
          <a:p>
            <a:pPr defTabSz="457200"/>
            <a:r>
              <a:rPr lang="en-US" sz="2400" b="1" dirty="0">
                <a:solidFill>
                  <a:prstClr val="black"/>
                </a:solidFill>
              </a:rPr>
              <a:t>Why: </a:t>
            </a:r>
            <a:r>
              <a:rPr lang="en-US" sz="2400" dirty="0">
                <a:solidFill>
                  <a:prstClr val="black"/>
                </a:solidFill>
              </a:rPr>
              <a:t>Economics</a:t>
            </a:r>
          </a:p>
        </p:txBody>
      </p:sp>
      <p:sp>
        <p:nvSpPr>
          <p:cNvPr id="7" name="Right Arrow 6"/>
          <p:cNvSpPr/>
          <p:nvPr/>
        </p:nvSpPr>
        <p:spPr>
          <a:xfrm rot="16200000">
            <a:off x="2517501" y="3335798"/>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8" name="TextBox 7"/>
          <p:cNvSpPr txBox="1"/>
          <p:nvPr/>
        </p:nvSpPr>
        <p:spPr>
          <a:xfrm>
            <a:off x="2271730" y="4470231"/>
            <a:ext cx="3082895" cy="1938992"/>
          </a:xfrm>
          <a:prstGeom prst="rect">
            <a:avLst/>
          </a:prstGeom>
          <a:noFill/>
        </p:spPr>
        <p:txBody>
          <a:bodyPr wrap="none" rtlCol="0">
            <a:spAutoFit/>
          </a:bodyPr>
          <a:lstStyle/>
          <a:p>
            <a:pPr defTabSz="457200"/>
            <a:r>
              <a:rPr lang="en-US" sz="2400" b="1" u="sng" dirty="0">
                <a:solidFill>
                  <a:prstClr val="black"/>
                </a:solidFill>
              </a:rPr>
              <a:t>HISPANICS</a:t>
            </a:r>
          </a:p>
          <a:p>
            <a:pPr defTabSz="457200"/>
            <a:r>
              <a:rPr lang="en-US" sz="2400" b="1" dirty="0">
                <a:solidFill>
                  <a:prstClr val="black"/>
                </a:solidFill>
              </a:rPr>
              <a:t>From: </a:t>
            </a:r>
            <a:r>
              <a:rPr lang="en-US" sz="2400" dirty="0">
                <a:solidFill>
                  <a:prstClr val="black"/>
                </a:solidFill>
              </a:rPr>
              <a:t>Mexico, Central/</a:t>
            </a:r>
          </a:p>
          <a:p>
            <a:pPr defTabSz="457200"/>
            <a:r>
              <a:rPr lang="en-US" sz="2400" dirty="0">
                <a:solidFill>
                  <a:prstClr val="black"/>
                </a:solidFill>
              </a:rPr>
              <a:t>South America</a:t>
            </a:r>
          </a:p>
          <a:p>
            <a:pPr defTabSz="457200"/>
            <a:r>
              <a:rPr lang="en-US" sz="2400" b="1" dirty="0">
                <a:solidFill>
                  <a:prstClr val="black"/>
                </a:solidFill>
              </a:rPr>
              <a:t>To: </a:t>
            </a:r>
            <a:r>
              <a:rPr lang="en-US" sz="2400" dirty="0">
                <a:solidFill>
                  <a:prstClr val="black"/>
                </a:solidFill>
              </a:rPr>
              <a:t>South West</a:t>
            </a:r>
          </a:p>
          <a:p>
            <a:pPr defTabSz="457200"/>
            <a:r>
              <a:rPr lang="en-US" sz="2400" b="1" dirty="0">
                <a:solidFill>
                  <a:prstClr val="black"/>
                </a:solidFill>
              </a:rPr>
              <a:t>Why: </a:t>
            </a:r>
            <a:r>
              <a:rPr lang="en-US" sz="2400" dirty="0">
                <a:solidFill>
                  <a:prstClr val="black"/>
                </a:solidFill>
              </a:rPr>
              <a:t>Economics</a:t>
            </a:r>
          </a:p>
        </p:txBody>
      </p:sp>
      <p:sp>
        <p:nvSpPr>
          <p:cNvPr id="9" name="Right Arrow 8"/>
          <p:cNvSpPr/>
          <p:nvPr/>
        </p:nvSpPr>
        <p:spPr>
          <a:xfrm rot="12532837">
            <a:off x="6239730" y="3035396"/>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10" name="TextBox 9"/>
          <p:cNvSpPr txBox="1"/>
          <p:nvPr/>
        </p:nvSpPr>
        <p:spPr>
          <a:xfrm>
            <a:off x="6045835" y="4245367"/>
            <a:ext cx="2453166" cy="1569660"/>
          </a:xfrm>
          <a:prstGeom prst="rect">
            <a:avLst/>
          </a:prstGeom>
          <a:noFill/>
        </p:spPr>
        <p:txBody>
          <a:bodyPr wrap="none" rtlCol="0">
            <a:spAutoFit/>
          </a:bodyPr>
          <a:lstStyle/>
          <a:p>
            <a:pPr defTabSz="457200"/>
            <a:r>
              <a:rPr lang="en-US" sz="2400" b="1" u="sng" dirty="0">
                <a:solidFill>
                  <a:prstClr val="black"/>
                </a:solidFill>
              </a:rPr>
              <a:t>AFRICANS</a:t>
            </a:r>
          </a:p>
          <a:p>
            <a:pPr defTabSz="457200"/>
            <a:r>
              <a:rPr lang="en-US" sz="2400" b="1" dirty="0">
                <a:solidFill>
                  <a:prstClr val="black"/>
                </a:solidFill>
              </a:rPr>
              <a:t>From: </a:t>
            </a:r>
            <a:r>
              <a:rPr lang="en-US" sz="2400" dirty="0">
                <a:solidFill>
                  <a:prstClr val="black"/>
                </a:solidFill>
              </a:rPr>
              <a:t>West Africa</a:t>
            </a:r>
          </a:p>
          <a:p>
            <a:pPr defTabSz="457200"/>
            <a:r>
              <a:rPr lang="en-US" sz="2400" b="1" dirty="0">
                <a:solidFill>
                  <a:prstClr val="black"/>
                </a:solidFill>
              </a:rPr>
              <a:t>To: </a:t>
            </a:r>
            <a:r>
              <a:rPr lang="en-US" sz="2400" dirty="0">
                <a:solidFill>
                  <a:prstClr val="black"/>
                </a:solidFill>
              </a:rPr>
              <a:t>South East</a:t>
            </a:r>
          </a:p>
          <a:p>
            <a:pPr defTabSz="457200"/>
            <a:r>
              <a:rPr lang="en-US" sz="2400" b="1" dirty="0">
                <a:solidFill>
                  <a:prstClr val="black"/>
                </a:solidFill>
              </a:rPr>
              <a:t>Why: </a:t>
            </a:r>
            <a:r>
              <a:rPr lang="en-US" sz="2400" dirty="0">
                <a:solidFill>
                  <a:prstClr val="black"/>
                </a:solidFill>
              </a:rPr>
              <a:t>Slavery</a:t>
            </a:r>
          </a:p>
        </p:txBody>
      </p:sp>
    </p:spTree>
    <p:extLst>
      <p:ext uri="{BB962C8B-B14F-4D97-AF65-F5344CB8AC3E}">
        <p14:creationId xmlns:p14="http://schemas.microsoft.com/office/powerpoint/2010/main" val="343690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782"/>
            <a:ext cx="8229600" cy="1143000"/>
          </a:xfrm>
        </p:spPr>
        <p:txBody>
          <a:bodyPr/>
          <a:lstStyle/>
          <a:p>
            <a:pPr algn="l"/>
            <a:r>
              <a:rPr lang="en-US" dirty="0"/>
              <a:t>2. Internal Migration</a:t>
            </a:r>
          </a:p>
        </p:txBody>
      </p:sp>
      <p:sp>
        <p:nvSpPr>
          <p:cNvPr id="3" name="Content Placeholder 2"/>
          <p:cNvSpPr>
            <a:spLocks noGrp="1"/>
          </p:cNvSpPr>
          <p:nvPr>
            <p:ph idx="1"/>
          </p:nvPr>
        </p:nvSpPr>
        <p:spPr>
          <a:xfrm>
            <a:off x="1495482" y="651436"/>
            <a:ext cx="8686800" cy="6206564"/>
          </a:xfrm>
        </p:spPr>
        <p:txBody>
          <a:bodyPr/>
          <a:lstStyle/>
          <a:p>
            <a:pPr marL="742950" indent="-742950">
              <a:buFont typeface="+mj-lt"/>
              <a:buAutoNum type="alphaLcPeriod"/>
            </a:pPr>
            <a:r>
              <a:rPr lang="en-US" sz="4000" dirty="0"/>
              <a:t>African Americans</a:t>
            </a:r>
          </a:p>
          <a:p>
            <a:pPr marL="1143000" lvl="1" indent="-742950"/>
            <a:r>
              <a:rPr lang="en-US" sz="3600" b="1" dirty="0"/>
              <a:t>Interregional Migration</a:t>
            </a:r>
          </a:p>
          <a:p>
            <a:pPr marL="1543050" lvl="2" indent="-742950"/>
            <a:r>
              <a:rPr lang="en-US" sz="4000" dirty="0"/>
              <a:t>1900’s: Southern Farms -&gt; Northern Cities </a:t>
            </a:r>
          </a:p>
          <a:p>
            <a:pPr marL="2000250" lvl="3" indent="-742950"/>
            <a:r>
              <a:rPr lang="en-US" sz="4000" dirty="0"/>
              <a:t>Shrinking agricultural jobs, growing industrial jobs</a:t>
            </a:r>
            <a:endParaRPr lang="en-US" sz="1600" dirty="0"/>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2186076"/>
            <a:ext cx="2291262" cy="284374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236179" y="4600221"/>
            <a:ext cx="2290897" cy="2245939"/>
          </a:xfrm>
          <a:prstGeom prst="rect">
            <a:avLst/>
          </a:prstGeom>
        </p:spPr>
      </p:pic>
      <p:sp>
        <p:nvSpPr>
          <p:cNvPr id="6" name="Bent-Up Arrow 5"/>
          <p:cNvSpPr/>
          <p:nvPr/>
        </p:nvSpPr>
        <p:spPr>
          <a:xfrm rot="5400000">
            <a:off x="550333" y="4628442"/>
            <a:ext cx="1121683" cy="1065241"/>
          </a:xfrm>
          <a:prstGeom prst="bentUpArrow">
            <a:avLst>
              <a:gd name="adj1" fmla="val 18433"/>
              <a:gd name="adj2" fmla="val 19444"/>
              <a:gd name="adj3" fmla="val 19950"/>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886296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3700" y="215900"/>
            <a:ext cx="8343900" cy="6413500"/>
          </a:xfrm>
          <a:prstGeom prst="rect">
            <a:avLst/>
          </a:prstGeom>
        </p:spPr>
      </p:pic>
    </p:spTree>
    <p:extLst>
      <p:ext uri="{BB962C8B-B14F-4D97-AF65-F5344CB8AC3E}">
        <p14:creationId xmlns:p14="http://schemas.microsoft.com/office/powerpoint/2010/main" val="3152132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5E6A-6393-E64A-A2BC-8EB3E34EBA13}"/>
              </a:ext>
            </a:extLst>
          </p:cNvPr>
          <p:cNvSpPr>
            <a:spLocks noGrp="1"/>
          </p:cNvSpPr>
          <p:nvPr>
            <p:ph type="title"/>
          </p:nvPr>
        </p:nvSpPr>
        <p:spPr>
          <a:xfrm>
            <a:off x="457200" y="102110"/>
            <a:ext cx="8229600" cy="1143000"/>
          </a:xfrm>
        </p:spPr>
        <p:txBody>
          <a:bodyPr/>
          <a:lstStyle/>
          <a:p>
            <a:r>
              <a:rPr lang="en-US" dirty="0"/>
              <a:t>But First: New Semester, New Us</a:t>
            </a:r>
          </a:p>
        </p:txBody>
      </p:sp>
      <p:sp>
        <p:nvSpPr>
          <p:cNvPr id="6" name="TextBox 5">
            <a:extLst>
              <a:ext uri="{FF2B5EF4-FFF2-40B4-BE49-F238E27FC236}">
                <a16:creationId xmlns:a16="http://schemas.microsoft.com/office/drawing/2014/main" id="{E611F9A0-67A8-A746-9FD4-CBCDA143938A}"/>
              </a:ext>
            </a:extLst>
          </p:cNvPr>
          <p:cNvSpPr txBox="1"/>
          <p:nvPr/>
        </p:nvSpPr>
        <p:spPr>
          <a:xfrm>
            <a:off x="356558" y="2540479"/>
            <a:ext cx="8229600" cy="2616101"/>
          </a:xfrm>
          <a:prstGeom prst="rect">
            <a:avLst/>
          </a:prstGeom>
          <a:noFill/>
        </p:spPr>
        <p:txBody>
          <a:bodyPr wrap="square" rtlCol="0" anchor="t">
            <a:spAutoFit/>
          </a:bodyPr>
          <a:lstStyle/>
          <a:p>
            <a:pPr marL="571500" indent="-571500">
              <a:buFont typeface="Arial" panose="020B0604020202020204" pitchFamily="34" charset="0"/>
              <a:buChar char="•"/>
            </a:pPr>
            <a:r>
              <a:rPr lang="en-US" sz="4100" dirty="0"/>
              <a:t>Homework will now be called Suggested Line of Study. It will NOT be collected for a grade, but it will help you perform on the test. </a:t>
            </a:r>
          </a:p>
        </p:txBody>
      </p:sp>
      <p:sp>
        <p:nvSpPr>
          <p:cNvPr id="7" name="TextBox 6">
            <a:extLst>
              <a:ext uri="{FF2B5EF4-FFF2-40B4-BE49-F238E27FC236}">
                <a16:creationId xmlns:a16="http://schemas.microsoft.com/office/drawing/2014/main" id="{6400BE4F-0520-8941-911A-FF408BF58610}"/>
              </a:ext>
            </a:extLst>
          </p:cNvPr>
          <p:cNvSpPr txBox="1"/>
          <p:nvPr/>
        </p:nvSpPr>
        <p:spPr>
          <a:xfrm>
            <a:off x="356558" y="5285182"/>
            <a:ext cx="8229600" cy="1354217"/>
          </a:xfrm>
          <a:prstGeom prst="rect">
            <a:avLst/>
          </a:prstGeom>
          <a:noFill/>
        </p:spPr>
        <p:txBody>
          <a:bodyPr wrap="square" rtlCol="0" anchor="t">
            <a:spAutoFit/>
          </a:bodyPr>
          <a:lstStyle/>
          <a:p>
            <a:pPr marL="571500" indent="-571500">
              <a:buFont typeface="Arial" panose="020B0604020202020204" pitchFamily="34" charset="0"/>
              <a:buChar char="•"/>
            </a:pPr>
            <a:r>
              <a:rPr lang="en-US" sz="4100" dirty="0">
                <a:cs typeface="Calibri"/>
              </a:rPr>
              <a:t>KBAT Maps will still be collected for points. </a:t>
            </a:r>
          </a:p>
        </p:txBody>
      </p:sp>
      <p:sp>
        <p:nvSpPr>
          <p:cNvPr id="8" name="TextBox 7">
            <a:extLst>
              <a:ext uri="{FF2B5EF4-FFF2-40B4-BE49-F238E27FC236}">
                <a16:creationId xmlns:a16="http://schemas.microsoft.com/office/drawing/2014/main" id="{918A5C00-6001-2948-8022-37F637E8B66F}"/>
              </a:ext>
            </a:extLst>
          </p:cNvPr>
          <p:cNvSpPr txBox="1"/>
          <p:nvPr/>
        </p:nvSpPr>
        <p:spPr>
          <a:xfrm>
            <a:off x="457200" y="1115713"/>
            <a:ext cx="8229600" cy="1354217"/>
          </a:xfrm>
          <a:prstGeom prst="rect">
            <a:avLst/>
          </a:prstGeom>
          <a:noFill/>
        </p:spPr>
        <p:txBody>
          <a:bodyPr wrap="square" rtlCol="0">
            <a:spAutoFit/>
          </a:bodyPr>
          <a:lstStyle/>
          <a:p>
            <a:pPr marL="571500" indent="-571500">
              <a:buFont typeface="Arial" panose="020B0604020202020204" pitchFamily="34" charset="0"/>
              <a:buChar char="•"/>
            </a:pPr>
            <a:r>
              <a:rPr lang="en-US" sz="4100" dirty="0"/>
              <a:t>Remember phone policy: Need to be kept away (quick use okay)</a:t>
            </a:r>
          </a:p>
        </p:txBody>
      </p:sp>
    </p:spTree>
    <p:extLst>
      <p:ext uri="{BB962C8B-B14F-4D97-AF65-F5344CB8AC3E}">
        <p14:creationId xmlns:p14="http://schemas.microsoft.com/office/powerpoint/2010/main" val="8196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Add to USA Map</a:t>
            </a:r>
          </a:p>
        </p:txBody>
      </p:sp>
      <p:sp>
        <p:nvSpPr>
          <p:cNvPr id="3" name="Content Placeholder 2"/>
          <p:cNvSpPr>
            <a:spLocks noGrp="1"/>
          </p:cNvSpPr>
          <p:nvPr>
            <p:ph idx="1"/>
          </p:nvPr>
        </p:nvSpPr>
        <p:spPr/>
        <p:txBody>
          <a:bodyPr/>
          <a:lstStyle/>
          <a:p>
            <a:r>
              <a:rPr lang="en-US" sz="4000" dirty="0"/>
              <a:t>Add the internal migration of African Americans</a:t>
            </a:r>
          </a:p>
          <a:p>
            <a:r>
              <a:rPr lang="en-US" sz="4000" dirty="0"/>
              <a:t>Label the Who, From Where, To Where and Why</a:t>
            </a:r>
          </a:p>
          <a:p>
            <a:endParaRPr lang="en-US" dirty="0"/>
          </a:p>
        </p:txBody>
      </p:sp>
    </p:spTree>
    <p:extLst>
      <p:ext uri="{BB962C8B-B14F-4D97-AF65-F5344CB8AC3E}">
        <p14:creationId xmlns:p14="http://schemas.microsoft.com/office/powerpoint/2010/main" val="2585134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5862" y="466628"/>
            <a:ext cx="6914064" cy="4287530"/>
          </a:xfrm>
          <a:prstGeom prst="rect">
            <a:avLst/>
          </a:prstGeom>
        </p:spPr>
      </p:pic>
      <p:sp>
        <p:nvSpPr>
          <p:cNvPr id="5" name="Right Arrow 4"/>
          <p:cNvSpPr/>
          <p:nvPr/>
        </p:nvSpPr>
        <p:spPr>
          <a:xfrm rot="20754478">
            <a:off x="36606" y="2347875"/>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7" name="Right Arrow 6"/>
          <p:cNvSpPr/>
          <p:nvPr/>
        </p:nvSpPr>
        <p:spPr>
          <a:xfrm rot="16200000">
            <a:off x="1793767" y="3877420"/>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9" name="Right Arrow 8"/>
          <p:cNvSpPr/>
          <p:nvPr/>
        </p:nvSpPr>
        <p:spPr>
          <a:xfrm rot="12532837">
            <a:off x="6669860" y="3238083"/>
            <a:ext cx="1433817" cy="47791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a:solidFill>
                <a:prstClr val="white"/>
              </a:solidFill>
            </a:endParaRPr>
          </a:p>
        </p:txBody>
      </p:sp>
      <p:sp>
        <p:nvSpPr>
          <p:cNvPr id="11" name="Right Arrow 10"/>
          <p:cNvSpPr/>
          <p:nvPr/>
        </p:nvSpPr>
        <p:spPr>
          <a:xfrm rot="17552673">
            <a:off x="5593942" y="2433750"/>
            <a:ext cx="1621112" cy="591743"/>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457200"/>
            <a:endParaRPr lang="en-US">
              <a:solidFill>
                <a:prstClr val="white"/>
              </a:solidFill>
            </a:endParaRPr>
          </a:p>
        </p:txBody>
      </p:sp>
      <p:sp>
        <p:nvSpPr>
          <p:cNvPr id="2" name="TextBox 1"/>
          <p:cNvSpPr txBox="1"/>
          <p:nvPr/>
        </p:nvSpPr>
        <p:spPr>
          <a:xfrm>
            <a:off x="2544800" y="2022014"/>
            <a:ext cx="3333214" cy="1569660"/>
          </a:xfrm>
          <a:prstGeom prst="rect">
            <a:avLst/>
          </a:prstGeom>
          <a:noFill/>
        </p:spPr>
        <p:txBody>
          <a:bodyPr wrap="none" rtlCol="0">
            <a:spAutoFit/>
          </a:bodyPr>
          <a:lstStyle/>
          <a:p>
            <a:pPr algn="r" defTabSz="457200"/>
            <a:r>
              <a:rPr lang="en-US" sz="2400" b="1" u="sng" dirty="0">
                <a:solidFill>
                  <a:prstClr val="black"/>
                </a:solidFill>
              </a:rPr>
              <a:t>AFRICAN AMERICANS</a:t>
            </a:r>
          </a:p>
          <a:p>
            <a:pPr algn="r" defTabSz="457200"/>
            <a:r>
              <a:rPr lang="en-US" sz="2400" b="1" dirty="0">
                <a:solidFill>
                  <a:prstClr val="black"/>
                </a:solidFill>
              </a:rPr>
              <a:t>From: </a:t>
            </a:r>
            <a:r>
              <a:rPr lang="en-US" sz="2400" dirty="0">
                <a:solidFill>
                  <a:prstClr val="black"/>
                </a:solidFill>
              </a:rPr>
              <a:t>Southern Farms</a:t>
            </a:r>
          </a:p>
          <a:p>
            <a:pPr algn="r" defTabSz="457200"/>
            <a:r>
              <a:rPr lang="en-US" sz="2400" b="1" dirty="0">
                <a:solidFill>
                  <a:prstClr val="black"/>
                </a:solidFill>
              </a:rPr>
              <a:t>To: </a:t>
            </a:r>
            <a:r>
              <a:rPr lang="en-US" sz="2400" dirty="0">
                <a:solidFill>
                  <a:prstClr val="black"/>
                </a:solidFill>
              </a:rPr>
              <a:t>North Cities (ghettos)</a:t>
            </a:r>
          </a:p>
          <a:p>
            <a:pPr algn="r" defTabSz="457200"/>
            <a:r>
              <a:rPr lang="en-US" sz="2400" b="1" dirty="0">
                <a:solidFill>
                  <a:prstClr val="black"/>
                </a:solidFill>
              </a:rPr>
              <a:t>Why: </a:t>
            </a:r>
            <a:r>
              <a:rPr lang="en-US" sz="2400" dirty="0">
                <a:solidFill>
                  <a:prstClr val="black"/>
                </a:solidFill>
              </a:rPr>
              <a:t>Jobs</a:t>
            </a:r>
            <a:endParaRPr lang="en-US" sz="2400" b="1" dirty="0">
              <a:solidFill>
                <a:prstClr val="black"/>
              </a:solidFill>
            </a:endParaRPr>
          </a:p>
        </p:txBody>
      </p:sp>
    </p:spTree>
    <p:extLst>
      <p:ext uri="{BB962C8B-B14F-4D97-AF65-F5344CB8AC3E}">
        <p14:creationId xmlns:p14="http://schemas.microsoft.com/office/powerpoint/2010/main" val="31905921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782"/>
            <a:ext cx="8229600" cy="1143000"/>
          </a:xfrm>
        </p:spPr>
        <p:txBody>
          <a:bodyPr/>
          <a:lstStyle/>
          <a:p>
            <a:pPr algn="l"/>
            <a:r>
              <a:rPr lang="en-US" b="1" u="sng" dirty="0"/>
              <a:t>B. Nationality</a:t>
            </a:r>
          </a:p>
        </p:txBody>
      </p:sp>
      <p:sp>
        <p:nvSpPr>
          <p:cNvPr id="3" name="Content Placeholder 2"/>
          <p:cNvSpPr>
            <a:spLocks noGrp="1"/>
          </p:cNvSpPr>
          <p:nvPr>
            <p:ph idx="1"/>
          </p:nvPr>
        </p:nvSpPr>
        <p:spPr>
          <a:xfrm>
            <a:off x="457200" y="1066800"/>
            <a:ext cx="8229600" cy="5791200"/>
          </a:xfrm>
        </p:spPr>
        <p:txBody>
          <a:bodyPr>
            <a:normAutofit/>
          </a:bodyPr>
          <a:lstStyle/>
          <a:p>
            <a:pPr marL="514350" indent="-514350">
              <a:buFont typeface="+mj-lt"/>
              <a:buAutoNum type="arabicPeriod"/>
            </a:pPr>
            <a:r>
              <a:rPr lang="en-US" sz="4400" b="1" dirty="0"/>
              <a:t>Nationality: is the identity with a group with legal/personal attachment to a country</a:t>
            </a:r>
          </a:p>
          <a:p>
            <a:pPr marL="914400" lvl="1" indent="-514350">
              <a:buFont typeface="+mj-lt"/>
              <a:buAutoNum type="alphaLcPeriod"/>
            </a:pPr>
            <a:r>
              <a:rPr lang="en-US" sz="4400" dirty="0"/>
              <a:t>Ethnicity vs. Nationality?</a:t>
            </a:r>
          </a:p>
        </p:txBody>
      </p:sp>
      <p:sp>
        <p:nvSpPr>
          <p:cNvPr id="4" name="Down Arrow 3"/>
          <p:cNvSpPr/>
          <p:nvPr/>
        </p:nvSpPr>
        <p:spPr>
          <a:xfrm>
            <a:off x="5666509" y="4003964"/>
            <a:ext cx="1371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Down Arrow 4"/>
          <p:cNvSpPr/>
          <p:nvPr/>
        </p:nvSpPr>
        <p:spPr>
          <a:xfrm>
            <a:off x="1066800" y="3997037"/>
            <a:ext cx="1371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685800" y="4994564"/>
            <a:ext cx="3505200" cy="1631216"/>
          </a:xfrm>
          <a:prstGeom prst="rect">
            <a:avLst/>
          </a:prstGeom>
          <a:noFill/>
        </p:spPr>
        <p:txBody>
          <a:bodyPr wrap="square" rtlCol="0">
            <a:spAutoFit/>
          </a:bodyPr>
          <a:lstStyle/>
          <a:p>
            <a:pPr defTabSz="457200"/>
            <a:r>
              <a:rPr lang="en-US" sz="3600" dirty="0">
                <a:solidFill>
                  <a:prstClr val="black"/>
                </a:solidFill>
              </a:rPr>
              <a:t>CULTURE: </a:t>
            </a:r>
            <a:r>
              <a:rPr lang="en-US" sz="3200" dirty="0">
                <a:solidFill>
                  <a:prstClr val="black"/>
                </a:solidFill>
              </a:rPr>
              <a:t>language, religion,</a:t>
            </a:r>
          </a:p>
          <a:p>
            <a:pPr defTabSz="457200"/>
            <a:r>
              <a:rPr lang="en-US" sz="3200" dirty="0">
                <a:solidFill>
                  <a:prstClr val="black"/>
                </a:solidFill>
              </a:rPr>
              <a:t>food, clothing</a:t>
            </a:r>
          </a:p>
        </p:txBody>
      </p:sp>
      <p:sp>
        <p:nvSpPr>
          <p:cNvPr id="7" name="TextBox 6"/>
          <p:cNvSpPr txBox="1"/>
          <p:nvPr/>
        </p:nvSpPr>
        <p:spPr>
          <a:xfrm>
            <a:off x="5105400" y="5146983"/>
            <a:ext cx="3048000" cy="1631216"/>
          </a:xfrm>
          <a:prstGeom prst="rect">
            <a:avLst/>
          </a:prstGeom>
          <a:noFill/>
        </p:spPr>
        <p:txBody>
          <a:bodyPr wrap="square" rtlCol="0">
            <a:spAutoFit/>
          </a:bodyPr>
          <a:lstStyle/>
          <a:p>
            <a:pPr defTabSz="457200"/>
            <a:r>
              <a:rPr lang="en-US" sz="3600" dirty="0">
                <a:solidFill>
                  <a:prstClr val="black"/>
                </a:solidFill>
              </a:rPr>
              <a:t>LEGAL: </a:t>
            </a:r>
            <a:r>
              <a:rPr lang="en-US" sz="3200" dirty="0">
                <a:solidFill>
                  <a:prstClr val="black"/>
                </a:solidFill>
              </a:rPr>
              <a:t>voting, passport, civic duties</a:t>
            </a:r>
          </a:p>
        </p:txBody>
      </p:sp>
    </p:spTree>
    <p:extLst>
      <p:ext uri="{BB962C8B-B14F-4D97-AF65-F5344CB8AC3E}">
        <p14:creationId xmlns:p14="http://schemas.microsoft.com/office/powerpoint/2010/main" val="14831964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4525963"/>
          </a:xfrm>
        </p:spPr>
        <p:txBody>
          <a:bodyPr>
            <a:normAutofit/>
          </a:bodyPr>
          <a:lstStyle/>
          <a:p>
            <a:pPr marL="0" indent="0">
              <a:buNone/>
            </a:pPr>
            <a:r>
              <a:rPr lang="en-US" sz="4400" dirty="0"/>
              <a:t>2. Nationalities in USA vs UK</a:t>
            </a:r>
          </a:p>
          <a:p>
            <a:pPr marL="0" indent="0">
              <a:buNone/>
            </a:pPr>
            <a:r>
              <a:rPr lang="en-US" sz="4400" dirty="0"/>
              <a:t>	a. AMERICAN</a:t>
            </a:r>
          </a:p>
          <a:p>
            <a:pPr marL="0" indent="0">
              <a:buNone/>
            </a:pPr>
            <a:r>
              <a:rPr lang="en-US" sz="4400" dirty="0"/>
              <a:t>	b. English, Welsh, Scottish, Irish</a:t>
            </a: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4600" y="2819399"/>
            <a:ext cx="4659889" cy="348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5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www.joeydevilla.com/wordpress/wp-content/uploads/2012/06/come-to-englan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72558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i.telegraph.co.uk/multimedia/archive/02715/scotland_2715100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80681" y="3645479"/>
            <a:ext cx="444057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636" y="3210454"/>
            <a:ext cx="4800600" cy="322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 - Okay! okay! I'll kiss you firs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51921" y="597479"/>
            <a:ext cx="4383185"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161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Discuss</a:t>
            </a:r>
          </a:p>
        </p:txBody>
      </p:sp>
      <p:sp>
        <p:nvSpPr>
          <p:cNvPr id="3" name="Content Placeholder 2"/>
          <p:cNvSpPr>
            <a:spLocks noGrp="1"/>
          </p:cNvSpPr>
          <p:nvPr>
            <p:ph idx="1"/>
          </p:nvPr>
        </p:nvSpPr>
        <p:spPr/>
        <p:txBody>
          <a:bodyPr>
            <a:normAutofit/>
          </a:bodyPr>
          <a:lstStyle/>
          <a:p>
            <a:r>
              <a:rPr lang="en-US" sz="4400" dirty="0"/>
              <a:t>How do we show nationalism in America?</a:t>
            </a:r>
          </a:p>
        </p:txBody>
      </p:sp>
    </p:spTree>
    <p:extLst>
      <p:ext uri="{BB962C8B-B14F-4D97-AF65-F5344CB8AC3E}">
        <p14:creationId xmlns:p14="http://schemas.microsoft.com/office/powerpoint/2010/main" val="2772051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34636"/>
            <a:ext cx="8229600" cy="1143000"/>
          </a:xfrm>
        </p:spPr>
        <p:txBody>
          <a:bodyPr/>
          <a:lstStyle/>
          <a:p>
            <a:pPr algn="l"/>
            <a:r>
              <a:rPr lang="en-US" b="1" u="sng" dirty="0"/>
              <a:t>C. Nationalism</a:t>
            </a:r>
          </a:p>
        </p:txBody>
      </p:sp>
      <p:sp>
        <p:nvSpPr>
          <p:cNvPr id="3" name="Content Placeholder 2"/>
          <p:cNvSpPr>
            <a:spLocks noGrp="1"/>
          </p:cNvSpPr>
          <p:nvPr>
            <p:ph idx="1"/>
          </p:nvPr>
        </p:nvSpPr>
        <p:spPr>
          <a:xfrm>
            <a:off x="457200" y="1143000"/>
            <a:ext cx="8229600" cy="4983163"/>
          </a:xfrm>
        </p:spPr>
        <p:txBody>
          <a:bodyPr/>
          <a:lstStyle/>
          <a:p>
            <a:pPr marL="514350" indent="-514350">
              <a:buFont typeface="+mj-lt"/>
              <a:buAutoNum type="arabicPeriod"/>
            </a:pPr>
            <a:r>
              <a:rPr lang="en-US" sz="4000" b="1" dirty="0"/>
              <a:t>Nationalism: </a:t>
            </a:r>
            <a:r>
              <a:rPr lang="en-US" sz="4000" dirty="0"/>
              <a:t>pride in one’s country</a:t>
            </a:r>
          </a:p>
          <a:p>
            <a:pPr marL="514350" indent="-514350">
              <a:buFont typeface="+mj-lt"/>
              <a:buAutoNum type="arabicPeriod"/>
            </a:pPr>
            <a:r>
              <a:rPr lang="en-US" sz="4000" dirty="0"/>
              <a:t>How do you foster nationalism?</a:t>
            </a:r>
          </a:p>
          <a:p>
            <a:pPr marL="914400" lvl="1" indent="-514350"/>
            <a:r>
              <a:rPr lang="en-US" sz="4000" dirty="0"/>
              <a:t>Symbols: flags/songs</a:t>
            </a:r>
          </a:p>
          <a:p>
            <a:pPr marL="914400" lvl="1" indent="-514350"/>
            <a:r>
              <a:rPr lang="en-US" sz="4000" dirty="0"/>
              <a:t>Images: The Bald Eagle</a:t>
            </a:r>
          </a:p>
          <a:p>
            <a:pPr marL="914400" lvl="1" indent="-514350"/>
            <a:r>
              <a:rPr lang="en-US" sz="4000" dirty="0"/>
              <a:t>Slogans: LAND OF THE FREE</a:t>
            </a:r>
          </a:p>
          <a:p>
            <a:pPr marL="914400" lvl="1" indent="-514350"/>
            <a:endParaRPr lang="en-US"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759036"/>
            <a:ext cx="32004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4765962"/>
            <a:ext cx="3085286" cy="212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330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marL="0" indent="0">
              <a:buNone/>
            </a:pPr>
            <a:r>
              <a:rPr lang="en-US" sz="4400" dirty="0"/>
              <a:t>3. Some nationalism is good, 	sometimes it is really bad</a:t>
            </a:r>
          </a:p>
          <a:p>
            <a:pPr marL="0" indent="0">
              <a:buNone/>
            </a:pPr>
            <a:r>
              <a:rPr lang="en-US" sz="4400" b="1" dirty="0"/>
              <a:t>4</a:t>
            </a:r>
            <a:r>
              <a:rPr lang="en-US" sz="4400" dirty="0"/>
              <a:t>. </a:t>
            </a:r>
            <a:r>
              <a:rPr lang="en-US" sz="4400" b="1" dirty="0"/>
              <a:t>Centripetal force: </a:t>
            </a:r>
            <a:r>
              <a:rPr lang="en-US" sz="4400" dirty="0"/>
              <a:t>attitudes that 	tend to unify and increase 	support </a:t>
            </a:r>
          </a:p>
          <a:p>
            <a:pPr marL="0" indent="0">
              <a:buNone/>
            </a:pPr>
            <a:r>
              <a:rPr lang="en-US" sz="4400" b="1" dirty="0"/>
              <a:t>5</a:t>
            </a:r>
            <a:r>
              <a:rPr lang="en-US" sz="4400" dirty="0"/>
              <a:t>. </a:t>
            </a:r>
            <a:r>
              <a:rPr lang="en-US" sz="4400" b="1" dirty="0"/>
              <a:t>Centrifugal force: </a:t>
            </a:r>
            <a:r>
              <a:rPr lang="en-US" sz="4400" dirty="0"/>
              <a:t>attitudes that 	tend to divide and decrease 	support</a:t>
            </a:r>
          </a:p>
        </p:txBody>
      </p:sp>
      <p:sp>
        <p:nvSpPr>
          <p:cNvPr id="4" name="AutoShape 2" descr="data:image/jpeg;base64,/9j/4AAQSkZJRgABAQAAAQABAAD/2wCEAAkGBxQTEhUUExQVFhUXGBcXFxcYGBwXHBwdHB0cHxcYHRwYHCggHBolHBwfITEhJSkrLi4uGB8zODMsNygtLiwBCgoKDg0OGxAQGywkICYsLCwsLCwsLCwsLCwsLCwsLCwsLCwsLCwsLCwsLCwsLCwsLCwsLCwsLCwsLCwsLCwsLP/AABEIAQQAwgMBEQACEQEDEQH/xAAcAAABBQEBAQAAAAAAAAAAAAAGAQMEBQcCAAj/xABJEAACAQIDBAYGBwQIBQUBAAABAgMAEQQSIQUxQVEGEyJhcZEHMoGhscEUIzNCcrLRUlNi0hYkNYKSouHwNENzwvElVGODkxX/xAAaAQACAwEBAAAAAAAAAAAAAAACAwAEBQEG/8QANxEAAgECBAIHBwQCAwEBAAAAAQIAAxEEEiExQXETIlFhgbHRBRQyUpGh8CM0QsEz8RVT4WIk/9oADAMBAAIRAxEAPwDXsLhwQSSdDRkwALx36InM+79KmYzuUTPumPQTAYjFo0+IxCu4ACh1tvIFsyGw4WGmlBoDtCA03jEfRDCQ4XEYb6di+qV1vdozkYX0Q5OzfiO4Upwptfa/1hoSL27JAwPQDZ6qZRjMWQFNizxm38QGTeKCpkPVjaedetH9idEMDHIuTH4ls1yUZoyD5x7/AApdejSdesLd4jMPXrU26pv3GEw6L4X99L5p/JVD3Sh85+3pND36v8g+/rE/ovhP30n+T+Sp7pQ+c/b0nPfa/wAi/f1i/wBFsL++k/yfyVPdKHzn7eknvtf5F+/rPf0Wwn76TzT+Sp7pQ+c/b0k99r/Iv39Yv9F8L++l80/krvulD5z9vST32v8AIv39Yq9FcNwll/yfyUXuNI/yb7ekE46qP4L9/Wdjojh/3k3+X+Suj2ana329IP8AyNT5V+/rEPRjDD/nSj2r/LQtgqSmxdvt6Qhjap2Rfv6xD0Zw376XzX+Wue6UfnP29JPe63yL9/We/ozhv30vmv8ALU91o/Oft6Se91vkX7+sX+jeG/fzea/y1PdaPzn7eknvdX/rX6H1jG0dlYWKF1OJmQzKUDhlDBb9or2bC+69XsNh0pAkG9+2UsTiHqnKQBbslP0e6HYXrFlXHY2QREEq8i5CeANkF+du6nnIozWH0lYBmOUQpxuwoJCZOtlXMdcrC1/avGqtehTrfqZiO21peo4h6Q6PKDz/ANyKejmG/fzea/y1U90o/Oft6SyMXW+Rfv6xP6N4b9/N5r/LU91o/Oft6Se+Vv8ArX6H1if0bw3/ALif/Ev8td91o/Oft6Se91f+tfofWMbU2BHHBJLHNMxS1rsLakDgo50NXDItMurE25ekOjiWeqtNkUX7v/ZEwuKORdT6o4nlVmnUOQcpXq0VztpxMIttY2SHDSOnZKnsnQ30G8eNaT3mSloA7N9J0qDER43DkTQx9coQ5c63Frgns6MDcE3F9KjFlFuM4LE6Qa2xteDaAbF4jDYqBEVM8izZhZjljEaFQDdu8DeaMaLdlHkTBJObKreRt/ce6Z4vDDDYCGNMRHHMOuUZhcliFDSHNcvrfl2qViC9gVAFh+W9Y3DBCeuTr+fSCmG2lhUEkY+ksZBkOtzv+7rxqmyYhiGOUW1/3NBHwqAr1iTpw+0uDHBJaxkCYVe24flrkNjckEbxVXpKydl3Og/uWxSw9Qi17INT97eEuoOkakRHM4642jBvdu/uHjVNsLUBb/53l5cVRIXS2bbTeJL0lQNKpd7xKWff3aDmda6uFqlVYfy2nGxdBWZfl30ibI6SHENZEmAtfM2i/HU1K+FakLsw5TmHxdOu1lU8zLoTN+03map5jLeVeyE3RXAFgZHuRuUG5He2vkPbWz7OpHKXO8xPadezBF+0KggA5e6tMhVF2MyLkzk4jTs++kHEZvhh5Lbyn2zlYdveN1jZvC/G43UohX0fUfnGNp1Wp6rBLEBlO9sp1UknVbmxrHxVI0ntw4T0OGqpWphtL8ecZMzftHzNV8xljKvZHsAjyyKgYi51N9wG8+wa1ZwtM1agX68ojEVFo0y5EzLpvt9sXjGMZbqltFCoJ9VdAfFjc+2vSAcBPKsxJJMPtm4M4WBIMxzL25TffI28eCiy+N6x/aWIuwpLsPObfsvDWTpWGp27hJO0ulKYFoMPMbift4g31jRhaIjkQe2e4Vfw9LoqNjqePjwlHFYjNXzJw0HhO8Wro5UsdOIJsRwYdxGtYWIpmjUK304cp6Cg6VUDgRgzN+03maTcx2VeyIZm/abzNS5kyr2Qzn/s6T8KfmWtUftG8POYy/vF8fIyowo7C/hHwrtM9QcpKvxtzMIeksTNg5Qov4a8OVbLgmYaTJdtbOlxEksiwss8+HTDxQF1DBVyB5Wub2NrKALm/Cu5bkg2ve++w9fKLzi47OR1PpE2P0Jx8mDxOHkjSEZYigsSZHjJKgtmIGl72HEUeTTUjwt95zOM1x4/+aSJtfDYiV8Ak0DRLhYVQ5rdplNiy2Pq9ld/fVPG1MikNuRpLuBpZ3BXYHWV+zsNKHxcyRdskCIMNDY6kX7gKoVXTLTps2nGaVCnUvVqKuvDTvkbY+wpmGIYgxCRHVY2O9jrfwB499Mr4qmpQb2I1gYbCVWDm1rg6HiZJXZc0n0JZIiojuri+4C1iSN17cKWa1NOlKtvqOcP3erU6FXUgDQ/nCdxbHkVsdlQhXRlj13+Fz764cQjClc6g3PdOrhnVq1lNiLCSOjOHlDr1kBXIgTOz3GgsMq7gaDGuhQ5XBudgPMw8AtQOMyEWFrk/wBTQdhbN6w5m9QHdzP6VnInGW8Xiej6q7+UMvpiRIL+wDf/AKV6BaqUUA4zzhVnYmDPSPpE1gqEg31y+FrHzpLVGq6HaGECazvY2zcUxWV5nRdGy3uWG8gqdBfzplPDqurb904zltBO+keClJzRsCptZScvHn76I5L72ghW7LyDtPZrpHGxYMAMh7iSzeWu/urPx1LMvSKdt5rezaoUmmRYmVdZU2IRdHtj9bBMSSvWo0SsN4BFmYe3T2GvQezKAROkYb+UwPatfM3Rrw85heNwsuz8ZYqOsgkDANqpykEew/OtF1Kmw8DMoWYTXcPLDKFxgNsKUad+OXLrJEf4s2ntrOODzVxV4cef/u811x9sMU/lsOXb4THNu7VbFTyzv60jE25D7q+AFh7KvzKmhdCNqHF4XqmN58MvZ5vDw8Sh08LVQxeHFRbDfcf2P7E0vZ2J6N8rbHzliawJ6Kck1J2G0/8AZsn4U/Mtaw/aN4ecxF/er4+RlPhZewuv3R8KlO+QcodUHO3MwuxuL6vDy2YK2oDNuBI0J5VtPqbTz6bT566PbM63aBglEgxBZss6HrrX3SNrwG5wdNNKNFUjLb6QHJ3BibF2C7Jj5+vkIwWchbntkZspOu663IoFVSua3LaExa4WPdIOkmIljwDtNmeVW6whVFvrSAgsNLD261VqU0dyW1sPWW6NR0UBdLn0lRi53ZJ5zK4eKYJEAbfe1Fh3fCloqhlphRYi5lh3dlaqWN1Nh9ZIxKvLi5A4lYqiWCOFKkqpO87r3oUy06Iy2Gp3F76mFUz1a5zZiQBsdtBJG18bPFLCkDOQI8+QnMeOfMb9rd+lLo06dRGaoBva+3K3ZGYirWpOi0ydr23537Ymw55cVJiLOULqLak5RftBeXK/fXa606CJcXsfrznMO9XEvUs1rj6a8J30QwckrdY80hWN7FSzWOnjzocdUSmuUKLkb2EL2fSqVXzlzYHa51m1bCsII+8HzJN6zlGggYgk1Gv2yW8SdVdr7geQrURVAud5T1JtIkuGX7qqLXO6u5rmNGmkusJIGjBFxpbXhVkarKzAhtZT41/u79fnVN+yXqY0vGdoRt1DXHC/lrSqinoyI2kw6VTB7C4YyOqLvY28O/wA1rOoUjVqBBx8pr1qopIXPCEPQ7pbBiZp8LHYdQbRG/2iLZS/jnv7GU16dbDq8OE8m7FiWPGVfpb6JfSYfpEQ+uiGoG9k4+0b/C9PAzDL9PSKvY34TFINsTJh5MMrERSsruveu74C/wCEcqRbW8ZDr0a9A1xeGnmnFg4McB5Eb5O+x086alhuItiSdOEEMNLPs3GhrWkhc3U7mG5lPNWGntpdRLafncYxSDrNOxDI6pNDrDMM6d37SHkVOlqwcdRyvnGx+x4/XcT0/s/EdLTsdx+AyMTVC0viG8/9myfhT8y1rD9q3h5zEX96vj5GVOEbsJp91fhQJ8I5TtW/SNzMNnwSSxOji6k6+Vbzb6zz67aSm2F0cw+DzDDxBCxJZt5PtPDupha4tsIvLrc6mN7E6L4fCrIsSfa/aFjmLb734W1OnfUuALAWnbEm5MzrpL0WwuHxVoY8tlDDUnKxvcgHjurIx1ds+QaCa2Bw4K5m3vKvAdGMOrdZYs1ye0bi/O2696oVcdVIybCatD2fRBznU986xHRSB2LtnLNqTnNcX2hVUZRa3Kdf2ZRdizE3PfJmH2NEkiyKLFECLroBrw5m9JfFVGQqeJvHpg6aOHHAWEcweyo4md0WzOSSfHWw7q5UxL1FCtsJ2lhadJiyjUxdlbMSBSqX7RzG/E1yvXasQTJh8MtBSF46wt6PYwIrBwQA2jWuNddTuGt9TVjDrdDeZWPAFWw46y4YsxMZAsdbhrm19NLcd2+tCktwBfzmfe2srtr48QLZwTyA4+J5VDTYcIzpFlTP0vmaMhURF01UN2dee7u9tObpCNTEXAN4uxNsTySItrjMASTpx4kHu030kIb3vGdJf+Ma2t0omLtFlRQrFCp1JN7anTfRvSN7EziVraid7NfVlzZDJG8Sve+QuLBh3DdfkazsJVWjiCG22mxjab1cMCNxY2mTxy4jZ2MB1WWB9RwPNTzVl08DW6620nngbz6LwvSOCTB/TAw6nqzIe6w7Sn+IHS3Ouq1xOET5ix+JEkjuFCB2Zgo3Lc3AHhuqE3N52bp6HOkaT4QYY2EuHAW27MhPZfxvoe+x41xW1sZLSH6Y+ivWR/TIl7aALIBxXcG8Ru8PCmnrLbiPy0EaHukLCYP6PhosMd6jrJBykcAsv90WHjesH2lVuwpjhvznovZNEimah47cpyTWZaa8N5/7Nk/Cn5lrVH7RvDzmIv71eZ8jKzBL9Wn4V+ArtMdQcoFZv1G5mHeE9Q+PyrabeYa7SE9FOT1ScmZdL3zYyXuKr5IvzrCxhvWM3sCP0RIuGHZFZlT4ptUfgEcoI2LXJJ61dnI5DvqAawW2kUxSD6VL9J6lY1XKo3Pe/YIG++4d7Vq4cU+jAO5nnsa1QV+XlCLY+0SsWGkcHtxEb+AY5fZa3stRi9EiAtqoNtJJxm0lkbK8CyDdqTbnqNx150Yxjg7D6ThwYI3j+P2VHKiOGOQsA6gZVF+JUcqacrjpCbnjFgZDky/+zlY4mciE9lFzEDetgb37yVND8TdUaRgfKtm3lTtKCLEyJJcDrEidrZSboTr/AAtu17zXamINhflE0qAYm0gkcPZWE/xHnPTJqg5Sm6d7K+kwfSFH10AAk/ji+6/eV3Husa38BiOmp5D8Q27xPO4/DdDUzD4T5wCi23MmHfCq/wBTI6uy967rHgDpcccoq2BreUoV9DOiscuFd5xZsQTHh2P3Mn/MPcXsngCaF66Uiof+X274dOg9UMy/x+/4IPbJ2hNs3GBwLSQsVdDpmXc6HxHvsaJ11tAGs+ijtuKTB/SUs8bpdQeJOgUjnfQjuNC9YJTLnhGUaJq1AnbM+kkJJJ1JJJPMnUmvMsxZixnsFUKABwjYoTChzP8A2bJ+FPzLWmP2reHmJiL+9Xx8jKTCMcib/VXj3V2mOoOUVW/yNzPnNDwvqnxraO8xl2kRhRwZyy12cmS7afNiJz/8sg8mIHuFecrteo3Oeiwq2pCdYcdkVRf4jNenoojlqC8ZFy1yci1JJIwqbzRKYtzGZDla4SN+0ptILroCNeW+9+ajvq5ha+Tq3t2HsmbjsKXAqLr2juk/aGJUYfDZms5kMWU6GxUlco4ra2o0q2yllud+PrymejKlTKu35vEw91uT5Uq1pd1tOgzlTZsiE2ZiwCjvOvfUVS2pOkU5A4aybtiPBzKI4ZpLhRGwguwYA37eUWbUnzNabMCAEQn66f1MwKzEszWlHgcCkbSRoT1ocWupU5Lcj36+2qldG+EiWsMVVrgzq16xagsxE9BT+ARzDzFGDWBte4O4g6Mp7iNKOjVak4dYOIorWplDAbbnQ0/To4oL9TiDmjb9lf8AmBjzjsb+Ar1CutRRUXY/btE8lUVkJQ7jT0h3IgdljhWyALFEv8I0X2nee8msCvUOIr6chPS4akuGw/W5mZt6QNoJNjZDHqqBYs/GQoMrOeZJHkBXoOAHZpPNkgkmHuzcE2FwkWFJOYXmlF9BI+uT+6tvaTWP7Sra9GPGbnsihZTVPHblFrLmxENSdhvP/Zsn4U/Mtao/aN4ecxF/erzPkZVYJT1aa/dX4CpTtlHKIrX6RuZ84e4T1T4/Kttt5kDaRTvooMWuEzomMzS5mZv2mZvMk/OvN1NWM9JRFqYEmpuqkd5rAaTq9cnYtckiiuTkkRtZaIRZFzGL1yHKLaOy885sSGaMmIg6CRCDl9q39tbGCrDosp4eUwPaGHIrZl4j7iEez8QXQB9Ht2he+vMUDKFNuEbSfOuu8nYFA2aF1DoSL35767SJU6QKyhhrJrh4h1eHVlXU5EOW97X7W8U/pXJ3lYUEtIOEgmDyTTXN4yuYtmsVuQL+23lQtmtcmFTVQ407JX1i3vrPRAT165JLDZkuYNCbDOCI2P3XNrrfgrgZT7K0MFX0NEmwb7GZmNoAOtcC+XflKrbePODwks57MpJghB3hyPrH/uLf2kVawGFKMXcajQRHtLFBlFNDodT/AEIEejzZYlnMzi8WHAka+5nvaJPa2p7lNaNSoKaFzwmTSpGtUFMcfKHMshYlibkkknvO815h2LMWO5nsUQIoUcJzegnZ41J2G8/9myfhT8y1qj9o3h5iYa/vV5nyMqsF9mn4V+AoEHVECsf1G5nzh9hfVPj8hW+28xF2kU767ORJmspPIE+VC2xhLvMWg3C/IV5pje5E9PSFgBLS1VLzSnhXJJ2qEmwBPGwF9OelEqM2ii8FmC7m0ShIINjOztzuFcnB2zmpOxjGSZMr5blXS3iWC/OrWEvnsOyUcfbo78QRaO7fRkzvHpcZlI99aKDNvMmrdLlYN7O6aOGBlXUW7Sj3kU1sN8pixiifiEJMR6TYEXsIzvbS/ZW/ieFcSg97mC9ZbaSLs7pp9IjWCKJgSGLyMeyMx7VuZ1sKDEXpJdv9mMw36tQKu/HuAk5qxLz0sW1cknJroNpwgEWMpvSXhpMRBFiRdupHVSoOBY3EoA359Ae8CvSYPECtS/8Aob947Z5bG4c0KluB29JZ7N2Z9Ew0eHt9Z9rP/wBRhov9xLL7TVH2nW1FMeM0vZOHspqnjtyndqyrzaiWqXkiGpJDif8As2T8KfmWtUftW8PMTDX96vj5GUeEmtGn4V+FcT4RE1j+o3M+c0XDeqfH5Ctw7zIG0jcaKDIm2Xth5jyjkP8AlNLrGyE90NNWEyJBqB4V5s7T1CbiWVqqTQjmHwzO2VFLE8Br/wCKZSpPVbKgvF1KqU1zObCGvRrYhgBd7dY2mmuVeV+ZO/wFeiweF6Bddzv6TzWOxnvDWX4Rt6y2nwcbghlBuCCbC+otoedWXUMpB4yolVkIIMzrH4NopGRt4Oh5jgw7jXlcRRNFyp8OU9Zh6y1qYYRikx0jY6cBcrLmUlW0NiCpBUj21ewW5Myvaf8AGW+G2lEyKua1lvZtDZRqeW4VaJKnaVFdSLQdx2zsJtBetikCsBrZcpN9VzKRe+nxqwarUtGEr9EtXVIHpgEQkGxZSQSddQbHQ6VazX2lFrg2nv8A+20MgKAFhwPfwpdSgtVSGjqFVqL51mkYTCuYUaQqshF2QXOXuvzrFqYdB8JnoKWMdh11tPMpG8GkGi0siuh42nJNLIIjQb7R3B4vq3vYNwKnUMN9j4Gx9gp2HrtRbMsRicMuITK0ZlkLEkm5JJJ5k6k0tmLMWPGWEQKoURtjQw4gNdkiV2SHE/8AZsn4U/Mtao/at4eYmIv71eZ8jKHCDsJ+FfhXEIyjlK1f/I3M+c0bCnsHx+QrbO8yl2kY8aKDKvpS4GDxBJt9Wwv46fOk4m/RNaNoD9QTKNjYqPEYmLDo3acmxsbaAsT5CslMFUc66TYb2hSpm4uZpGE6JRj7R2c8h2R8z76t0/ZdFfiufzuiqntiq2iAD7y9wuESNbIoUch8+dXkRUGVRYd0zalV6hu5uY/euwJ6pJIm09mRzrZxqNzDQj/TupNaglZbMI+hiHoNmSB+0+jksQLAq6jjex8jx8DWPW9muuqkEd+hm5S9qUm+IEH6wV6SbHZlVo2tMu4X7JB+4eF++jwpSn1Tt2ypjS1azjwEpcDFiponZwqDI6JY6lmuhB5AXPlVzKmcIup/DKHXylzsJK6L4RoJmRmUl0vZSTbLqL8tGNTHJZQe+FgX6xE76VbMVigiH18jaKNAbeu7cgBx52pOHqmxzbDjGYmitwV3PCDGw9hzPPGSpyiS5bh2Ddhf2W9tWqtVQht2StTplmA75p0mhB77edZQ2ImsxsQY4TQmHGMXiFQXfduva9EFLbQGqBN5zA6uAy2KncaErY2MNalxcGdtGD/pXCo7IzpWGxjPUHgaBqIPwyxTxR/lGiKrkWNpcBBFxEauTsOJ/wCzZPwp+Za1R+0bw85hj96vM+RlFhD2E/CvwpafCImsP1G5maNhfUPjW8d5kDaRjxooMoenH/AYgAesoX/Eyj50Di4sO6dGmsyv0exf+sqCPVjkNuVkt86i/FOfxE3KjnZ4mpJOb1ydnga5JGJsci3uw8BrSnr003MYtNm2EGNs7Zzmw4bhy7+81lYjEmpttNGhh8mpg7jTdCeO/wB9IpfFH1/gMqcdOiEKDbPedhyCqL+bWPiDWhhAS+Y8BaZ+LIFPKOJvBvZW1f6110hsAGJ3bgpsPKwp2JUulhvFYZgjgnbWE+zY3YSYl7h5Vsin7ifdHifWP+lUXIuKY2G/eZcQEg1DuduUtsFhxHGqDcoA9vE+etV3YsxMs00yqBH3F/ca4DaGReeFckiSIGBBFwbgiiBINxOFQRYyl2N9RI+GPq/aRd6n1h7D8adXGcCoOR5xFDqE0z4S2ZjY2sTrblfvpQ74833Ebw+JDi4O4kEcQRvB764ylTYzqOGF56WInUb6BlBEsUahVrcIwRbTzqqRaaQN4cT/ANmyfhT8y1qD9q35xmGP3q8z5GUmDQ9Wmn3V+FKS+USvWI6RuZ85omE9Q+Nb53mSu0ik0c5KXph/wrjm0f51NRRdhBf4TM09GqZttTt+zFJ7zGP1oR8RneAmzA12FEJqSSr2vthILA6udQo5czyFIr11pDvjaVI1DaC2N25LJxsP2V0H6msmriqj9wmnTwtNe8yCZzuv5VWJJ3lkKBtG2JrgtxkN+EZkjLXux8BoKYrgHQRTUyQbmCXSicLzzNEq+zOSfh761MNsZl1wbrfhKDZiq08av6rOAR4m1qbUJCEjsgoAzAGajIfVHC/w1+VYymbDjYR8tQGHEJrs7PBq6YMQtUE7KrbkZyrMgu8Jzgc1++vtWrFE3uh4+fCV66kWccPKR5dqiGcA3MU4VlI4MSFN+43U+J76I0i6X4jeAKwR7cDtIO2MQcJihKATFKO2O8bz47j50xF6albiIDsaNS/Awu2XKHaNlIKnUEbiLaGqRUiWywK3Ed6QRqCCNGtdvDn4/pXHp5h3x2GxBTRtoRzH/wBMk/Cn5lqzthW/OMSpvjFt3+RlHhb5E/CvwpKt1REVx+q3M+c0bCHsHx+QrfO8yBtIpOpopyD/AE0f+rgftSL7gx+VEvxCA/wwC9ESX2hj3I3KF/xOf5aBeJhHh+dk1wGihRnGYgRo7ncqk+W4UFRsqloSLmNpk2z8c04E0hu8hZz4EnKByAWw9lZWIOkv4Yax5W+sI7qpn4Ly4P8AIROhpJ3MPhUBums5bLU7jJBpUfOb12SCO24xiMasJbKoABNuQLt7baVr4NbILzGxjXc2lbtTACDFqqghSY5Yw2pCtYqD3g6ewHjVh9VPKJQ6gzQy1YM3p2GqTk8anGSItdnIpPCuyTkn/Wug2N5CLixlLtfYufD9WpuwuUvpofu/DXmBVunWs1+BlOpQOSw3ErpGOLwuRtJ0vcHfmQC4/vKb+3uo1HQ1O4/3BY9LT7xGeh+1WjZYnuFY5oif2ge0vn7/ABqYmnfrL4zmGqfwPHaF23cRmDsOKjTkbajzqumpAlh9EMLNnxM+zXUcQgF/xLerdRQaLD83lbD1MlZW7JVQQOFUZToAN3dVAUWtH1KtMuTruZoeD9Q+PyFb53mSu0hSSAXJNhXWYKLmcCljYQY6Q7WgYokpypmzcb6C1yBuXWqZxnWFtBLfugy9beDWyMCuHbET4VmZJyLqTqMrOb94Oa9u6lVK5K2WMp0AGzGHfR5XEIMgszEtbkDuBvxtr7avUFK0wDvKlVgzkie6Si+Fl8B8RQYr/EYWH/yCZbsI/wBXi/Co92vvrMxOpMvYbYSYp+tPhVY/BHqf1ZIvSryxFD13WQxSakG8znauJJxLyKbEPdSOFtx91blJbIBMSo2ZyZExWLeR2kc3Y6+FtAByAAsO4Uy3CANJp8T3APMA+dYG2k3gbiOioZItS8kRa7ORCakkQtUnZQdIsSY3inB+yYFgOKMbMD7qvUFzIV7dpRrtaoDLLpRsu+TFQreWLtED76feXTja9qGi4YGm3HbuMKquUiovCUONwiyWEZAEo67Dtycaun97Rrcw1Npvb4uR/oxTpf4eY9JZbM2kMQioezIXWJgeDam9uRANJNI0mvwGsd0oqJbjNQxTrFs6QKR2UUX/ALygnx41a3pGVRpUEHtn46MxRkMxBRSCAbEWFiKVtvAZhmOs0PBeofH5CtM7yuJSYrExkklwRqAB7/bwpNR1GrGWKatbqiBu248FIMzohHJiTfxF6zTXUH9MW85d6EsLuZXjGwMuTCqY2CEPlQojHdoNL35jl302s9yp7bCLpqFDAcNfCaZhEKoineFUeQrVmbKPptjMsSx8XJPsWx+JHlVLHPZAo4mW8It2JmUwECDCOGsU6tivMPZSfYTVU3LuCO37RwsFQg/hl2uJUytH99VVr9zXHxX3iqRQhAx2l4EFyOMkA0uMik6V284RectKF1Jt+tEgLQGIUazLy2Z2PeeFbw0Ew4/BgWkJWMZmylrXA0G83NdG84ZpeGbsrp90fCvPN8Rm8nwiPE1yFOGNdknQau2nYhNcE5Erskqsbhuszki41FuYG+rqvlsJRenmuYmO6WLh1gQAu3YL/wAKA2PixANv9iomGLXJnGxAVQBHNv7OXq+tgYdQ5EqMN0b7w45IT6w4XJ50xD1rNvse8esFh1bjbygtidoqmLjkKlGA+uA07dmW49hvfvp2RjSI37OUUWXpAbc+c2J8J12zJY7gqwj3cs6HysPKuZitEnjIVzVADIeF2jEiKl/VVV0HIW50oMLamC5QMRD/AAJ+rPj8hWmd5WG0BMA7LicUApv1pO6+hZiDasxWYOwHbNEBSq37J1tF3JsYpG8BYf5RQVTVJ2Pl5RtMUxxHnImHZpGgRo2CdYSrDvK8r2tlO/nTKWYlFI4xVbLZyDwtDkmtSZsA+mmNz4hUG5FIOvE6n5Vl4tsxNuEvYYZbd8z7Gw3wETZe2kceU+AFx/pQ0zauRfS8OoP0Qba2lXsLarS4/OxC9YpUjlYXC6+FNrUglCw1tF06rNVve14bNPYHLqRzO+s3Je15f6TKCBrG8PiXdhuA311kVRBSo7tIO1sRfORrlDAeNv8AflVjDpa0r4ipcwFibfrxrUlCXOwwQ7kfuZf+39ai7wTDjAPmijYcUQ+4V59/jPMzfp6oOUfsaGHPNXbyTkCpeSdGugiCYjUWl5CYxh1so9pNGxBOkVTHV1gn0yw15oljF2ZWFvA3/Wr2GqDISx0EqYildwqDUyu2bt/EQRvEhAUk3DKGync1r7r8ae1JGbMZXWoygrK/FYjOoL+uugI4rwB7xz5UarlOkEm+83jYifR9jsxI9RWY8B2l48gKS/Wpm35rG0+q4gRs5maKNsp7SIfMA1WcdY84hjc3m24D7M+PyFazbxY2mY9OdsS4HESzQqGDoudSbabs1wOFj51QY2rMgNs1pbQfphrXtBHaPT2QRqpj7ci5rKQQAd2umtqUMMXJ62nKNOJyqOrrCP0aYSecfSZGIhJ7AvdiUYhrDcqX8/fVxMOoyns2lQ12JYdsMuke2upXIn2h4/sjn4mlYvE9GMq7+UdhcP0hudpn2IxVphmuWlYkNbS41IPIkX7tKohi6MZbyBKgEr9ugLHkVlXMuRVk+zPIHTQ8ia7hyS1zry3kxAyiwNvKZ1gpDHMh4q4B9hs1arDMpEzAbGaOZigLb7a2+NZYTNpLufLrJ7sEjLD72727qQOs1uyWCQiE9sH9oMVRzwym361fp7gTPba8Eot2tXYmEnRxMxk/6be8/wCldUawTCbo439Vg/6SfAVg1x+q3MzcoH9NeUnNLqND5UGTjC6QX2M5Z+1buv8ApUy6Xnc3WtOrmpCvFNdE5FArkkq9s7ZSAdrtOfVQfE8lqxRol+URVrBOcGejTy4rHKSCzkMQAN1haw5AXq5Xp2o5EiMHWHTh6hta8L8Rs8IWR0AP3gRvrKqdLTbK1wRN9Eo1FzKAQYNdItiWjHUqAFJLADU9/s5VcwuKJa1QzNx2BsgNIbbw3jxDLsDEH1sqR2DDMPtE0IPDurStcGYp4Si2ftpzFGSUBKKbBBYaDQd1VGNmInC5vNw2ePqz4/IVpHeLG0AfSDhgXQkXDKyn2Hd/mrLx6kOrCaGCIKspmXbZwPVYFo73s/ZJ5ZyQPIVpI2airdszmXLWI7Jrvo2gybMwvfEG/wARLfOj4Tglb0tgy4gn9sKw8rH4e+sPHJatftmzgmvTt2QdlxIU5T58KrqhOse1QA2Mg48hxle3HfqD+lPp3U6SrVs2hme7cw3VzOoXKOHfpvHdWrSbMoJme4sbQ/wg61U5Mqk+Fgf9KzKnVJlymuewi7UxGZrDcNKlFLC8lepc2HCRNsAjBNfiwA8Cf9DTaOtfTsgsLULntgXEeBrRlOEnQ9xnkW4uVAUc9Tuv40SbwGEJejn/AA0Q5LbyJHyrCxItUM3MN/jEs7UiPjCG8j9wUfP503QKLxKm7mO3oIy8RjzogL6QS1heVPSHbBw8QIt1j6L3W3n3++rFChmfXYRFavkTTcwa2PhCyy4ye7IgJXNqXk3IPDMfd3VedgCKa+PcJSVSQXb/AHDL0cbN6vHQG2ow0wY2+9mjOvtJqUamdvH+jF1UygTSts7GTELr2XHquPgeYp1fDpWWzfXsjMLjHw7abcRM82rgpIXyOtidx4Ecwaw6uGai3W27e2elp4lKy3p/6hPtjZ4fY86LYFkjF7f/ACIflWhRq5aJYzErUOkrimNLwUwHR8CKMZjoijceQpHSFut2xD4UqxE2LZ/2Z/3wFbTbyku0o+kmF6zDyC1yAWXxXXT2XHtpGJTNSMbh2y1BMW6ZH+r/AP2fImipi1BIuob13hP6HNousTRsSYQEK3+6zDtAdx0Nv1oOmCmxjFpFhcSw6X40vKLGwFwPAH56ms/FVA7azQoUzTGkpmbMLaBu/UVU2N+Esm7C3GVU8UgcqwjyEXXLe4PG99LEfCrKsuW4vfvlN1a9jaC3SjCsoQkkjUBTw3bjy3aVdw7g3EqVEIhN0Xny4RXKkG2UX420BHcap4lb1beMtYc2pFvCc4YZnUHiQD4cfdRucq3ikGZwDF6bT5YY05uPIA/rQ4EXYmPxpsqqIFxb/GtOZ0cMgF2PDv5VySH3RS4wseYG5zNr/ExI9xrIxRzVTaa2F6tIXlsHpGWPzSNhpPWPFnP6fKmOL+AiUbfvMlXNLjY3JGXZY13sfIc6agtrE1TsspcbssYvEtKx+oQ9VGov2ghIJPIFr7t9hVk1eiXIu8QKRqtmO0sNvYYZsNhgLAkzSAcFQWQeGY0umSqM53OkNwGYINoQ9CF/rZ7on97R0/CfFK2K3Ah/WnKcFumuGlkyZI8ypclhYm54Ab7f74VQx9Oo6AILzX9lVKSOS7WPCSpgTsyQcbJ+daq2thmB/NY4H/8AYp5+RlXEtlA10ArqCygRbsSxMO9nfZeXwFa53mMu0jSC9xwrpFxaS9jeYH6Ro+rTJ+zK4/wgiuFbIiicBzVGaHPRPDBMNGALEopPfpYe4Vj3uTzM2UWyiObbwBdcyeut9OY4jxrjJmEK9oPlariN3kWTCuT2QW8NT301NdBK1RSNZB6LdH22riMzXGEhIDHcXO/KPEWueAPM1q0KOVdZm1qmY2EtumGNjacrDYRoFjUD1eyLEju4Dw76rVrNUzCNp3VcsjbFw/3zx0HzP++VU67/AMRLuFp/zMrOnGKCdSGXMpLX4EEWsVPMa6bjerOAA60Vj9xBv6MMoeNs6c7WK24MBuPuNaBEz7xrZmG+kTqp+zVlzd4uBb26++l1GyISN4xFuwE1FdBasQzZA7IjmwueGtEuptIxsJVxMQgIPM+ZqzYEykCQLy0ge6g86qsNZdU3UGNYzEtFE8iaSyEQQ+Lb28ALn2VZpjidhqZVqE6kbnQSfsHA2KBdEiA926k3JN+MabAZRK+eTPiZpt+ohi7wnrHwL39iimVdgvZqYNPQl/AQk6DpbEuSdepAFvxDN/2+dWcEQTKuMBBF4cg1pSlENSSc7aiH0WTTfl/MtVsSoNMy1hnIqD84SnTDCw0G6lLTFhGM+sI9m/ZeXwFXW3lJdpHbfRQZgHpQe725yS/mt86lTZYKbtDXZGKy5NdFAU+zj8688GIfunorXS0vqsgRUHekMIRg+5W3+PH/AH40qouuk6raQk6I7EyATSDtEdgcgeJ7yPd41o4XDZBmbfymfiq+c5RtOulynC7Pm+jRqtgSVQBdGP1jaDfbed++rNQHLpKqWBmHYnHSHcQvco/Xf7qqrTURpYwt2LtdZog2WzL2ZFH3T4cjwrPrUSj2+k0qVcFL25yi6ejOsOTW3WMe4AC5N+VWcEMua/dK+LYPYiBcchF7Ei4ymxIuOR5ir8pQ+2Ps4QwQXFmeRXb27h7BaqFV8zN2WMsItgvOFYFZ81Ixj9I2PdbzplP4hFVj+mZAZSLKB3U7bWVj2CWN7KqrqTZV7+FKGpuZYY5UsJEnUzY8Qx6phkyDl1j+u3sXTzqw/VpAcTK6m78pe7elMMKwREh5TlBG8D77+XvK0CWUZjwhvcmw4yg2jioIUCu4XKAFUatpusBXKa1HNwOcOoaaixMt/RpiZsTMZUUCCMsjO3rMSPVAHLQk1do0MjXBlCtXLjLNPq9K88akkcxmsLjll/MDSKnWBEfT0IlLfuoRGECXuzPsvL4CnneVV2kYnWiMGfPfTRutngjHrPJ+dwBfurlXhbsg0+JPbCrK0bEbmUlSPDeK88wIJBnoFOlxHPp0gU9rQbtbfDhRZuEhB3krobhnxc+eRSYI+1qtldrjKNd4Fr+zvrQwuHuczTOxFcnqiaXatGUpxPAHVkYAqwKsOYIsRXDrJMP2h0AxiSskcTMASI2uLMPukm/Z033pGRr7Qs4g8MJicDimjdgs1lUKO0j3scubg2uh56UFVFYWYRtNypusIJcOHniV1FnikzDuIW48wd1U7kISOBEsol3AbiJCXorGzI69kB2LLvuA2gF/C3tpnvDWIMUaXZLvap+z7pF+NIF7Ed0abXB75Z9/iaqbzQbQXlfjsRmjj19bKd/df509F67SpVa6L3zjNrodT2R/3H2D40ZgjtkyLFCJZcS/qwp2BzciyKO/d/io6aXIWcZv5dkp+ivSKDB4cyTZmnldmKhe0bnQ3NgATTqtFqj3G0VTqKo1lbj9sz43GKit1HWWQa+qt91xxP6UwU1VO2LaqxOktugXRRJtoYiOVTJFAsiMTxctZD3GwY7+FPtqBEtNg2DsiLCQrDCCEUk66kkm5J/3wpgAG0GWN6ISSBtfaYhUDe7myLxJ5+ApdR8i3jKVPO1pOgjP0Yg6tYXPfcXpSg5dd41iM1+EjDDjnTOji+klhsr7Hy/KKM7xS7SNJpc+Jrp2nJ80bNkM20cMTrmnhNv76m3lQKbkGdYWUz6A23sFZ+0OzJ+1z7m/WlV8MtTXYyxRxLU9OEg7B6NFCWnCtwVdGH4j8hSsPg8hzNrG4jFZxZITKoG7QcqvyjFqST1ckiVJJhPpEa+0JDuZSLHlqfkKrtuYzYSLjcW8WEwmM9aXrJkIIsCt2HDwFCaCFbdsYtdg1+yGfRrALNGrEBUCCR2NyRnOYgW3m5Nqp0ru5WwsOMtOFRAeJlntTYEXVlglzGcxR7EgXIVxb/Yp1RSqFlGvZ3RSFWezfXvgku1DJNJAEynOYw/AXHZNt/KkJhw7BwdDraNqYkqCpGo0krG9GZgiWkVjClgAD2rCx38dL1e90sCQd5SOILWBG0z7aO1sTFJYsNAcpyjc1r+3s0K00YbQ87CTtnbTnmglDuLIBMpAA1zBLHhazX3bwK4QqsLcdP7nczMpB5yvwGBllfMA0kreqN5H8RJ3ACjZwN9osAk2EvcF6PMczB80YYEG5fW9+4VwVFYaQmpsNxNh2IFwsVmT61yXlZbWZz6xudTyHdXelVBrOrQZtZPG2l4q3uPzofe074Xurdsdbai5SVVieAta55X3CjFdO/6QDQcSmw+FfOZ5yGkOigbkH7K/750l2uczeAlhFAGUeMK5JOrwzMd9gfeLU0MVTMYkgO9hB9XnIvlOuu+l5qh1hkIDCXZf2I9nwFWzvKq7Su2tJlhmblHIfJTUbacG8+dOgsebaeDX+NT/AIQT8qFN5G2n0oDTJyKKkk8akk5vUkiipJMF9I+xNoRyTYt3cQGTs2lYZQxsoy304budKuYcBm2rKxu7lzpqxubDdrv9tQi87L7H7dhk2dBBciSOZ2YEG2Vg+oO46sK7wggamaV0ClDYeJCxytFGSQL2KDQmx0F6o0OrVcHjrLtXrUkI5Qh2liAVbtK7sAnYFgBrm4k6lifKm16yBSAbmBRovmuRYTOpZFi2hZ2VPrY3OYhdMiXOvfQYRTZfzjOYsjMbd0K5+k+DB1xMI/8AsU/A1p3EpgTHuk86PLdJFcC4uLm+p13d96qgEE3jZ30ZllkLYeKPO0qZASbBRnVmZj+yMvv40NQC4YnaEt9hNw2JsrD4CDLZZZiLk2F2PAC+5P8AzXLoouYynTe+kXCYUx3lkltmJbItsuvAX1t4UrT4jH9a9pZQ2fVlIF9L6X9lduGkN12MlqoG4AeFTKBsIBJO8W9EJy0bk0s2nZ50LjS/ZCXXq9suYWEsDE6g28NCD5Xpy/qDWIqDIdJxVi0ryTsr7EeA/KKE7wl2g/00mKYHFtyhlt/hIqNtOLvMP9GUOba+Ht93rD5RuPnXE3kfafRAo5yKakkSpJFqST1SSZH6bOlUTR/Qk7UmZWkI3LlPq95+HwBoSzGb1yFENSSKkhB0JB7jb4VJJLi2pOtis0otutIwt5GuBQOE7mPbI887OxZ2Z2O9mJYnxJ1NdnJwKkk9Ukhl6OOkU+HkaHDxRO8xAzuCSgG9jbeoGtv1pdQqvXMNAxNhNiljSNFRe27kWJGpPPuAHDgBSSqkc5aUsDczxiXDsC1nPAb2J4gDhrQhCDrtDzBhJjQyOwdwEH3VGpHyFEysxudICMoFhrGn25EGKnMSN+VcwHjbd/rXbgbzhQ8I5HtLPpDFJIeZGRR4lqIMOAJglbfEbRz6A7H6+REX9hTr7WNtPAUXQs2+ggdOq/ANYURBRDZbWAAFt1tKcosbSuxuLmRKOBJOyT9SPBfyihO8JdoJ+kuTLs3Fd6hf8TKPnXHOk4u8yf0Qpfat/wBmKU/lHzqJI/D84TeVNMgx0GuTsQ1JJ41JJWdI9qrhcNLOx9RSR+L7o86kk+VcZiWkdpHJLMSxJ33NLjIzUkiVJItSSeqST1SSeqSRakkP/RZjIU69BBJPi5MqxINFy8SX+4A1iWPIWpborfFtCRyhuJpOzX6hmM1mmPYFte1+wl9SDz36VWp9ViDwl1hmQMZGxON6vNiJzlKX0NxlA+6AeP61wuxe0YAgS5mV9I+nGKxMjFZXSM6BFOXTv43Pzq5btlBn102i+jnpAcJjVck5ZOw+u++69+/T20Q3iW2vPpRCCARqDqPlTIMhYvZod8+axAA9VDuud7AnjRXgkSxw6fUEK2nZswAF7EbgBa3CgPxQ+E40opyP7H+wXwX8ooDvCWBHpbkts6QftSRD/OCfhXH2nFmd+hSO+0JW5QN72T9K6k4+4m5CinJ2Kk7FqSTmpJMe9N/SUELg0bUdqS3PgPL83dQsZ0THjQw56pJENSSeFSSKakk9Uknqkk9UkkzZW1JcNIJIJGjexGZTbQ7weYqSSwwXS7Fx4hcR1pd0vbP2l1FiLeHEa0OUdkIsTxjW3ukuJxjZp5L63ygWXyqBRe8hckW4SpvRQYoapJPqLoHNK+BgM2j5ADre4G46eXsoxFSx2hhpJLrdMhI0INyOIJB1BPDSjBkN5ZsriAgZA1ltocu8fKgG8PhI9vCigyRsY/UL4L+UUB3hLtM/9Mj2wSj9qZfcHPyrj8JxeMEvQVD/AFnFtyjQebH9K6m04+4mzAUU5OxUnZ6pJBzp5tyTB4R5oo87DS/Bb7mI41wm0k+ZMbi3ldpJGLOxJJPfQRlrRgVJJ0i3IF7agE8u+pOjeXs+xYEzhsSt1QMtuJPDS/l3iqq16jWITjrLr4WkmYGoNBcd8pEhYqWCkqN5A0Hias3ANpSCki9o3XZydKhO4E+AvU2kiEVJIlSSeqST16kk9UkiipJFqSTevQltzrsIYGN3hNh+E7v0owYsjWaRauySY32R9nxoRvCO0r6ODJOxj9Qv4V/KKA7wl2maem2T6iBeczHyQj/uoX4SCVXoIj/4x/4ol/OfnRJBb4prYopItSSeFdkkbaWDE0TxMBZ1K+e4+w61widE+UNs4MxTyRkWKsQRy5j2HSliENoTdC4UOGnLgWuQTbULl11rMxrMKqBfzWbfs1KbUKhcePdae6UbNZIVGHVeoNrhRck37JLbyN1dwtYM56Q9acx+HKIOhAyd29+8y9wGzI40SExgkoQzZRv0vc8zc28Kp1KzuxcHY7TQpYemirSK6kam0idH4WhWeKQ5o4z2QV1KkXvfiLcO6m4llqFHTc+cTglakKlOpqq93Ce2JDhmWcwoMtz2iL6lb6XGgF91crtWUqHOvZ4yYanh3VzTXTtPLhH9jAJhoTDGoDZc1zYgG+ZieJ099DW61Zg5229IeGASghprva/9m8j4MQTYqeRFVjGii+mUk5r/AAtejc1KdFVJtc+MXTFGrXqOoBsByvrGsDJmxIimhhuY84yagAE92pJ491HVGWlnRjvxi6JzYjJURduEF+kW0OskKZEQRs6jKLX1tc+Xvq/h6eRb3JvbeZmLq53yhQLXGkqKfKk9UknhUki1JIZeirbP0bHpc2SXsN/2/Pzro3nDPpEGigSYfsj7PjXBvC4SDlo4Mc2K39XUn9lfyilmEsyr0xy9b9HWMhwvWuxBBCjs7yN24++l1HVSLxi0nIuAY/6MEGBwmIeQg3lUgLre6LYDvvegTFJ0Zc6AGNbB1elFPckX85oC7ThyqxkQK4zKSwFx7asBgRcHSV+je5FtRJME6uLoysOakEe6igkEaGR8RtOFGyvLGrDeCwB7qhZRuYS0nYXAJlH0n6V/R0EkeR47Pdwc1mC3y6crhuNxppSKlYoygC4PG8fTw4ZGLGxHAjeYJtbCCWFcQOsaaRi0l1OpY7xwtfdzvSVrN0pVrW4RzYdOgV0vfjpI+z5cVGkkMcbdsZm7JLWIt7AalRaTEOx275KT10VqSKdd9NZ3glxrRhYw+RH0GnrA7td4B4br1xzhw12tcj7QqfvbUwq3sD9/zhOcTtDF9fHnDdavqLlte/cNDeurSoimcux3nKlfEmqua+YbaSXDJtBesbIxzjtlgLAAHdc2AsTSyMMbC402tGq+MXM1jrvcTnZEGPijtChCP2tQuug591dqthnbrnUTlBcYifpqbHuErcTj5ygwzXshsEtrcX001O+nLTp5ukHHjKz16pQUW2HCSNknFRFkiQgyLcgrqQLi+vDtUNXoXsznbvh4dq9O60wdR2RrAQ4mF3eNWDRjK5sGtfeNdK7UNKoAGO+0GkK1JiyAgjfujc+y5zaRo2+sYEHTtF9RYDnRLVp/CDtBajVPXIOv3vHT0axVieqPmL/Gg96o/ND9xxFr5DIWFwMkjFURmYbwBu8eVNeoqC7G0QlN3NlFzHcPsmV3ZFQlk9YctbVxqyKAxOhhpQqOxVRqN4uF2RNISEjLZTY8gRvF91cetTQXYyU8PVqGyredjZk8cqqI26y4ZQNd2t71BWplcwOkjYaqGyFTefSewttKcIsspy5QFfjY7twpqVkdc4OkW2HqB+jtr2S+bakf0Yy65Ozw11YLe3iaHpktnvpCNB82S2sW9OleN7NjL4RQu8qg/wAq1XrAlSBHUSAwJgptDoC0mmY5WPbFt4J1HcLVnJgyuvHymtU9olxlNsvmJY7O6HdRh2hi0DyZmBAYEZALWYHiB5VaCOKWU2JvxlLpKfTZhoLcDOsZ0QMroXY6Kim1gABvsALCl18MarLfa0fh8aKCMFGt5I6P9F2gkLBjlIsw58j47/OjwlF6JIvpF43EriANNZGxfQwPKzszsGYk6gHXvtb3bhSauEL1SzE2lij7QNOkEWwMrttdAeshdELC6FQL31O87uOnCjGGKsmXYecWcZmRw27cZCwXo6dMPCl2upjv4Brn3UD4VmqM3beMTHBaSp2W+xkpPR4BM0l3zFFUnhYE29tAcI5QL3xg9oKKhqcbWkKD0dzLC4WQhyzFbgWAz33W1uN5POmNhczgkaf+RKY9kQgHXh3axdo+j6QzQMl+we0xAOjWuBy041KeEIRlPGdqY/NUVgBpOdtejuWQMqyPbs5UyixIINmPEHlXaOFyEEjt1nMRjjVBF9NNJOPQWX6qzcus8Mpvbl2rUn3He/hHf8o2lrd8pMV6L3bHLOMwUFfbYWvVpaLCh0cpviQ2I6WWb+jpzillzHKI2X2k3pAwrdEU77ywceDWFTutHcH6OyhlOZyHctl0sOGmnECuPhXYKOwbztLHqhY9pvONpejxykaxMy5XXdwUaEDTTTSu08KQxLa3BnKuPuqhdLER6ToHJ1qZXbq8rBh36ZTffeh9y6hvvD/5MhwRtaUsXo1lTGtMpbq3NmHPTf56+dWGoFqIQ7iVkxeSuai7GWk3o5yCZ4yeskG/vAsP1pIwznKrbCO99Vc7INWkc+jeVMOkcDlWAW5Nv7x1G8mj92zVCz6wffilIJT0kmX0euepLMSym7EfhIb2XoBhCMwGx9YxvaFyhO49LSdsvodJGuJjYnJKUZe4jLf8vvq3TQrRNM9hlNq98T03fLidWwmDckXKZPaM6g+21JRTRpksNrecNrYmsFXjfynMW14WUNnGoB3Hj7KtjE0yL3lNsPUUkESu2qxGAWzMvZh1UkHevKk40kUTaO9n/uFBgF0kxMgWAiWQHI2odh/zJO/uqYVc2HF+ycxzlcSbdvpLLo1I87oHkksb3s7Dd7ay0BNUJc25ma9WtahnCrflC+aDPilu7gIiEKGsDZmtcca0qq3rrrMqnVK4dgANT4+ElQ4EJMXVn9XRSxKi+8gUxKCpVJBO3bpAqYlqlMKQOdtZW9r6TLJne6XIXMcuiW1FVxf3s6+ksNUthQthrx4zBx0sxazSP18jdYzBlZ2K6k7hfS3dVupSFTe4t2SpSrNTOljftnb9LcU0ka9awWMghQz2Nhpm7Vz50voAoOp174/3liyiwsuwt59sZHTTGdY0nXNcjLbM1gL7wM2/vrpwyWCXPbuYHvj5i9hci22kY/pTiyhi+kS5Sbk52zam++97Xo+iUHPx5wDXfJk0tyHnJEPTHGAKpmdgmozM2tt2Yhtbf+b0L4dbk3OvfDGKcWFgbd3nO8T05xsgZDKyggi6lgfYc1RMIiG4J8SYT46pUXKQNewCc4jphi2WNeuderIIKs4JsLanNqKi4dVJNzr3wGxbsALAW7B5xnaXSPFSuWbESjgAsjqBbkAaKnTCLYfeDWqtUcsftHD0qxmXL9Jl3b8xzW5Zt9cFFL3/ALMnvNS2XT6C/wBbRU6VYtYzEJ5MtiLlmLa6nW9dNBS3Sa356fST3l1XogBbkL/WcQ9IcUFCfSZrK2YXdib+N727qhpre/hOCqwGXgNdhJOJ6V4yQWOJlA45WK+8a0K4dENxfxJhti6lQWNvAASIMfP/AO5xH/6v+tOle8nS7exTxiM4iay8Q5DG265vc0AoKrZxe5741sS7oENrDuF/rOcJtnFR3y4qfXnIW/Ne1dekr7+ZnErvT+E/YR2Ha+KDF/pU5YjUlyfIHQeyp0KEZeHMyDEOrZhvyEN+jW2ZTF22aQte5Z3vobj1WFt3Cl+6oCbX174z3yobE207hLaTpG/ViMxxsl81mMja79byXI7qPoEyZDtF+81A+cGxnY6cTjQRw/4W/nowijQAfSJLE63n/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a:solidFill>
                <a:prstClr val="black"/>
              </a:solidFill>
            </a:endParaRPr>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87343" y="160338"/>
            <a:ext cx="1423306" cy="190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28999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270089"/>
            <a:ext cx="714375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0476" y="4651238"/>
            <a:ext cx="3392565" cy="220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1" y="4698350"/>
            <a:ext cx="2696702" cy="2178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20782"/>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u="sng" dirty="0">
                <a:solidFill>
                  <a:prstClr val="black"/>
                </a:solidFill>
              </a:rPr>
              <a:t>D. Ethnic Competition</a:t>
            </a:r>
          </a:p>
        </p:txBody>
      </p:sp>
    </p:spTree>
    <p:extLst>
      <p:ext uri="{BB962C8B-B14F-4D97-AF65-F5344CB8AC3E}">
        <p14:creationId xmlns:p14="http://schemas.microsoft.com/office/powerpoint/2010/main" val="26633173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564" y="367145"/>
            <a:ext cx="4918364" cy="6477000"/>
          </a:xfrm>
        </p:spPr>
        <p:txBody>
          <a:bodyPr>
            <a:normAutofit/>
          </a:bodyPr>
          <a:lstStyle/>
          <a:p>
            <a:pPr marL="742950" indent="-742950">
              <a:buFont typeface="+mj-lt"/>
              <a:buAutoNum type="arabicPeriod"/>
            </a:pPr>
            <a:r>
              <a:rPr lang="en-US" sz="4400" dirty="0"/>
              <a:t>Sri Lanka</a:t>
            </a:r>
          </a:p>
          <a:p>
            <a:pPr marL="1143000" lvl="1" indent="-742950">
              <a:buFont typeface="+mj-lt"/>
              <a:buAutoNum type="alphaLcPeriod"/>
            </a:pPr>
            <a:r>
              <a:rPr lang="en-US" sz="3600" dirty="0"/>
              <a:t>3 major ethnicities:</a:t>
            </a:r>
          </a:p>
          <a:p>
            <a:pPr lvl="3"/>
            <a:r>
              <a:rPr lang="en-US" sz="4000" dirty="0"/>
              <a:t> Sinhalese: 74%, Buddhist</a:t>
            </a:r>
          </a:p>
          <a:p>
            <a:pPr lvl="3"/>
            <a:r>
              <a:rPr lang="en-US" sz="4000" dirty="0"/>
              <a:t> Tamils: 16%, Hindu</a:t>
            </a:r>
          </a:p>
          <a:p>
            <a:pPr lvl="3"/>
            <a:r>
              <a:rPr lang="en-US" sz="4000" dirty="0"/>
              <a:t> Moors: 10%, Muslim</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0"/>
            <a:ext cx="4267200" cy="673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689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95E6A-6393-E64A-A2BC-8EB3E34EBA13}"/>
              </a:ext>
            </a:extLst>
          </p:cNvPr>
          <p:cNvSpPr>
            <a:spLocks noGrp="1"/>
          </p:cNvSpPr>
          <p:nvPr>
            <p:ph type="title"/>
          </p:nvPr>
        </p:nvSpPr>
        <p:spPr/>
        <p:txBody>
          <a:bodyPr/>
          <a:lstStyle/>
          <a:p>
            <a:r>
              <a:rPr lang="en-US" dirty="0"/>
              <a:t>But First: New Semester, New Us</a:t>
            </a:r>
          </a:p>
        </p:txBody>
      </p:sp>
      <p:sp>
        <p:nvSpPr>
          <p:cNvPr id="8" name="TextBox 7">
            <a:extLst>
              <a:ext uri="{FF2B5EF4-FFF2-40B4-BE49-F238E27FC236}">
                <a16:creationId xmlns:a16="http://schemas.microsoft.com/office/drawing/2014/main" id="{918A5C00-6001-2948-8022-37F637E8B66F}"/>
              </a:ext>
            </a:extLst>
          </p:cNvPr>
          <p:cNvSpPr txBox="1"/>
          <p:nvPr/>
        </p:nvSpPr>
        <p:spPr>
          <a:xfrm>
            <a:off x="457200" y="1417638"/>
            <a:ext cx="8229600" cy="2616101"/>
          </a:xfrm>
          <a:prstGeom prst="rect">
            <a:avLst/>
          </a:prstGeom>
          <a:noFill/>
        </p:spPr>
        <p:txBody>
          <a:bodyPr wrap="square" rtlCol="0" anchor="t">
            <a:spAutoFit/>
          </a:bodyPr>
          <a:lstStyle/>
          <a:p>
            <a:pPr marL="571500" indent="-571500">
              <a:buFont typeface="Arial" panose="020B0604020202020204" pitchFamily="34" charset="0"/>
              <a:buChar char="•"/>
            </a:pPr>
            <a:r>
              <a:rPr lang="en-US" sz="4100" dirty="0"/>
              <a:t>Test Re-Takes: You may re-take a test as much as you want. You will need to schedule the re-take with me outside of class time. </a:t>
            </a:r>
            <a:endParaRPr lang="en-US" sz="4100" dirty="0">
              <a:cs typeface="Calibri"/>
            </a:endParaRPr>
          </a:p>
        </p:txBody>
      </p:sp>
      <p:sp>
        <p:nvSpPr>
          <p:cNvPr id="4" name="TextBox 3">
            <a:extLst>
              <a:ext uri="{FF2B5EF4-FFF2-40B4-BE49-F238E27FC236}">
                <a16:creationId xmlns:a16="http://schemas.microsoft.com/office/drawing/2014/main" id="{918A5C00-6001-2948-8022-37F637E8B66F}"/>
              </a:ext>
            </a:extLst>
          </p:cNvPr>
          <p:cNvSpPr txBox="1"/>
          <p:nvPr/>
        </p:nvSpPr>
        <p:spPr>
          <a:xfrm>
            <a:off x="491836" y="4033739"/>
            <a:ext cx="8229600" cy="2616101"/>
          </a:xfrm>
          <a:prstGeom prst="rect">
            <a:avLst/>
          </a:prstGeom>
          <a:noFill/>
        </p:spPr>
        <p:txBody>
          <a:bodyPr wrap="square" rtlCol="0" anchor="t">
            <a:spAutoFit/>
          </a:bodyPr>
          <a:lstStyle/>
          <a:p>
            <a:pPr marL="571500" indent="-571500">
              <a:buFont typeface="Arial" panose="020B0604020202020204" pitchFamily="34" charset="0"/>
              <a:buChar char="•"/>
            </a:pPr>
            <a:r>
              <a:rPr lang="en-US" sz="4100" dirty="0" smtClean="0"/>
              <a:t>We will start having practice and test FRQs. The purpose behind these is to measure your APHG Essential Skill.</a:t>
            </a:r>
            <a:endParaRPr lang="en-US" sz="4100" dirty="0">
              <a:cs typeface="Calibri"/>
            </a:endParaRPr>
          </a:p>
        </p:txBody>
      </p:sp>
    </p:spTree>
    <p:extLst>
      <p:ext uri="{BB962C8B-B14F-4D97-AF65-F5344CB8AC3E}">
        <p14:creationId xmlns:p14="http://schemas.microsoft.com/office/powerpoint/2010/main" val="412630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Discuss</a:t>
            </a:r>
          </a:p>
        </p:txBody>
      </p:sp>
      <p:sp>
        <p:nvSpPr>
          <p:cNvPr id="3" name="Content Placeholder 2"/>
          <p:cNvSpPr>
            <a:spLocks noGrp="1"/>
          </p:cNvSpPr>
          <p:nvPr>
            <p:ph idx="1"/>
          </p:nvPr>
        </p:nvSpPr>
        <p:spPr/>
        <p:txBody>
          <a:bodyPr>
            <a:normAutofit/>
          </a:bodyPr>
          <a:lstStyle/>
          <a:p>
            <a:r>
              <a:rPr lang="en-US" sz="5400" dirty="0"/>
              <a:t>What is a good way governments can reassure/honor minority ethnicities?</a:t>
            </a:r>
          </a:p>
        </p:txBody>
      </p:sp>
    </p:spTree>
    <p:extLst>
      <p:ext uri="{BB962C8B-B14F-4D97-AF65-F5344CB8AC3E}">
        <p14:creationId xmlns:p14="http://schemas.microsoft.com/office/powerpoint/2010/main" val="10206543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upload.wikimedia.org/wikipedia/en/6/67/India-partition.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14" y="762000"/>
            <a:ext cx="9213914" cy="494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254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0"/>
            <a:ext cx="8229600" cy="1143000"/>
          </a:xfrm>
        </p:spPr>
        <p:txBody>
          <a:bodyPr/>
          <a:lstStyle/>
          <a:p>
            <a:pPr algn="l"/>
            <a:r>
              <a:rPr lang="en-US" b="1" u="sng"/>
              <a:t>E. </a:t>
            </a:r>
            <a:r>
              <a:rPr lang="en-US" b="1" u="sng" dirty="0"/>
              <a:t>Dividing Ethnicities</a:t>
            </a:r>
          </a:p>
        </p:txBody>
      </p:sp>
      <p:sp>
        <p:nvSpPr>
          <p:cNvPr id="3" name="Content Placeholder 2"/>
          <p:cNvSpPr>
            <a:spLocks noGrp="1"/>
          </p:cNvSpPr>
          <p:nvPr>
            <p:ph idx="1"/>
          </p:nvPr>
        </p:nvSpPr>
        <p:spPr>
          <a:xfrm>
            <a:off x="381000" y="914400"/>
            <a:ext cx="8229600" cy="5715000"/>
          </a:xfrm>
        </p:spPr>
        <p:txBody>
          <a:bodyPr>
            <a:noAutofit/>
          </a:bodyPr>
          <a:lstStyle/>
          <a:p>
            <a:pPr marL="514350" indent="-514350">
              <a:buFont typeface="+mj-lt"/>
              <a:buAutoNum type="arabicPeriod"/>
            </a:pPr>
            <a:r>
              <a:rPr lang="en-US" sz="4400" dirty="0"/>
              <a:t>South Asia</a:t>
            </a:r>
          </a:p>
          <a:p>
            <a:pPr marL="1143000" lvl="1" indent="-742950">
              <a:buFont typeface="+mj-lt"/>
              <a:buAutoNum type="alphaLcPeriod"/>
            </a:pPr>
            <a:r>
              <a:rPr lang="en-US" sz="3600" dirty="0"/>
              <a:t>British rule in India ended in 1947 </a:t>
            </a:r>
          </a:p>
          <a:p>
            <a:pPr marL="1143000" lvl="1" indent="-742950">
              <a:buFont typeface="+mj-lt"/>
              <a:buAutoNum type="alphaLcPeriod"/>
            </a:pPr>
            <a:r>
              <a:rPr lang="en-US" sz="3600" dirty="0"/>
              <a:t>2 ethnicities based on religion: Hindus and Muslims</a:t>
            </a:r>
          </a:p>
          <a:p>
            <a:pPr marL="1143000" lvl="1" indent="-742950">
              <a:buFont typeface="+mj-lt"/>
              <a:buAutoNum type="alphaLcPeriod"/>
            </a:pPr>
            <a:r>
              <a:rPr lang="en-US" sz="3600" dirty="0"/>
              <a:t>Division of country into India &amp; West and East Pakistan (now Bangladesh)</a:t>
            </a:r>
          </a:p>
          <a:p>
            <a:pPr marL="1543050" lvl="2" indent="-742950"/>
            <a:r>
              <a:rPr lang="en-US" sz="3600" dirty="0"/>
              <a:t>Muslims in Pakistan &amp; Bangladesh</a:t>
            </a:r>
          </a:p>
          <a:p>
            <a:pPr marL="1543050" lvl="2" indent="-742950"/>
            <a:r>
              <a:rPr lang="en-US" sz="3600" dirty="0"/>
              <a:t>Hindus in India</a:t>
            </a:r>
          </a:p>
        </p:txBody>
      </p:sp>
    </p:spTree>
    <p:extLst>
      <p:ext uri="{BB962C8B-B14F-4D97-AF65-F5344CB8AC3E}">
        <p14:creationId xmlns:p14="http://schemas.microsoft.com/office/powerpoint/2010/main" val="37427530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48" y="266677"/>
            <a:ext cx="8229600" cy="792162"/>
          </a:xfrm>
        </p:spPr>
        <p:txBody>
          <a:bodyPr>
            <a:normAutofit fontScale="90000"/>
          </a:bodyPr>
          <a:lstStyle/>
          <a:p>
            <a:pPr algn="l"/>
            <a:r>
              <a:rPr lang="en-US" b="1" dirty="0"/>
              <a:t>d. Migration Problems</a:t>
            </a:r>
            <a:br>
              <a:rPr lang="en-US" b="1" dirty="0"/>
            </a:br>
            <a:endParaRPr lang="en-US" b="1" dirty="0"/>
          </a:p>
        </p:txBody>
      </p:sp>
      <p:sp>
        <p:nvSpPr>
          <p:cNvPr id="3" name="Content Placeholder 2"/>
          <p:cNvSpPr>
            <a:spLocks noGrp="1"/>
          </p:cNvSpPr>
          <p:nvPr>
            <p:ph idx="1"/>
          </p:nvPr>
        </p:nvSpPr>
        <p:spPr>
          <a:xfrm>
            <a:off x="152400" y="762000"/>
            <a:ext cx="4957762" cy="5867400"/>
          </a:xfrm>
        </p:spPr>
        <p:txBody>
          <a:bodyPr>
            <a:normAutofit fontScale="92500" lnSpcReduction="10000"/>
          </a:bodyPr>
          <a:lstStyle/>
          <a:p>
            <a:r>
              <a:rPr lang="en-US" sz="4000" dirty="0"/>
              <a:t>In late 1940s mass migration occurred</a:t>
            </a:r>
          </a:p>
          <a:p>
            <a:r>
              <a:rPr lang="en-US" sz="4000" dirty="0"/>
              <a:t>7 million Muslims from India to Pakistan</a:t>
            </a:r>
          </a:p>
          <a:p>
            <a:r>
              <a:rPr lang="en-US" sz="4000" dirty="0"/>
              <a:t>9.5 million Hindus moved from Pakistan to India</a:t>
            </a:r>
          </a:p>
          <a:p>
            <a:r>
              <a:rPr lang="en-US" sz="4000" dirty="0"/>
              <a:t>Consequences: over 500,000 killed in genocide</a:t>
            </a:r>
          </a:p>
        </p:txBody>
      </p:sp>
      <p:pic>
        <p:nvPicPr>
          <p:cNvPr id="13314" name="Picture 2"/>
          <p:cNvPicPr>
            <a:picLocks noChangeAspect="1" noChangeArrowheads="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5110162" y="1066800"/>
            <a:ext cx="4033838"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7973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u="sng" dirty="0"/>
              <a:t>Video: Crash Course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59775"/>
            <a:ext cx="9144000" cy="5141976"/>
          </a:xfrm>
          <a:prstGeom prst="rect">
            <a:avLst/>
          </a:prstGeom>
        </p:spPr>
      </p:pic>
    </p:spTree>
    <p:extLst>
      <p:ext uri="{BB962C8B-B14F-4D97-AF65-F5344CB8AC3E}">
        <p14:creationId xmlns:p14="http://schemas.microsoft.com/office/powerpoint/2010/main" val="30430958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30707" y="914400"/>
            <a:ext cx="914503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7318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86"/>
            <a:ext cx="6172200" cy="6852313"/>
          </a:xfrm>
        </p:spPr>
        <p:txBody>
          <a:bodyPr>
            <a:normAutofit fontScale="92500" lnSpcReduction="20000"/>
          </a:bodyPr>
          <a:lstStyle/>
          <a:p>
            <a:pPr marL="0" indent="0">
              <a:buNone/>
            </a:pPr>
            <a:r>
              <a:rPr lang="en-US" sz="4400" b="1" dirty="0"/>
              <a:t>2. Kurds</a:t>
            </a:r>
          </a:p>
          <a:p>
            <a:pPr marL="0" indent="0">
              <a:buNone/>
            </a:pPr>
            <a:r>
              <a:rPr lang="en-US" sz="4400" b="1" dirty="0"/>
              <a:t>	</a:t>
            </a:r>
            <a:r>
              <a:rPr lang="en-US" sz="4400" dirty="0"/>
              <a:t>a. 30 million Kurds split between Turkey, Iraq, Iran and Syria</a:t>
            </a:r>
          </a:p>
          <a:p>
            <a:pPr marL="0" indent="0">
              <a:buNone/>
            </a:pPr>
            <a:r>
              <a:rPr lang="en-US" sz="4400" dirty="0"/>
              <a:t>	b. Who are the Kurds?</a:t>
            </a:r>
          </a:p>
          <a:p>
            <a:pPr marL="0" indent="0">
              <a:buNone/>
            </a:pPr>
            <a:r>
              <a:rPr lang="en-US" sz="4400" dirty="0"/>
              <a:t>		•Sunni Muslims</a:t>
            </a:r>
          </a:p>
          <a:p>
            <a:pPr marL="0" indent="0">
              <a:buNone/>
            </a:pPr>
            <a:r>
              <a:rPr lang="en-US" sz="4400" dirty="0"/>
              <a:t>		•Speak a language in the Iranian group</a:t>
            </a:r>
          </a:p>
          <a:p>
            <a:pPr marL="0" indent="0">
              <a:buNone/>
            </a:pPr>
            <a:r>
              <a:rPr lang="en-US" sz="4400" dirty="0"/>
              <a:t>		•Feature distinctive literature, dress, and cultural traditions</a:t>
            </a: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09920" y="1219200"/>
            <a:ext cx="313976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5882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Video: Who are the Kurds?</a:t>
            </a:r>
          </a:p>
        </p:txBody>
      </p:sp>
      <p:pic>
        <p:nvPicPr>
          <p:cNvPr id="4" name="Picture 3"/>
          <p:cNvPicPr>
            <a:picLocks noChangeAspect="1"/>
          </p:cNvPicPr>
          <p:nvPr/>
        </p:nvPicPr>
        <p:blipFill>
          <a:blip r:embed="rId3"/>
          <a:stretch>
            <a:fillRect/>
          </a:stretch>
        </p:blipFill>
        <p:spPr>
          <a:xfrm>
            <a:off x="1524000" y="1851876"/>
            <a:ext cx="6096000" cy="4572000"/>
          </a:xfrm>
          <a:prstGeom prst="rect">
            <a:avLst/>
          </a:prstGeom>
        </p:spPr>
      </p:pic>
    </p:spTree>
    <p:extLst>
      <p:ext uri="{BB962C8B-B14F-4D97-AF65-F5344CB8AC3E}">
        <p14:creationId xmlns:p14="http://schemas.microsoft.com/office/powerpoint/2010/main" val="14319155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Discuss</a:t>
            </a:r>
          </a:p>
        </p:txBody>
      </p:sp>
      <p:sp>
        <p:nvSpPr>
          <p:cNvPr id="3" name="Content Placeholder 2"/>
          <p:cNvSpPr>
            <a:spLocks noGrp="1"/>
          </p:cNvSpPr>
          <p:nvPr>
            <p:ph idx="1"/>
          </p:nvPr>
        </p:nvSpPr>
        <p:spPr>
          <a:xfrm>
            <a:off x="457200" y="1103677"/>
            <a:ext cx="8229600" cy="4525963"/>
          </a:xfrm>
        </p:spPr>
        <p:txBody>
          <a:bodyPr>
            <a:normAutofit/>
          </a:bodyPr>
          <a:lstStyle/>
          <a:p>
            <a:r>
              <a:rPr lang="en-US" sz="5400" dirty="0"/>
              <a:t>We see ethnic conflict and  extreme nationalism around the world.</a:t>
            </a:r>
          </a:p>
          <a:p>
            <a:r>
              <a:rPr lang="en-US" sz="5400" dirty="0"/>
              <a:t>Should the US address this? How?</a:t>
            </a:r>
          </a:p>
        </p:txBody>
      </p:sp>
    </p:spTree>
    <p:extLst>
      <p:ext uri="{BB962C8B-B14F-4D97-AF65-F5344CB8AC3E}">
        <p14:creationId xmlns:p14="http://schemas.microsoft.com/office/powerpoint/2010/main" val="16266275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a:t>Summary</a:t>
            </a:r>
            <a:endParaRPr lang="en-US" b="1" u="sng" dirty="0"/>
          </a:p>
        </p:txBody>
      </p:sp>
      <p:sp>
        <p:nvSpPr>
          <p:cNvPr id="3" name="Content Placeholder 2"/>
          <p:cNvSpPr>
            <a:spLocks noGrp="1"/>
          </p:cNvSpPr>
          <p:nvPr>
            <p:ph idx="1"/>
          </p:nvPr>
        </p:nvSpPr>
        <p:spPr/>
        <p:txBody>
          <a:bodyPr>
            <a:normAutofit fontScale="85000" lnSpcReduction="10000"/>
          </a:bodyPr>
          <a:lstStyle/>
          <a:p>
            <a:r>
              <a:rPr lang="en-US" sz="6000" dirty="0"/>
              <a:t>Explain the difference between ethnicity and nationality.</a:t>
            </a:r>
          </a:p>
          <a:p>
            <a:r>
              <a:rPr lang="en-US" sz="6000" dirty="0"/>
              <a:t>Using an </a:t>
            </a:r>
            <a:r>
              <a:rPr lang="en-US" sz="6000"/>
              <a:t>example, describe </a:t>
            </a:r>
            <a:r>
              <a:rPr lang="en-US" sz="6000" dirty="0"/>
              <a:t>one way these two concepts have effected the world.</a:t>
            </a:r>
          </a:p>
          <a:p>
            <a:endParaRPr lang="en-US" sz="6000" dirty="0"/>
          </a:p>
        </p:txBody>
      </p:sp>
    </p:spTree>
    <p:extLst>
      <p:ext uri="{BB962C8B-B14F-4D97-AF65-F5344CB8AC3E}">
        <p14:creationId xmlns:p14="http://schemas.microsoft.com/office/powerpoint/2010/main" val="11300108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Fact:</a:t>
            </a:r>
          </a:p>
        </p:txBody>
      </p:sp>
      <p:sp>
        <p:nvSpPr>
          <p:cNvPr id="3" name="Content Placeholder 2"/>
          <p:cNvSpPr>
            <a:spLocks noGrp="1"/>
          </p:cNvSpPr>
          <p:nvPr>
            <p:ph idx="1"/>
          </p:nvPr>
        </p:nvSpPr>
        <p:spPr/>
        <p:txBody>
          <a:bodyPr/>
          <a:lstStyle/>
          <a:p>
            <a:r>
              <a:rPr lang="en-US" dirty="0"/>
              <a:t>Elephants are the only mammals that can't jump</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9854" y="3320762"/>
            <a:ext cx="5943600"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0132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Day 3</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6963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err="1"/>
              <a:t>Bellwork</a:t>
            </a:r>
            <a:endParaRPr lang="en-US" sz="4800" b="1" u="sng" dirty="0"/>
          </a:p>
        </p:txBody>
      </p:sp>
      <p:sp>
        <p:nvSpPr>
          <p:cNvPr id="3" name="Content Placeholder 2"/>
          <p:cNvSpPr>
            <a:spLocks noGrp="1"/>
          </p:cNvSpPr>
          <p:nvPr>
            <p:ph idx="1"/>
          </p:nvPr>
        </p:nvSpPr>
        <p:spPr/>
        <p:txBody>
          <a:bodyPr>
            <a:normAutofit/>
          </a:bodyPr>
          <a:lstStyle/>
          <a:p>
            <a:r>
              <a:rPr lang="en-US" sz="4400" b="1" dirty="0"/>
              <a:t>MAP CHECK</a:t>
            </a:r>
          </a:p>
          <a:p>
            <a:r>
              <a:rPr lang="en-US" sz="4400" dirty="0"/>
              <a:t>Describe the ethnic distribution in the US.</a:t>
            </a:r>
          </a:p>
        </p:txBody>
      </p:sp>
    </p:spTree>
    <p:extLst>
      <p:ext uri="{BB962C8B-B14F-4D97-AF65-F5344CB8AC3E}">
        <p14:creationId xmlns:p14="http://schemas.microsoft.com/office/powerpoint/2010/main" val="217435721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t>Agenda:</a:t>
            </a:r>
          </a:p>
        </p:txBody>
      </p:sp>
      <p:sp>
        <p:nvSpPr>
          <p:cNvPr id="3" name="Content Placeholder 2"/>
          <p:cNvSpPr>
            <a:spLocks noGrp="1"/>
          </p:cNvSpPr>
          <p:nvPr>
            <p:ph idx="1"/>
          </p:nvPr>
        </p:nvSpPr>
        <p:spPr/>
        <p:txBody>
          <a:bodyPr>
            <a:normAutofit/>
          </a:bodyPr>
          <a:lstStyle/>
          <a:p>
            <a:r>
              <a:rPr lang="en-US" sz="4000" dirty="0"/>
              <a:t>Practice FRQ</a:t>
            </a:r>
          </a:p>
          <a:p>
            <a:endParaRPr lang="en-US" sz="4000" dirty="0"/>
          </a:p>
          <a:p>
            <a:r>
              <a:rPr lang="en-US" sz="4000" b="1" dirty="0"/>
              <a:t>HW: Quiz Friday</a:t>
            </a:r>
          </a:p>
        </p:txBody>
      </p:sp>
    </p:spTree>
    <p:extLst>
      <p:ext uri="{BB962C8B-B14F-4D97-AF65-F5344CB8AC3E}">
        <p14:creationId xmlns:p14="http://schemas.microsoft.com/office/powerpoint/2010/main" val="39862040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Objective:</a:t>
            </a:r>
          </a:p>
        </p:txBody>
      </p:sp>
      <p:sp>
        <p:nvSpPr>
          <p:cNvPr id="3" name="Content Placeholder 2"/>
          <p:cNvSpPr>
            <a:spLocks noGrp="1"/>
          </p:cNvSpPr>
          <p:nvPr>
            <p:ph idx="1"/>
          </p:nvPr>
        </p:nvSpPr>
        <p:spPr/>
        <p:txBody>
          <a:bodyPr>
            <a:normAutofit/>
          </a:bodyPr>
          <a:lstStyle/>
          <a:p>
            <a:r>
              <a:rPr lang="en-US" sz="4800" dirty="0"/>
              <a:t>You will be able to describe the difference between centripetal and centrifugal forces.</a:t>
            </a:r>
          </a:p>
        </p:txBody>
      </p:sp>
    </p:spTree>
    <p:extLst>
      <p:ext uri="{BB962C8B-B14F-4D97-AF65-F5344CB8AC3E}">
        <p14:creationId xmlns:p14="http://schemas.microsoft.com/office/powerpoint/2010/main" val="32798290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TUBI</a:t>
            </a:r>
          </a:p>
        </p:txBody>
      </p:sp>
      <p:sp>
        <p:nvSpPr>
          <p:cNvPr id="3" name="Content Placeholder 2"/>
          <p:cNvSpPr>
            <a:spLocks noGrp="1"/>
          </p:cNvSpPr>
          <p:nvPr>
            <p:ph idx="1"/>
          </p:nvPr>
        </p:nvSpPr>
        <p:spPr/>
        <p:txBody>
          <a:bodyPr>
            <a:normAutofit/>
          </a:bodyPr>
          <a:lstStyle/>
          <a:p>
            <a:r>
              <a:rPr lang="en-US" sz="4400" dirty="0"/>
              <a:t>On November 21, 1783 in Paris, France was a hot air balloon made of paper and silk made by the Montgolfier brothers. </a:t>
            </a:r>
          </a:p>
        </p:txBody>
      </p:sp>
      <p:pic>
        <p:nvPicPr>
          <p:cNvPr id="1026" name="Picture 2" descr="Image result for hot air ballo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43400" y="4419600"/>
            <a:ext cx="320040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932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Practice FRQ</a:t>
            </a:r>
          </a:p>
        </p:txBody>
      </p:sp>
      <p:sp>
        <p:nvSpPr>
          <p:cNvPr id="3" name="Content Placeholder 2"/>
          <p:cNvSpPr>
            <a:spLocks noGrp="1"/>
          </p:cNvSpPr>
          <p:nvPr>
            <p:ph idx="1"/>
          </p:nvPr>
        </p:nvSpPr>
        <p:spPr/>
        <p:txBody>
          <a:bodyPr>
            <a:normAutofit/>
          </a:bodyPr>
          <a:lstStyle/>
          <a:p>
            <a:r>
              <a:rPr lang="en-US" sz="4000" dirty="0"/>
              <a:t>Plan and Write both FRQ</a:t>
            </a:r>
          </a:p>
          <a:p>
            <a:r>
              <a:rPr lang="en-US" sz="4000" dirty="0"/>
              <a:t>Use neighbors, notes, FRQ Cheat Sheet</a:t>
            </a:r>
          </a:p>
          <a:p>
            <a:r>
              <a:rPr lang="en-US" sz="4000" dirty="0"/>
              <a:t>Write in Pen</a:t>
            </a:r>
          </a:p>
        </p:txBody>
      </p:sp>
    </p:spTree>
    <p:extLst>
      <p:ext uri="{BB962C8B-B14F-4D97-AF65-F5344CB8AC3E}">
        <p14:creationId xmlns:p14="http://schemas.microsoft.com/office/powerpoint/2010/main" val="19257532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u="sng" dirty="0"/>
              <a:t>Day 4</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9132396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a:t>Bellwork</a:t>
            </a:r>
            <a:endParaRPr lang="en-US" b="1" u="sng" dirty="0"/>
          </a:p>
        </p:txBody>
      </p:sp>
      <p:sp>
        <p:nvSpPr>
          <p:cNvPr id="3" name="Content Placeholder 2"/>
          <p:cNvSpPr>
            <a:spLocks noGrp="1"/>
          </p:cNvSpPr>
          <p:nvPr>
            <p:ph idx="1"/>
          </p:nvPr>
        </p:nvSpPr>
        <p:spPr/>
        <p:txBody>
          <a:bodyPr>
            <a:normAutofit/>
          </a:bodyPr>
          <a:lstStyle/>
          <a:p>
            <a:r>
              <a:rPr lang="en-US" sz="4400" dirty="0"/>
              <a:t>Write down two examples of genocide.</a:t>
            </a:r>
          </a:p>
        </p:txBody>
      </p:sp>
    </p:spTree>
    <p:extLst>
      <p:ext uri="{BB962C8B-B14F-4D97-AF65-F5344CB8AC3E}">
        <p14:creationId xmlns:p14="http://schemas.microsoft.com/office/powerpoint/2010/main" val="27801206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Agenda</a:t>
            </a:r>
          </a:p>
        </p:txBody>
      </p:sp>
      <p:sp>
        <p:nvSpPr>
          <p:cNvPr id="3" name="Content Placeholder 2"/>
          <p:cNvSpPr>
            <a:spLocks noGrp="1"/>
          </p:cNvSpPr>
          <p:nvPr>
            <p:ph idx="1"/>
          </p:nvPr>
        </p:nvSpPr>
        <p:spPr>
          <a:xfrm>
            <a:off x="457200" y="1600200"/>
            <a:ext cx="8686800" cy="4525963"/>
          </a:xfrm>
        </p:spPr>
        <p:txBody>
          <a:bodyPr>
            <a:normAutofit/>
          </a:bodyPr>
          <a:lstStyle/>
          <a:p>
            <a:r>
              <a:rPr lang="en-US" sz="4000" dirty="0"/>
              <a:t>Notes: Ethnic Conflict</a:t>
            </a:r>
          </a:p>
          <a:p>
            <a:endParaRPr lang="en-US" sz="4000" dirty="0"/>
          </a:p>
          <a:p>
            <a:r>
              <a:rPr lang="en-US" sz="4000" b="1" dirty="0"/>
              <a:t>HW: #21-28, Quiz tomorrow</a:t>
            </a:r>
          </a:p>
        </p:txBody>
      </p:sp>
    </p:spTree>
    <p:extLst>
      <p:ext uri="{BB962C8B-B14F-4D97-AF65-F5344CB8AC3E}">
        <p14:creationId xmlns:p14="http://schemas.microsoft.com/office/powerpoint/2010/main" val="31106386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Objective:</a:t>
            </a:r>
          </a:p>
        </p:txBody>
      </p:sp>
      <p:sp>
        <p:nvSpPr>
          <p:cNvPr id="3" name="Content Placeholder 2"/>
          <p:cNvSpPr>
            <a:spLocks noGrp="1"/>
          </p:cNvSpPr>
          <p:nvPr>
            <p:ph idx="1"/>
          </p:nvPr>
        </p:nvSpPr>
        <p:spPr/>
        <p:txBody>
          <a:bodyPr>
            <a:normAutofit/>
          </a:bodyPr>
          <a:lstStyle/>
          <a:p>
            <a:pPr marL="0" indent="0">
              <a:buNone/>
            </a:pPr>
            <a:r>
              <a:rPr lang="en-US" sz="4800" dirty="0"/>
              <a:t>You will be able to summarize the motivation and effects of ethnic conflict.</a:t>
            </a:r>
          </a:p>
          <a:p>
            <a:endParaRPr lang="en-US" sz="4800" dirty="0"/>
          </a:p>
        </p:txBody>
      </p:sp>
    </p:spTree>
    <p:extLst>
      <p:ext uri="{BB962C8B-B14F-4D97-AF65-F5344CB8AC3E}">
        <p14:creationId xmlns:p14="http://schemas.microsoft.com/office/powerpoint/2010/main" val="2839695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5198"/>
            <a:ext cx="8229600" cy="1143000"/>
          </a:xfrm>
        </p:spPr>
        <p:txBody>
          <a:bodyPr/>
          <a:lstStyle/>
          <a:p>
            <a:r>
              <a:rPr lang="en-US" dirty="0"/>
              <a:t>CHAPTER 7 ETHNICITY</a:t>
            </a:r>
          </a:p>
        </p:txBody>
      </p:sp>
      <p:pic>
        <p:nvPicPr>
          <p:cNvPr id="3" name="Picture 2">
            <a:extLst>
              <a:ext uri="{FF2B5EF4-FFF2-40B4-BE49-F238E27FC236}">
                <a16:creationId xmlns:a16="http://schemas.microsoft.com/office/drawing/2014/main" id="{D567AB9A-1A2E-FC41-B3FB-1BC96E818C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914400"/>
            <a:ext cx="8991600" cy="5791200"/>
          </a:xfrm>
          <a:prstGeom prst="rect">
            <a:avLst/>
          </a:prstGeom>
        </p:spPr>
      </p:pic>
    </p:spTree>
    <p:extLst>
      <p:ext uri="{BB962C8B-B14F-4D97-AF65-F5344CB8AC3E}">
        <p14:creationId xmlns:p14="http://schemas.microsoft.com/office/powerpoint/2010/main" val="42890004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u="sng" dirty="0"/>
              <a:t>TUBI</a:t>
            </a:r>
          </a:p>
        </p:txBody>
      </p:sp>
      <p:sp>
        <p:nvSpPr>
          <p:cNvPr id="3" name="Content Placeholder 2"/>
          <p:cNvSpPr>
            <a:spLocks noGrp="1"/>
          </p:cNvSpPr>
          <p:nvPr>
            <p:ph idx="1"/>
          </p:nvPr>
        </p:nvSpPr>
        <p:spPr>
          <a:xfrm>
            <a:off x="457200" y="838200"/>
            <a:ext cx="8229600" cy="4525963"/>
          </a:xfrm>
        </p:spPr>
        <p:txBody>
          <a:bodyPr>
            <a:normAutofit fontScale="85000" lnSpcReduction="10000"/>
          </a:bodyPr>
          <a:lstStyle/>
          <a:p>
            <a:r>
              <a:rPr lang="en-US" sz="4400" dirty="0"/>
              <a:t>Since penguins don't leave the nesting areas to feed, some species go through the entire courtship, nesting, and incubation period without food or water. For male king penguins, this period lasts for 55 days. For the male emperor penguin, the fast can last up to 120 days.</a:t>
            </a:r>
          </a:p>
        </p:txBody>
      </p:sp>
      <p:pic>
        <p:nvPicPr>
          <p:cNvPr id="3074" name="Picture 2" descr="https://upload.wikimedia.org/wikipedia/commons/9/9e/Penguins_walking_-Moltke_Harbour,_South_Georgia,_British_overseas_territory,_UK-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124200" y="4495800"/>
            <a:ext cx="382713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731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u="sng" dirty="0"/>
              <a:t>I. Ethnic Conflict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050" y="1762125"/>
            <a:ext cx="52959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272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1648"/>
            <a:ext cx="8229600" cy="5644516"/>
          </a:xfrm>
        </p:spPr>
        <p:txBody>
          <a:bodyPr>
            <a:normAutofit lnSpcReduction="10000"/>
          </a:bodyPr>
          <a:lstStyle/>
          <a:p>
            <a:pPr marL="0" indent="0">
              <a:buNone/>
            </a:pPr>
            <a:r>
              <a:rPr lang="en-US" sz="4400" dirty="0"/>
              <a:t>A. Urban Distribution:</a:t>
            </a:r>
          </a:p>
          <a:p>
            <a:pPr marL="1143000" lvl="1" indent="-742950">
              <a:buFont typeface="+mj-lt"/>
              <a:buAutoNum type="arabicPeriod"/>
            </a:pPr>
            <a:r>
              <a:rPr lang="en-US" sz="4400" dirty="0"/>
              <a:t>African Americans and Hispanics in urban areas</a:t>
            </a:r>
          </a:p>
          <a:p>
            <a:pPr marL="1143000" lvl="1" indent="-742950">
              <a:buFont typeface="+mj-lt"/>
              <a:buAutoNum type="arabicPeriod"/>
            </a:pPr>
            <a:r>
              <a:rPr lang="en-US" sz="4400" b="1" dirty="0"/>
              <a:t>Ethnic neighborhood/enclave: </a:t>
            </a:r>
            <a:r>
              <a:rPr lang="en-US" sz="4400" dirty="0"/>
              <a:t>an area in a city containing members of the same ethnic background</a:t>
            </a:r>
          </a:p>
          <a:p>
            <a:pPr marL="1143000" lvl="1" indent="-742950">
              <a:buFont typeface="+mj-lt"/>
              <a:buAutoNum type="arabicPeriod"/>
            </a:pPr>
            <a:endParaRPr lang="en-US" dirty="0"/>
          </a:p>
        </p:txBody>
      </p:sp>
    </p:spTree>
    <p:extLst>
      <p:ext uri="{BB962C8B-B14F-4D97-AF65-F5344CB8AC3E}">
        <p14:creationId xmlns:p14="http://schemas.microsoft.com/office/powerpoint/2010/main" val="5381928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79667" y="3244334"/>
            <a:ext cx="184666" cy="369332"/>
          </a:xfrm>
          <a:prstGeom prst="rect">
            <a:avLst/>
          </a:prstGeom>
        </p:spPr>
        <p:txBody>
          <a:bodyPr wrap="none">
            <a:spAutoFit/>
          </a:bodyPr>
          <a:lstStyle/>
          <a:p>
            <a:r>
              <a:rPr lang="en-US" dirty="0">
                <a:solidFill>
                  <a:prstClr val="black"/>
                </a:solidFill>
              </a:rPr>
              <a:t>￼</a:t>
            </a:r>
          </a:p>
        </p:txBody>
      </p:sp>
      <p:pic>
        <p:nvPicPr>
          <p:cNvPr id="6" name="Picture 5"/>
          <p:cNvPicPr>
            <a:picLocks noChangeAspect="1"/>
          </p:cNvPicPr>
          <p:nvPr/>
        </p:nvPicPr>
        <p:blipFill>
          <a:blip r:embed="rId2"/>
          <a:stretch>
            <a:fillRect/>
          </a:stretch>
        </p:blipFill>
        <p:spPr>
          <a:xfrm>
            <a:off x="4269573" y="-1"/>
            <a:ext cx="4874428" cy="6899719"/>
          </a:xfrm>
          <a:prstGeom prst="rect">
            <a:avLst/>
          </a:prstGeom>
        </p:spPr>
      </p:pic>
      <p:sp>
        <p:nvSpPr>
          <p:cNvPr id="7" name="TextBox 6"/>
          <p:cNvSpPr txBox="1"/>
          <p:nvPr/>
        </p:nvSpPr>
        <p:spPr>
          <a:xfrm>
            <a:off x="459800" y="2714739"/>
            <a:ext cx="3613790" cy="830997"/>
          </a:xfrm>
          <a:prstGeom prst="rect">
            <a:avLst/>
          </a:prstGeom>
          <a:noFill/>
        </p:spPr>
        <p:txBody>
          <a:bodyPr wrap="none" rtlCol="0">
            <a:spAutoFit/>
          </a:bodyPr>
          <a:lstStyle/>
          <a:p>
            <a:r>
              <a:rPr lang="en-US" sz="4800" b="1" dirty="0">
                <a:solidFill>
                  <a:prstClr val="black"/>
                </a:solidFill>
              </a:rPr>
              <a:t>LOS ANGELES</a:t>
            </a:r>
          </a:p>
        </p:txBody>
      </p:sp>
    </p:spTree>
    <p:extLst>
      <p:ext uri="{BB962C8B-B14F-4D97-AF65-F5344CB8AC3E}">
        <p14:creationId xmlns:p14="http://schemas.microsoft.com/office/powerpoint/2010/main" val="14916089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20036"/>
          </a:xfrm>
        </p:spPr>
        <p:txBody>
          <a:bodyPr>
            <a:normAutofit/>
          </a:bodyPr>
          <a:lstStyle/>
          <a:p>
            <a:pPr marL="457200" lvl="1" indent="0">
              <a:buNone/>
            </a:pPr>
            <a:r>
              <a:rPr lang="en-US" sz="4800" b="1" dirty="0"/>
              <a:t>3. Blockbusting: </a:t>
            </a:r>
            <a:r>
              <a:rPr lang="en-US" sz="4800" dirty="0"/>
              <a:t>convincing white families to leave b/c black families were moving in</a:t>
            </a:r>
          </a:p>
          <a:p>
            <a:pPr marL="1600200" lvl="2" indent="-742950">
              <a:buFont typeface="+mj-lt"/>
              <a:buAutoNum type="alphaLcPeriod"/>
            </a:pPr>
            <a:r>
              <a:rPr lang="en-US" sz="4400" dirty="0"/>
              <a:t>Leads to white flight</a:t>
            </a:r>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7779"/>
          <a:stretch/>
        </p:blipFill>
        <p:spPr bwMode="auto">
          <a:xfrm>
            <a:off x="1447800" y="4038600"/>
            <a:ext cx="6154934"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968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976" y="762000"/>
            <a:ext cx="8969023" cy="6293556"/>
          </a:xfrm>
        </p:spPr>
        <p:txBody>
          <a:bodyPr>
            <a:noAutofit/>
          </a:bodyPr>
          <a:lstStyle/>
          <a:p>
            <a:pPr marL="0" indent="0">
              <a:buNone/>
            </a:pPr>
            <a:r>
              <a:rPr lang="en-US" sz="4400" b="1" dirty="0"/>
              <a:t>4. Segregation: </a:t>
            </a:r>
            <a:r>
              <a:rPr lang="en-US" sz="4400" dirty="0"/>
              <a:t>Separating people, 	items or communities in law</a:t>
            </a:r>
          </a:p>
          <a:p>
            <a:pPr marL="0" lvl="1" indent="0">
              <a:buNone/>
            </a:pPr>
            <a:r>
              <a:rPr lang="en-US" sz="4400" b="1" dirty="0"/>
              <a:t>5. Suffrage: </a:t>
            </a:r>
            <a:r>
              <a:rPr lang="en-US" sz="4400" dirty="0"/>
              <a:t>The right to vote</a:t>
            </a:r>
            <a:endParaRPr lang="en-US" sz="4000" dirty="0"/>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438400" y="4038600"/>
            <a:ext cx="4362220" cy="1801436"/>
          </a:xfrm>
          <a:prstGeom prst="rect">
            <a:avLst/>
          </a:prstGeom>
        </p:spPr>
      </p:pic>
    </p:spTree>
    <p:extLst>
      <p:ext uri="{BB962C8B-B14F-4D97-AF65-F5344CB8AC3E}">
        <p14:creationId xmlns:p14="http://schemas.microsoft.com/office/powerpoint/2010/main" val="1332446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337963" cy="6721454"/>
          </a:xfrm>
        </p:spPr>
        <p:txBody>
          <a:bodyPr>
            <a:normAutofit fontScale="92500" lnSpcReduction="10000"/>
          </a:bodyPr>
          <a:lstStyle/>
          <a:p>
            <a:pPr marL="0" indent="0">
              <a:buNone/>
            </a:pPr>
            <a:r>
              <a:rPr lang="en-US" sz="5200" dirty="0"/>
              <a:t>B. </a:t>
            </a:r>
            <a:r>
              <a:rPr lang="en-US" sz="5700" dirty="0"/>
              <a:t>South Africa</a:t>
            </a:r>
            <a:endParaRPr lang="en-US" sz="5700" b="1" dirty="0"/>
          </a:p>
          <a:p>
            <a:pPr marL="1314450" lvl="1" indent="-914400">
              <a:buFont typeface="+mj-lt"/>
              <a:buAutoNum type="arabicPeriod"/>
            </a:pPr>
            <a:r>
              <a:rPr lang="en-US" sz="5200" b="1" dirty="0"/>
              <a:t>Apartheid: </a:t>
            </a:r>
            <a:r>
              <a:rPr lang="en-US" sz="5200" dirty="0"/>
              <a:t>physical separation of different races in different geographic areas</a:t>
            </a:r>
          </a:p>
          <a:p>
            <a:pPr marL="1143000" lvl="1" indent="-742950">
              <a:buFont typeface="+mj-lt"/>
              <a:buAutoNum type="arabicPeriod"/>
            </a:pPr>
            <a:r>
              <a:rPr lang="en-US" sz="5200" dirty="0"/>
              <a:t>Policies of institutionalized racial discrimination beginning in 1948 </a:t>
            </a:r>
            <a:endParaRPr lang="en-US" sz="5200" dirty="0">
              <a:effectLst/>
            </a:endParaRPr>
          </a:p>
          <a:p>
            <a:pPr lvl="3"/>
            <a:r>
              <a:rPr lang="en-US" dirty="0"/>
              <a:t> Prevented intermarriage </a:t>
            </a:r>
            <a:endParaRPr lang="en-US" sz="4000" dirty="0"/>
          </a:p>
          <a:p>
            <a:pPr lvl="3"/>
            <a:r>
              <a:rPr lang="en-US" dirty="0"/>
              <a:t> Created “white-only” jobs </a:t>
            </a:r>
            <a:endParaRPr lang="en-US" sz="4000" dirty="0"/>
          </a:p>
          <a:p>
            <a:pPr lvl="3"/>
            <a:r>
              <a:rPr lang="en-US" dirty="0"/>
              <a:t> Took away citizenship from “Africans” </a:t>
            </a:r>
            <a:endParaRPr lang="en-US" sz="4000" dirty="0"/>
          </a:p>
          <a:p>
            <a:pPr lvl="3"/>
            <a:r>
              <a:rPr lang="en-US" dirty="0"/>
              <a:t> Assigned to ethnic states called “homelands” </a:t>
            </a:r>
          </a:p>
          <a:p>
            <a:pPr lvl="3"/>
            <a:r>
              <a:rPr lang="en-US" dirty="0"/>
              <a:t> Violent punishment of protesting </a:t>
            </a:r>
          </a:p>
        </p:txBody>
      </p:sp>
      <p:pic>
        <p:nvPicPr>
          <p:cNvPr id="2050"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7176654" y="4530436"/>
            <a:ext cx="1967346" cy="11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4454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Discuss</a:t>
            </a:r>
          </a:p>
        </p:txBody>
      </p:sp>
      <p:sp>
        <p:nvSpPr>
          <p:cNvPr id="3" name="Content Placeholder 2"/>
          <p:cNvSpPr>
            <a:spLocks noGrp="1"/>
          </p:cNvSpPr>
          <p:nvPr>
            <p:ph idx="1"/>
          </p:nvPr>
        </p:nvSpPr>
        <p:spPr/>
        <p:txBody>
          <a:bodyPr>
            <a:normAutofit/>
          </a:bodyPr>
          <a:lstStyle/>
          <a:p>
            <a:r>
              <a:rPr lang="en-US" sz="4400" dirty="0"/>
              <a:t>What are some ways that the legacy of segregation and apartheid still effect the world today?</a:t>
            </a:r>
          </a:p>
        </p:txBody>
      </p:sp>
    </p:spTree>
    <p:extLst>
      <p:ext uri="{BB962C8B-B14F-4D97-AF65-F5344CB8AC3E}">
        <p14:creationId xmlns:p14="http://schemas.microsoft.com/office/powerpoint/2010/main" val="97062913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782" y="0"/>
            <a:ext cx="8229600" cy="1143000"/>
          </a:xfrm>
        </p:spPr>
        <p:txBody>
          <a:bodyPr/>
          <a:lstStyle/>
          <a:p>
            <a:pPr algn="l"/>
            <a:r>
              <a:rPr lang="en-US" b="1" u="sng" dirty="0"/>
              <a:t>C. Definitions:</a:t>
            </a:r>
          </a:p>
        </p:txBody>
      </p:sp>
      <p:sp>
        <p:nvSpPr>
          <p:cNvPr id="4" name="Content Placeholder 3"/>
          <p:cNvSpPr>
            <a:spLocks noGrp="1"/>
          </p:cNvSpPr>
          <p:nvPr>
            <p:ph idx="1"/>
          </p:nvPr>
        </p:nvSpPr>
        <p:spPr>
          <a:xfrm>
            <a:off x="533400" y="1066800"/>
            <a:ext cx="8229600" cy="5562600"/>
          </a:xfrm>
        </p:spPr>
        <p:txBody>
          <a:bodyPr>
            <a:normAutofit/>
          </a:bodyPr>
          <a:lstStyle/>
          <a:p>
            <a:pPr marL="514350" indent="-514350">
              <a:buFont typeface="+mj-lt"/>
              <a:buAutoNum type="arabicPeriod"/>
            </a:pPr>
            <a:r>
              <a:rPr lang="en-US" sz="4800" b="1" dirty="0"/>
              <a:t>Ethnic cleansing: </a:t>
            </a:r>
            <a:r>
              <a:rPr lang="en-US" sz="4800" dirty="0"/>
              <a:t>more powerful ethnic group removes a weaker one to create a homogenous region</a:t>
            </a:r>
          </a:p>
          <a:p>
            <a:pPr marL="514350" indent="-514350">
              <a:buFont typeface="+mj-lt"/>
              <a:buAutoNum type="arabicPeriod"/>
            </a:pPr>
            <a:r>
              <a:rPr lang="en-US" sz="4800" b="1" dirty="0"/>
              <a:t>Xenophobia: </a:t>
            </a:r>
            <a:r>
              <a:rPr lang="en-US" sz="4800" dirty="0"/>
              <a:t>fear of foreigners</a:t>
            </a:r>
            <a:endParaRPr lang="en-US" sz="4800" b="1" dirty="0"/>
          </a:p>
        </p:txBody>
      </p:sp>
    </p:spTree>
    <p:extLst>
      <p:ext uri="{BB962C8B-B14F-4D97-AF65-F5344CB8AC3E}">
        <p14:creationId xmlns:p14="http://schemas.microsoft.com/office/powerpoint/2010/main" val="10230449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686800" cy="6477000"/>
          </a:xfrm>
        </p:spPr>
        <p:txBody>
          <a:bodyPr>
            <a:noAutofit/>
          </a:bodyPr>
          <a:lstStyle/>
          <a:p>
            <a:pPr marL="0" indent="0">
              <a:buNone/>
            </a:pPr>
            <a:r>
              <a:rPr lang="en-US" sz="4800" b="1" dirty="0"/>
              <a:t>3. Self-determination: </a:t>
            </a:r>
            <a:r>
              <a:rPr lang="en-US" sz="4800" dirty="0"/>
              <a:t>the process where people create their own country and constitution</a:t>
            </a:r>
          </a:p>
          <a:p>
            <a:pPr marL="0" indent="0">
              <a:buNone/>
            </a:pPr>
            <a:r>
              <a:rPr lang="en-US" sz="4800" b="1" dirty="0"/>
              <a:t>4. Nation-state: </a:t>
            </a:r>
            <a:r>
              <a:rPr lang="en-US" sz="4800" dirty="0"/>
              <a:t>A country with a dominant ethnicity that has been turned into a nationality</a:t>
            </a:r>
          </a:p>
        </p:txBody>
      </p:sp>
    </p:spTree>
    <p:extLst>
      <p:ext uri="{BB962C8B-B14F-4D97-AF65-F5344CB8AC3E}">
        <p14:creationId xmlns:p14="http://schemas.microsoft.com/office/powerpoint/2010/main" val="4192433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I.ETHNIC DISTRIBUTION</a:t>
            </a:r>
          </a:p>
        </p:txBody>
      </p:sp>
      <p:pic>
        <p:nvPicPr>
          <p:cNvPr id="4" name="Picture 3"/>
          <p:cNvPicPr>
            <a:picLocks noChangeAspect="1"/>
          </p:cNvPicPr>
          <p:nvPr/>
        </p:nvPicPr>
        <p:blipFill>
          <a:blip r:embed="rId2"/>
          <a:stretch>
            <a:fillRect/>
          </a:stretch>
        </p:blipFill>
        <p:spPr>
          <a:xfrm>
            <a:off x="1397000" y="1638300"/>
            <a:ext cx="6350000" cy="5219700"/>
          </a:xfrm>
          <a:prstGeom prst="rect">
            <a:avLst/>
          </a:prstGeom>
        </p:spPr>
      </p:pic>
    </p:spTree>
    <p:extLst>
      <p:ext uri="{BB962C8B-B14F-4D97-AF65-F5344CB8AC3E}">
        <p14:creationId xmlns:p14="http://schemas.microsoft.com/office/powerpoint/2010/main" val="24305610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6248400"/>
          </a:xfrm>
        </p:spPr>
        <p:txBody>
          <a:bodyPr>
            <a:normAutofit/>
          </a:bodyPr>
          <a:lstStyle/>
          <a:p>
            <a:pPr marL="0" indent="0">
              <a:buNone/>
            </a:pPr>
            <a:r>
              <a:rPr lang="en-US" sz="4400" b="1" dirty="0"/>
              <a:t>5. Multi-Ethnic vs. Multinational</a:t>
            </a:r>
          </a:p>
          <a:p>
            <a:pPr marL="1143000" lvl="1" indent="-742950">
              <a:buFont typeface="+mj-lt"/>
              <a:buAutoNum type="alphaLcPeriod"/>
            </a:pPr>
            <a:r>
              <a:rPr lang="en-US" sz="4000" b="1" dirty="0"/>
              <a:t>Multi-ethnic: </a:t>
            </a:r>
            <a:r>
              <a:rPr lang="en-US" sz="4000" dirty="0"/>
              <a:t>more than one ethnicity in the country</a:t>
            </a:r>
          </a:p>
          <a:p>
            <a:pPr marL="1143000" lvl="1" indent="-742950">
              <a:buFont typeface="+mj-lt"/>
              <a:buAutoNum type="alphaLcPeriod"/>
            </a:pPr>
            <a:r>
              <a:rPr lang="en-US" sz="4000" b="1" dirty="0"/>
              <a:t>Multinational: </a:t>
            </a:r>
            <a:r>
              <a:rPr lang="en-US" sz="4000" dirty="0"/>
              <a:t>country multiple ethnic groups that agree to coexist but recognize each other as distinct nationalities</a:t>
            </a:r>
          </a:p>
        </p:txBody>
      </p:sp>
    </p:spTree>
    <p:extLst>
      <p:ext uri="{BB962C8B-B14F-4D97-AF65-F5344CB8AC3E}">
        <p14:creationId xmlns:p14="http://schemas.microsoft.com/office/powerpoint/2010/main" val="5322431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Geographic Connections</a:t>
            </a:r>
          </a:p>
        </p:txBody>
      </p:sp>
      <p:sp>
        <p:nvSpPr>
          <p:cNvPr id="3" name="Content Placeholder 2"/>
          <p:cNvSpPr>
            <a:spLocks noGrp="1"/>
          </p:cNvSpPr>
          <p:nvPr>
            <p:ph idx="1"/>
          </p:nvPr>
        </p:nvSpPr>
        <p:spPr/>
        <p:txBody>
          <a:bodyPr>
            <a:normAutofit/>
          </a:bodyPr>
          <a:lstStyle/>
          <a:p>
            <a:r>
              <a:rPr lang="en-US" sz="4400" dirty="0"/>
              <a:t>What are some countries that are multi-ethnic? </a:t>
            </a:r>
          </a:p>
          <a:p>
            <a:r>
              <a:rPr lang="en-US" sz="4400" dirty="0"/>
              <a:t>What are some countries that are multi-national?</a:t>
            </a:r>
          </a:p>
        </p:txBody>
      </p:sp>
    </p:spTree>
    <p:extLst>
      <p:ext uri="{BB962C8B-B14F-4D97-AF65-F5344CB8AC3E}">
        <p14:creationId xmlns:p14="http://schemas.microsoft.com/office/powerpoint/2010/main" val="14769760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94226"/>
            <a:ext cx="8229600" cy="1143000"/>
          </a:xfrm>
        </p:spPr>
        <p:txBody>
          <a:bodyPr/>
          <a:lstStyle/>
          <a:p>
            <a:pPr algn="l"/>
            <a:r>
              <a:rPr lang="en-US" b="1" u="sng" dirty="0"/>
              <a:t>D. BALKANS</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38200" y="836742"/>
            <a:ext cx="7467600" cy="600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3660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 y="28903"/>
            <a:ext cx="8229600" cy="1143000"/>
          </a:xfrm>
        </p:spPr>
        <p:txBody>
          <a:bodyPr/>
          <a:lstStyle/>
          <a:p>
            <a:pPr algn="l"/>
            <a:r>
              <a:rPr lang="en-US" b="1" u="sng" dirty="0"/>
              <a:t>1. Yugoslavia</a:t>
            </a:r>
          </a:p>
        </p:txBody>
      </p:sp>
      <p:sp>
        <p:nvSpPr>
          <p:cNvPr id="3" name="Content Placeholder 2"/>
          <p:cNvSpPr>
            <a:spLocks noGrp="1"/>
          </p:cNvSpPr>
          <p:nvPr>
            <p:ph idx="1"/>
          </p:nvPr>
        </p:nvSpPr>
        <p:spPr>
          <a:xfrm>
            <a:off x="457200" y="1143000"/>
            <a:ext cx="4682359" cy="5486400"/>
          </a:xfrm>
        </p:spPr>
        <p:txBody>
          <a:bodyPr>
            <a:normAutofit fontScale="92500"/>
          </a:bodyPr>
          <a:lstStyle/>
          <a:p>
            <a:pPr marL="514350" indent="-514350">
              <a:buFont typeface="+mj-lt"/>
              <a:buAutoNum type="alphaLcPeriod"/>
            </a:pPr>
            <a:r>
              <a:rPr lang="en-US" sz="4400" dirty="0"/>
              <a:t>Post-WWI Western Europe creates Yugoslavia</a:t>
            </a:r>
          </a:p>
          <a:p>
            <a:pPr marL="514350" indent="-514350">
              <a:buFont typeface="+mj-lt"/>
              <a:buAutoNum type="alphaLcPeriod"/>
            </a:pPr>
            <a:r>
              <a:rPr lang="en-US" sz="4400" dirty="0"/>
              <a:t>Josip Broz Tito ruled the communist nation from 1953-1980</a:t>
            </a:r>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39559" y="0"/>
            <a:ext cx="4004441" cy="367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827986" y="3644462"/>
            <a:ext cx="2720490" cy="321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72850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255"/>
            <a:ext cx="5879224" cy="6852745"/>
          </a:xfrm>
        </p:spPr>
        <p:txBody>
          <a:bodyPr>
            <a:noAutofit/>
          </a:bodyPr>
          <a:lstStyle/>
          <a:p>
            <a:pPr marL="0" indent="0">
              <a:buNone/>
            </a:pPr>
            <a:r>
              <a:rPr lang="en-US" sz="4400" dirty="0"/>
              <a:t>c. Ethnic groups</a:t>
            </a:r>
          </a:p>
          <a:p>
            <a:pPr lvl="1"/>
            <a:r>
              <a:rPr lang="en-US" sz="4400" dirty="0"/>
              <a:t>Croats, Macedonians, Montenegrins, Serbs, and Slovenes</a:t>
            </a:r>
          </a:p>
          <a:p>
            <a:pPr lvl="1"/>
            <a:r>
              <a:rPr lang="en-US" sz="4400" dirty="0"/>
              <a:t>Bosnia—Herzegovina: mix of Serbs, Croats, and Bosnian Muslims</a:t>
            </a:r>
          </a:p>
        </p:txBody>
      </p:sp>
      <p:pic>
        <p:nvPicPr>
          <p:cNvPr id="4098" name="Picture 2" descr="http://media.worldbulletin.net/250x190/2011/08/23/bosna-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91865" y="3886200"/>
            <a:ext cx="2867901" cy="191928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0224" y="733097"/>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2525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rpska-mreza.com/MAPS/Ethnic-groups/map-Britannica-199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48343"/>
            <a:ext cx="8610600" cy="679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808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76" y="152400"/>
            <a:ext cx="5607269" cy="6705600"/>
          </a:xfrm>
        </p:spPr>
        <p:txBody>
          <a:bodyPr>
            <a:normAutofit lnSpcReduction="10000"/>
          </a:bodyPr>
          <a:lstStyle/>
          <a:p>
            <a:pPr marL="0" indent="0">
              <a:buNone/>
            </a:pPr>
            <a:r>
              <a:rPr lang="en-US" sz="4400" dirty="0"/>
              <a:t>2. Ethnic Cleansing in Yugoslavia</a:t>
            </a:r>
          </a:p>
          <a:p>
            <a:pPr marL="1200150" lvl="1" indent="-742950">
              <a:buFont typeface="+mj-lt"/>
              <a:buAutoNum type="alphaLcPeriod"/>
            </a:pPr>
            <a:r>
              <a:rPr lang="en-US" sz="4000" dirty="0"/>
              <a:t> Post Tito there are ethnic tensions</a:t>
            </a:r>
          </a:p>
          <a:p>
            <a:pPr marL="1200150" lvl="1" indent="-742950">
              <a:buFont typeface="+mj-lt"/>
              <a:buAutoNum type="alphaLcPeriod"/>
            </a:pPr>
            <a:r>
              <a:rPr lang="en-US" sz="4000" dirty="0"/>
              <a:t> Bosnian Genocide (1992)</a:t>
            </a:r>
          </a:p>
          <a:p>
            <a:pPr lvl="2"/>
            <a:r>
              <a:rPr lang="en-US" sz="3600" dirty="0"/>
              <a:t>8,000 dead, 30,000 forced migration</a:t>
            </a:r>
          </a:p>
          <a:p>
            <a:pPr marL="1200150" lvl="1" indent="-742950">
              <a:buFont typeface="+mj-lt"/>
              <a:buAutoNum type="alphaLcPeriod"/>
            </a:pPr>
            <a:r>
              <a:rPr lang="en-US" sz="4000" dirty="0"/>
              <a:t>International economic pressure ends it</a:t>
            </a:r>
          </a:p>
          <a:p>
            <a:pPr marL="457200" lvl="1" indent="0">
              <a:buNone/>
            </a:pPr>
            <a:endParaRPr lang="en-US" sz="40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3545" y="457200"/>
            <a:ext cx="3505200" cy="238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6504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7924800" cy="4525963"/>
          </a:xfrm>
        </p:spPr>
        <p:txBody>
          <a:bodyPr/>
          <a:lstStyle/>
          <a:p>
            <a:pPr marL="0" indent="0">
              <a:spcBef>
                <a:spcPts val="0"/>
              </a:spcBef>
              <a:buNone/>
            </a:pPr>
            <a:r>
              <a:rPr lang="en-US" sz="4800" b="1" dirty="0"/>
              <a:t>d. Balkanization: </a:t>
            </a:r>
            <a:r>
              <a:rPr lang="en-US" sz="4800" dirty="0"/>
              <a:t>a state breaks down b/c of internal ethnic conflict</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86400" y="3581400"/>
            <a:ext cx="30194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2093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763000" cy="6324600"/>
          </a:xfrm>
        </p:spPr>
        <p:txBody>
          <a:bodyPr>
            <a:normAutofit/>
          </a:bodyPr>
          <a:lstStyle/>
          <a:p>
            <a:pPr marL="0" indent="0">
              <a:buNone/>
            </a:pPr>
            <a:r>
              <a:rPr lang="en-US" sz="4400" b="1" dirty="0"/>
              <a:t>e. Cultural </a:t>
            </a:r>
            <a:r>
              <a:rPr lang="en-US" sz="4400" b="1" dirty="0" err="1"/>
              <a:t>Shatterbelt</a:t>
            </a:r>
            <a:r>
              <a:rPr lang="en-US" sz="4400" b="1" dirty="0"/>
              <a:t>: </a:t>
            </a:r>
            <a:r>
              <a:rPr lang="en-US" sz="4400" dirty="0"/>
              <a:t>A politically unstable region where differing cultural elements come into contact and conflict.</a:t>
            </a:r>
            <a:endParaRPr lang="en-US" sz="4400" b="1" dirty="0"/>
          </a:p>
        </p:txBody>
      </p:sp>
      <p:pic>
        <p:nvPicPr>
          <p:cNvPr id="1026" name="Picture 2" descr="http://upload.wikimedia.org/wikipedia/commons/7/7e/Yugoslavia_ethnic_map.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2438400"/>
            <a:ext cx="3914204" cy="408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867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229600" cy="4525963"/>
          </a:xfrm>
        </p:spPr>
        <p:txBody>
          <a:bodyPr/>
          <a:lstStyle/>
          <a:p>
            <a:pPr marL="0" indent="0">
              <a:buNone/>
            </a:pPr>
            <a:r>
              <a:rPr lang="en-US" sz="4400" b="1" dirty="0"/>
              <a:t>f. Genocide: </a:t>
            </a:r>
            <a:r>
              <a:rPr lang="en-US" sz="4400" dirty="0"/>
              <a:t>mass killing of a group 	of people to eliminate them 	from existence</a:t>
            </a:r>
          </a:p>
          <a:p>
            <a:endParaRPr lang="en-US" dirty="0"/>
          </a:p>
        </p:txBody>
      </p:sp>
      <p:pic>
        <p:nvPicPr>
          <p:cNvPr id="1026" name="Picture 2" descr="http://rinf.com/alt-news/wp-content/uploads/2013/04/tumbl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971800"/>
            <a:ext cx="476250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6509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TotalTime>
  <Words>2170</Words>
  <Application>Microsoft Office PowerPoint</Application>
  <PresentationFormat>On-screen Show (4:3)</PresentationFormat>
  <Paragraphs>379</Paragraphs>
  <Slides>119</Slides>
  <Notes>9</Notes>
  <HiddenSlides>0</HiddenSlides>
  <MMClips>2</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119</vt:i4>
      </vt:variant>
    </vt:vector>
  </HeadingPairs>
  <TitlesOfParts>
    <vt:vector size="126" baseType="lpstr">
      <vt:lpstr>Arial</vt:lpstr>
      <vt:lpstr>Calibri</vt:lpstr>
      <vt:lpstr>Office Theme</vt:lpstr>
      <vt:lpstr>1_Office Theme</vt:lpstr>
      <vt:lpstr>2_Office Theme</vt:lpstr>
      <vt:lpstr>3_Office Theme</vt:lpstr>
      <vt:lpstr>4_Office Theme</vt:lpstr>
      <vt:lpstr>AP Human Geography</vt:lpstr>
      <vt:lpstr>Day 1</vt:lpstr>
      <vt:lpstr>Bellwork (1/7/2019):</vt:lpstr>
      <vt:lpstr>Agenda:</vt:lpstr>
      <vt:lpstr>But First: New Semester, New Us</vt:lpstr>
      <vt:lpstr>But First: New Semester, New Us</vt:lpstr>
      <vt:lpstr>Fun Fact:</vt:lpstr>
      <vt:lpstr>CHAPTER 7 ETHNICITY</vt:lpstr>
      <vt:lpstr>I.ETHNIC DISTRIBUTION</vt:lpstr>
      <vt:lpstr>A. Ethnicity</vt:lpstr>
      <vt:lpstr>PowerPoint Presentation</vt:lpstr>
      <vt:lpstr>Video: Myth of Race</vt:lpstr>
      <vt:lpstr>Discuss in your tables:</vt:lpstr>
      <vt:lpstr>B. Ethnicity in the USA</vt:lpstr>
      <vt:lpstr>Official U.S. Bureau of Census </vt:lpstr>
      <vt:lpstr>PowerPoint Presentation</vt:lpstr>
      <vt:lpstr>Discuss in your tables…</vt:lpstr>
      <vt:lpstr>VIDEO: What it’s like to be Ambiguously Ethnic</vt:lpstr>
      <vt:lpstr>Discuss in your tables…</vt:lpstr>
      <vt:lpstr>C. Ethnic Distribution in USA</vt:lpstr>
      <vt:lpstr>PowerPoint Presentation</vt:lpstr>
      <vt:lpstr>PowerPoint Presentation</vt:lpstr>
      <vt:lpstr>PowerPoint Presentation</vt:lpstr>
      <vt:lpstr>PowerPoint Presentation</vt:lpstr>
      <vt:lpstr>D. Reasons for US Ethnic Distribution</vt:lpstr>
      <vt:lpstr>1. International Migration</vt:lpstr>
      <vt:lpstr>PowerPoint Presentation</vt:lpstr>
      <vt:lpstr>PowerPoint Presentation</vt:lpstr>
      <vt:lpstr>DRAW THE USA</vt:lpstr>
      <vt:lpstr>PowerPoint Presentation</vt:lpstr>
      <vt:lpstr>2. Internal Migration</vt:lpstr>
      <vt:lpstr>PowerPoint Presentation</vt:lpstr>
      <vt:lpstr>Add to USA Map</vt:lpstr>
      <vt:lpstr>PowerPoint Presentation</vt:lpstr>
      <vt:lpstr>Ticket Out the Door:</vt:lpstr>
      <vt:lpstr>Day 2</vt:lpstr>
      <vt:lpstr>Bellwork (1/8/2019):</vt:lpstr>
      <vt:lpstr>Agenda</vt:lpstr>
      <vt:lpstr>Objective</vt:lpstr>
      <vt:lpstr>TUBI</vt:lpstr>
      <vt:lpstr>I. Ethnic Identity</vt:lpstr>
      <vt:lpstr>A. Reasons for US Ethnic Distribution</vt:lpstr>
      <vt:lpstr>1. International Migration</vt:lpstr>
      <vt:lpstr>PowerPoint Presentation</vt:lpstr>
      <vt:lpstr>PowerPoint Presentation</vt:lpstr>
      <vt:lpstr>DRAW THE USA</vt:lpstr>
      <vt:lpstr>PowerPoint Presentation</vt:lpstr>
      <vt:lpstr>2. Internal Migration</vt:lpstr>
      <vt:lpstr>PowerPoint Presentation</vt:lpstr>
      <vt:lpstr>Add to USA Map</vt:lpstr>
      <vt:lpstr>PowerPoint Presentation</vt:lpstr>
      <vt:lpstr>B. Nationality</vt:lpstr>
      <vt:lpstr>PowerPoint Presentation</vt:lpstr>
      <vt:lpstr>PowerPoint Presentation</vt:lpstr>
      <vt:lpstr>Discuss</vt:lpstr>
      <vt:lpstr>C. Nationalism</vt:lpstr>
      <vt:lpstr>PowerPoint Presentation</vt:lpstr>
      <vt:lpstr>PowerPoint Presentation</vt:lpstr>
      <vt:lpstr>PowerPoint Presentation</vt:lpstr>
      <vt:lpstr>Discuss</vt:lpstr>
      <vt:lpstr>PowerPoint Presentation</vt:lpstr>
      <vt:lpstr>E. Dividing Ethnicities</vt:lpstr>
      <vt:lpstr>d. Migration Problems </vt:lpstr>
      <vt:lpstr>Video: Crash Course</vt:lpstr>
      <vt:lpstr>PowerPoint Presentation</vt:lpstr>
      <vt:lpstr>PowerPoint Presentation</vt:lpstr>
      <vt:lpstr>Video: Who are the Kurds?</vt:lpstr>
      <vt:lpstr>Discuss</vt:lpstr>
      <vt:lpstr>Summary</vt:lpstr>
      <vt:lpstr>Day 3</vt:lpstr>
      <vt:lpstr>Bellwork</vt:lpstr>
      <vt:lpstr>Agenda:</vt:lpstr>
      <vt:lpstr>Objective:</vt:lpstr>
      <vt:lpstr>TUBI</vt:lpstr>
      <vt:lpstr>Practice FRQ</vt:lpstr>
      <vt:lpstr>Day 4</vt:lpstr>
      <vt:lpstr>Bellwork</vt:lpstr>
      <vt:lpstr>Agenda</vt:lpstr>
      <vt:lpstr>Objective:</vt:lpstr>
      <vt:lpstr>TUBI</vt:lpstr>
      <vt:lpstr>I. Ethnic Conflict</vt:lpstr>
      <vt:lpstr>PowerPoint Presentation</vt:lpstr>
      <vt:lpstr>PowerPoint Presentation</vt:lpstr>
      <vt:lpstr>PowerPoint Presentation</vt:lpstr>
      <vt:lpstr>PowerPoint Presentation</vt:lpstr>
      <vt:lpstr>PowerPoint Presentation</vt:lpstr>
      <vt:lpstr>Discuss</vt:lpstr>
      <vt:lpstr>C. Definitions:</vt:lpstr>
      <vt:lpstr>PowerPoint Presentation</vt:lpstr>
      <vt:lpstr>PowerPoint Presentation</vt:lpstr>
      <vt:lpstr>Geographic Connections</vt:lpstr>
      <vt:lpstr>D. BALKANS</vt:lpstr>
      <vt:lpstr>1. Yugoslavia</vt:lpstr>
      <vt:lpstr>PowerPoint Presentation</vt:lpstr>
      <vt:lpstr>PowerPoint Presentation</vt:lpstr>
      <vt:lpstr>PowerPoint Presentation</vt:lpstr>
      <vt:lpstr>PowerPoint Presentation</vt:lpstr>
      <vt:lpstr>PowerPoint Presentation</vt:lpstr>
      <vt:lpstr>PowerPoint Presentation</vt:lpstr>
      <vt:lpstr>Video: CNN- Genocide</vt:lpstr>
      <vt:lpstr>Discuss </vt:lpstr>
      <vt:lpstr>C. SUBSAHARAN AFRICA</vt:lpstr>
      <vt:lpstr>3. Sudan</vt:lpstr>
      <vt:lpstr>PowerPoint Presentation</vt:lpstr>
      <vt:lpstr>4. Rwandan Genocide</vt:lpstr>
      <vt:lpstr>PowerPoint Presentation</vt:lpstr>
      <vt:lpstr>Video: A Very Short History</vt:lpstr>
      <vt:lpstr>Summary:</vt:lpstr>
      <vt:lpstr>Video: Danger of Silence</vt:lpstr>
      <vt:lpstr>Day 5</vt:lpstr>
      <vt:lpstr>Bellwork</vt:lpstr>
      <vt:lpstr>Agenda:</vt:lpstr>
      <vt:lpstr>Objective:</vt:lpstr>
      <vt:lpstr>QUIZ</vt:lpstr>
      <vt:lpstr>Day 6</vt:lpstr>
      <vt:lpstr>Bellwork:</vt:lpstr>
      <vt:lpstr>Agenda:</vt:lpstr>
      <vt:lpstr>TUBI</vt:lpstr>
      <vt:lpstr>Practice Multiple Choice</vt:lpstr>
    </vt:vector>
  </TitlesOfParts>
  <Company>Tucson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Human Geography</dc:title>
  <dc:creator>Traquair, Hannah</dc:creator>
  <cp:lastModifiedBy>Cannon, Amy</cp:lastModifiedBy>
  <cp:revision>70</cp:revision>
  <dcterms:created xsi:type="dcterms:W3CDTF">2017-09-14T21:55:49Z</dcterms:created>
  <dcterms:modified xsi:type="dcterms:W3CDTF">2019-01-07T15:43:46Z</dcterms:modified>
</cp:coreProperties>
</file>