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72" r:id="rId6"/>
    <p:sldMasterId id="2147483684" r:id="rId7"/>
    <p:sldMasterId id="2147483696" r:id="rId8"/>
    <p:sldMasterId id="2147483708" r:id="rId9"/>
  </p:sldMasterIdLst>
  <p:notesMasterIdLst>
    <p:notesMasterId r:id="rId156"/>
  </p:notesMasterIdLst>
  <p:sldIdLst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407" r:id="rId30"/>
    <p:sldId id="281" r:id="rId31"/>
    <p:sldId id="282" r:id="rId32"/>
    <p:sldId id="283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48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9" r:id="rId93"/>
    <p:sldId id="343" r:id="rId94"/>
    <p:sldId id="344" r:id="rId95"/>
    <p:sldId id="345" r:id="rId96"/>
    <p:sldId id="346" r:id="rId97"/>
    <p:sldId id="347" r:id="rId98"/>
    <p:sldId id="350" r:id="rId99"/>
    <p:sldId id="351" r:id="rId100"/>
    <p:sldId id="352" r:id="rId101"/>
    <p:sldId id="353" r:id="rId102"/>
    <p:sldId id="354" r:id="rId103"/>
    <p:sldId id="355" r:id="rId104"/>
    <p:sldId id="356" r:id="rId105"/>
    <p:sldId id="357" r:id="rId106"/>
    <p:sldId id="358" r:id="rId107"/>
    <p:sldId id="359" r:id="rId108"/>
    <p:sldId id="360" r:id="rId109"/>
    <p:sldId id="361" r:id="rId110"/>
    <p:sldId id="362" r:id="rId111"/>
    <p:sldId id="363" r:id="rId112"/>
    <p:sldId id="364" r:id="rId113"/>
    <p:sldId id="365" r:id="rId114"/>
    <p:sldId id="366" r:id="rId115"/>
    <p:sldId id="367" r:id="rId116"/>
    <p:sldId id="368" r:id="rId117"/>
    <p:sldId id="369" r:id="rId118"/>
    <p:sldId id="370" r:id="rId119"/>
    <p:sldId id="371" r:id="rId120"/>
    <p:sldId id="372" r:id="rId121"/>
    <p:sldId id="373" r:id="rId122"/>
    <p:sldId id="374" r:id="rId123"/>
    <p:sldId id="375" r:id="rId124"/>
    <p:sldId id="376" r:id="rId125"/>
    <p:sldId id="377" r:id="rId126"/>
    <p:sldId id="378" r:id="rId127"/>
    <p:sldId id="379" r:id="rId128"/>
    <p:sldId id="380" r:id="rId129"/>
    <p:sldId id="381" r:id="rId130"/>
    <p:sldId id="382" r:id="rId131"/>
    <p:sldId id="383" r:id="rId132"/>
    <p:sldId id="387" r:id="rId133"/>
    <p:sldId id="388" r:id="rId134"/>
    <p:sldId id="389" r:id="rId135"/>
    <p:sldId id="390" r:id="rId136"/>
    <p:sldId id="391" r:id="rId137"/>
    <p:sldId id="392" r:id="rId138"/>
    <p:sldId id="384" r:id="rId139"/>
    <p:sldId id="385" r:id="rId140"/>
    <p:sldId id="386" r:id="rId141"/>
    <p:sldId id="393" r:id="rId142"/>
    <p:sldId id="394" r:id="rId143"/>
    <p:sldId id="395" r:id="rId144"/>
    <p:sldId id="396" r:id="rId145"/>
    <p:sldId id="397" r:id="rId146"/>
    <p:sldId id="398" r:id="rId147"/>
    <p:sldId id="399" r:id="rId148"/>
    <p:sldId id="400" r:id="rId149"/>
    <p:sldId id="401" r:id="rId150"/>
    <p:sldId id="402" r:id="rId151"/>
    <p:sldId id="403" r:id="rId152"/>
    <p:sldId id="404" r:id="rId153"/>
    <p:sldId id="405" r:id="rId154"/>
    <p:sldId id="406" r:id="rId15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8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63" Type="http://schemas.openxmlformats.org/officeDocument/2006/relationships/slide" Target="slides/slide54.xml"/><Relationship Id="rId84" Type="http://schemas.openxmlformats.org/officeDocument/2006/relationships/slide" Target="slides/slide75.xml"/><Relationship Id="rId138" Type="http://schemas.openxmlformats.org/officeDocument/2006/relationships/slide" Target="slides/slide129.xml"/><Relationship Id="rId159" Type="http://schemas.openxmlformats.org/officeDocument/2006/relationships/theme" Target="theme/theme1.xml"/><Relationship Id="rId107" Type="http://schemas.openxmlformats.org/officeDocument/2006/relationships/slide" Target="slides/slide98.xml"/><Relationship Id="rId11" Type="http://schemas.openxmlformats.org/officeDocument/2006/relationships/slide" Target="slides/slide2.xml"/><Relationship Id="rId32" Type="http://schemas.openxmlformats.org/officeDocument/2006/relationships/slide" Target="slides/slide23.xml"/><Relationship Id="rId53" Type="http://schemas.openxmlformats.org/officeDocument/2006/relationships/slide" Target="slides/slide44.xml"/><Relationship Id="rId74" Type="http://schemas.openxmlformats.org/officeDocument/2006/relationships/slide" Target="slides/slide65.xml"/><Relationship Id="rId128" Type="http://schemas.openxmlformats.org/officeDocument/2006/relationships/slide" Target="slides/slide119.xml"/><Relationship Id="rId149" Type="http://schemas.openxmlformats.org/officeDocument/2006/relationships/slide" Target="slides/slide140.xml"/><Relationship Id="rId5" Type="http://schemas.openxmlformats.org/officeDocument/2006/relationships/slideMaster" Target="slideMasters/slideMaster2.xml"/><Relationship Id="rId95" Type="http://schemas.openxmlformats.org/officeDocument/2006/relationships/slide" Target="slides/slide86.xml"/><Relationship Id="rId160" Type="http://schemas.openxmlformats.org/officeDocument/2006/relationships/tableStyles" Target="tableStyles.xml"/><Relationship Id="rId22" Type="http://schemas.openxmlformats.org/officeDocument/2006/relationships/slide" Target="slides/slide13.xml"/><Relationship Id="rId43" Type="http://schemas.openxmlformats.org/officeDocument/2006/relationships/slide" Target="slides/slide34.xml"/><Relationship Id="rId64" Type="http://schemas.openxmlformats.org/officeDocument/2006/relationships/slide" Target="slides/slide55.xml"/><Relationship Id="rId118" Type="http://schemas.openxmlformats.org/officeDocument/2006/relationships/slide" Target="slides/slide109.xml"/><Relationship Id="rId139" Type="http://schemas.openxmlformats.org/officeDocument/2006/relationships/slide" Target="slides/slide130.xml"/><Relationship Id="rId85" Type="http://schemas.openxmlformats.org/officeDocument/2006/relationships/slide" Target="slides/slide76.xml"/><Relationship Id="rId150" Type="http://schemas.openxmlformats.org/officeDocument/2006/relationships/slide" Target="slides/slide141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59" Type="http://schemas.openxmlformats.org/officeDocument/2006/relationships/slide" Target="slides/slide50.xml"/><Relationship Id="rId103" Type="http://schemas.openxmlformats.org/officeDocument/2006/relationships/slide" Target="slides/slide94.xml"/><Relationship Id="rId108" Type="http://schemas.openxmlformats.org/officeDocument/2006/relationships/slide" Target="slides/slide99.xml"/><Relationship Id="rId124" Type="http://schemas.openxmlformats.org/officeDocument/2006/relationships/slide" Target="slides/slide115.xml"/><Relationship Id="rId129" Type="http://schemas.openxmlformats.org/officeDocument/2006/relationships/slide" Target="slides/slide120.xml"/><Relationship Id="rId54" Type="http://schemas.openxmlformats.org/officeDocument/2006/relationships/slide" Target="slides/slide45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91" Type="http://schemas.openxmlformats.org/officeDocument/2006/relationships/slide" Target="slides/slide82.xml"/><Relationship Id="rId96" Type="http://schemas.openxmlformats.org/officeDocument/2006/relationships/slide" Target="slides/slide87.xml"/><Relationship Id="rId140" Type="http://schemas.openxmlformats.org/officeDocument/2006/relationships/slide" Target="slides/slide131.xml"/><Relationship Id="rId145" Type="http://schemas.openxmlformats.org/officeDocument/2006/relationships/slide" Target="slides/slide136.xml"/><Relationship Id="rId16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49" Type="http://schemas.openxmlformats.org/officeDocument/2006/relationships/slide" Target="slides/slide40.xml"/><Relationship Id="rId114" Type="http://schemas.openxmlformats.org/officeDocument/2006/relationships/slide" Target="slides/slide105.xml"/><Relationship Id="rId119" Type="http://schemas.openxmlformats.org/officeDocument/2006/relationships/slide" Target="slides/slide110.xml"/><Relationship Id="rId44" Type="http://schemas.openxmlformats.org/officeDocument/2006/relationships/slide" Target="slides/slide35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81" Type="http://schemas.openxmlformats.org/officeDocument/2006/relationships/slide" Target="slides/slide72.xml"/><Relationship Id="rId86" Type="http://schemas.openxmlformats.org/officeDocument/2006/relationships/slide" Target="slides/slide77.xml"/><Relationship Id="rId130" Type="http://schemas.openxmlformats.org/officeDocument/2006/relationships/slide" Target="slides/slide121.xml"/><Relationship Id="rId135" Type="http://schemas.openxmlformats.org/officeDocument/2006/relationships/slide" Target="slides/slide126.xml"/><Relationship Id="rId151" Type="http://schemas.openxmlformats.org/officeDocument/2006/relationships/slide" Target="slides/slide142.xml"/><Relationship Id="rId156" Type="http://schemas.openxmlformats.org/officeDocument/2006/relationships/notesMaster" Target="notesMasters/notesMaster1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109" Type="http://schemas.openxmlformats.org/officeDocument/2006/relationships/slide" Target="slides/slide10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slide" Target="slides/slide67.xml"/><Relationship Id="rId97" Type="http://schemas.openxmlformats.org/officeDocument/2006/relationships/slide" Target="slides/slide88.xml"/><Relationship Id="rId104" Type="http://schemas.openxmlformats.org/officeDocument/2006/relationships/slide" Target="slides/slide95.xml"/><Relationship Id="rId120" Type="http://schemas.openxmlformats.org/officeDocument/2006/relationships/slide" Target="slides/slide111.xml"/><Relationship Id="rId125" Type="http://schemas.openxmlformats.org/officeDocument/2006/relationships/slide" Target="slides/slide116.xml"/><Relationship Id="rId141" Type="http://schemas.openxmlformats.org/officeDocument/2006/relationships/slide" Target="slides/slide132.xml"/><Relationship Id="rId146" Type="http://schemas.openxmlformats.org/officeDocument/2006/relationships/slide" Target="slides/slide137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2.xml"/><Relationship Id="rId92" Type="http://schemas.openxmlformats.org/officeDocument/2006/relationships/slide" Target="slides/slide83.xml"/><Relationship Id="rId2" Type="http://schemas.openxmlformats.org/officeDocument/2006/relationships/customXml" Target="../customXml/item2.xml"/><Relationship Id="rId29" Type="http://schemas.openxmlformats.org/officeDocument/2006/relationships/slide" Target="slides/slide20.xml"/><Relationship Id="rId24" Type="http://schemas.openxmlformats.org/officeDocument/2006/relationships/slide" Target="slides/slide15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66" Type="http://schemas.openxmlformats.org/officeDocument/2006/relationships/slide" Target="slides/slide57.xml"/><Relationship Id="rId87" Type="http://schemas.openxmlformats.org/officeDocument/2006/relationships/slide" Target="slides/slide78.xml"/><Relationship Id="rId110" Type="http://schemas.openxmlformats.org/officeDocument/2006/relationships/slide" Target="slides/slide101.xml"/><Relationship Id="rId115" Type="http://schemas.openxmlformats.org/officeDocument/2006/relationships/slide" Target="slides/slide106.xml"/><Relationship Id="rId131" Type="http://schemas.openxmlformats.org/officeDocument/2006/relationships/slide" Target="slides/slide122.xml"/><Relationship Id="rId136" Type="http://schemas.openxmlformats.org/officeDocument/2006/relationships/slide" Target="slides/slide127.xml"/><Relationship Id="rId157" Type="http://schemas.openxmlformats.org/officeDocument/2006/relationships/presProps" Target="presProps.xml"/><Relationship Id="rId61" Type="http://schemas.openxmlformats.org/officeDocument/2006/relationships/slide" Target="slides/slide52.xml"/><Relationship Id="rId82" Type="http://schemas.openxmlformats.org/officeDocument/2006/relationships/slide" Target="slides/slide73.xml"/><Relationship Id="rId152" Type="http://schemas.openxmlformats.org/officeDocument/2006/relationships/slide" Target="slides/slide143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56" Type="http://schemas.openxmlformats.org/officeDocument/2006/relationships/slide" Target="slides/slide47.xml"/><Relationship Id="rId77" Type="http://schemas.openxmlformats.org/officeDocument/2006/relationships/slide" Target="slides/slide68.xml"/><Relationship Id="rId100" Type="http://schemas.openxmlformats.org/officeDocument/2006/relationships/slide" Target="slides/slide91.xml"/><Relationship Id="rId105" Type="http://schemas.openxmlformats.org/officeDocument/2006/relationships/slide" Target="slides/slide96.xml"/><Relationship Id="rId126" Type="http://schemas.openxmlformats.org/officeDocument/2006/relationships/slide" Target="slides/slide117.xml"/><Relationship Id="rId147" Type="http://schemas.openxmlformats.org/officeDocument/2006/relationships/slide" Target="slides/slide138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93" Type="http://schemas.openxmlformats.org/officeDocument/2006/relationships/slide" Target="slides/slide84.xml"/><Relationship Id="rId98" Type="http://schemas.openxmlformats.org/officeDocument/2006/relationships/slide" Target="slides/slide89.xml"/><Relationship Id="rId121" Type="http://schemas.openxmlformats.org/officeDocument/2006/relationships/slide" Target="slides/slide112.xml"/><Relationship Id="rId142" Type="http://schemas.openxmlformats.org/officeDocument/2006/relationships/slide" Target="slides/slide133.xml"/><Relationship Id="rId3" Type="http://schemas.openxmlformats.org/officeDocument/2006/relationships/customXml" Target="../customXml/item3.xml"/><Relationship Id="rId25" Type="http://schemas.openxmlformats.org/officeDocument/2006/relationships/slide" Target="slides/slide16.xml"/><Relationship Id="rId46" Type="http://schemas.openxmlformats.org/officeDocument/2006/relationships/slide" Target="slides/slide37.xml"/><Relationship Id="rId67" Type="http://schemas.openxmlformats.org/officeDocument/2006/relationships/slide" Target="slides/slide58.xml"/><Relationship Id="rId116" Type="http://schemas.openxmlformats.org/officeDocument/2006/relationships/slide" Target="slides/slide107.xml"/><Relationship Id="rId137" Type="http://schemas.openxmlformats.org/officeDocument/2006/relationships/slide" Target="slides/slide128.xml"/><Relationship Id="rId158" Type="http://schemas.openxmlformats.org/officeDocument/2006/relationships/viewProps" Target="viewProp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62" Type="http://schemas.openxmlformats.org/officeDocument/2006/relationships/slide" Target="slides/slide53.xml"/><Relationship Id="rId83" Type="http://schemas.openxmlformats.org/officeDocument/2006/relationships/slide" Target="slides/slide74.xml"/><Relationship Id="rId88" Type="http://schemas.openxmlformats.org/officeDocument/2006/relationships/slide" Target="slides/slide79.xml"/><Relationship Id="rId111" Type="http://schemas.openxmlformats.org/officeDocument/2006/relationships/slide" Target="slides/slide102.xml"/><Relationship Id="rId132" Type="http://schemas.openxmlformats.org/officeDocument/2006/relationships/slide" Target="slides/slide123.xml"/><Relationship Id="rId153" Type="http://schemas.openxmlformats.org/officeDocument/2006/relationships/slide" Target="slides/slide144.xml"/><Relationship Id="rId15" Type="http://schemas.openxmlformats.org/officeDocument/2006/relationships/slide" Target="slides/slide6.xml"/><Relationship Id="rId36" Type="http://schemas.openxmlformats.org/officeDocument/2006/relationships/slide" Target="slides/slide27.xml"/><Relationship Id="rId57" Type="http://schemas.openxmlformats.org/officeDocument/2006/relationships/slide" Target="slides/slide48.xml"/><Relationship Id="rId106" Type="http://schemas.openxmlformats.org/officeDocument/2006/relationships/slide" Target="slides/slide97.xml"/><Relationship Id="rId127" Type="http://schemas.openxmlformats.org/officeDocument/2006/relationships/slide" Target="slides/slide11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52" Type="http://schemas.openxmlformats.org/officeDocument/2006/relationships/slide" Target="slides/slide43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94" Type="http://schemas.openxmlformats.org/officeDocument/2006/relationships/slide" Target="slides/slide85.xml"/><Relationship Id="rId99" Type="http://schemas.openxmlformats.org/officeDocument/2006/relationships/slide" Target="slides/slide90.xml"/><Relationship Id="rId101" Type="http://schemas.openxmlformats.org/officeDocument/2006/relationships/slide" Target="slides/slide92.xml"/><Relationship Id="rId122" Type="http://schemas.openxmlformats.org/officeDocument/2006/relationships/slide" Target="slides/slide113.xml"/><Relationship Id="rId143" Type="http://schemas.openxmlformats.org/officeDocument/2006/relationships/slide" Target="slides/slide134.xml"/><Relationship Id="rId148" Type="http://schemas.openxmlformats.org/officeDocument/2006/relationships/slide" Target="slides/slide139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26" Type="http://schemas.openxmlformats.org/officeDocument/2006/relationships/slide" Target="slides/slide17.xml"/><Relationship Id="rId47" Type="http://schemas.openxmlformats.org/officeDocument/2006/relationships/slide" Target="slides/slide38.xml"/><Relationship Id="rId68" Type="http://schemas.openxmlformats.org/officeDocument/2006/relationships/slide" Target="slides/slide59.xml"/><Relationship Id="rId89" Type="http://schemas.openxmlformats.org/officeDocument/2006/relationships/slide" Target="slides/slide80.xml"/><Relationship Id="rId112" Type="http://schemas.openxmlformats.org/officeDocument/2006/relationships/slide" Target="slides/slide103.xml"/><Relationship Id="rId133" Type="http://schemas.openxmlformats.org/officeDocument/2006/relationships/slide" Target="slides/slide124.xml"/><Relationship Id="rId154" Type="http://schemas.openxmlformats.org/officeDocument/2006/relationships/slide" Target="slides/slide145.xml"/><Relationship Id="rId16" Type="http://schemas.openxmlformats.org/officeDocument/2006/relationships/slide" Target="slides/slide7.xml"/><Relationship Id="rId37" Type="http://schemas.openxmlformats.org/officeDocument/2006/relationships/slide" Target="slides/slide28.xml"/><Relationship Id="rId58" Type="http://schemas.openxmlformats.org/officeDocument/2006/relationships/slide" Target="slides/slide49.xml"/><Relationship Id="rId79" Type="http://schemas.openxmlformats.org/officeDocument/2006/relationships/slide" Target="slides/slide70.xml"/><Relationship Id="rId102" Type="http://schemas.openxmlformats.org/officeDocument/2006/relationships/slide" Target="slides/slide93.xml"/><Relationship Id="rId123" Type="http://schemas.openxmlformats.org/officeDocument/2006/relationships/slide" Target="slides/slide114.xml"/><Relationship Id="rId144" Type="http://schemas.openxmlformats.org/officeDocument/2006/relationships/slide" Target="slides/slide135.xml"/><Relationship Id="rId90" Type="http://schemas.openxmlformats.org/officeDocument/2006/relationships/slide" Target="slides/slide81.xml"/><Relationship Id="rId27" Type="http://schemas.openxmlformats.org/officeDocument/2006/relationships/slide" Target="slides/slide18.xml"/><Relationship Id="rId48" Type="http://schemas.openxmlformats.org/officeDocument/2006/relationships/slide" Target="slides/slide39.xml"/><Relationship Id="rId69" Type="http://schemas.openxmlformats.org/officeDocument/2006/relationships/slide" Target="slides/slide60.xml"/><Relationship Id="rId113" Type="http://schemas.openxmlformats.org/officeDocument/2006/relationships/slide" Target="slides/slide104.xml"/><Relationship Id="rId134" Type="http://schemas.openxmlformats.org/officeDocument/2006/relationships/slide" Target="slides/slide125.xml"/><Relationship Id="rId80" Type="http://schemas.openxmlformats.org/officeDocument/2006/relationships/slide" Target="slides/slide71.xml"/><Relationship Id="rId155" Type="http://schemas.openxmlformats.org/officeDocument/2006/relationships/slide" Target="slides/slide14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nnon, Amy" userId="S::amy.cannon@tusd1.org::597931f9-5cd9-4648-ad94-0342a8464565" providerId="AD" clId="Web-{C1A15231-940E-4154-811A-DDA982FF2139}"/>
    <pc:docChg chg="modSld">
      <pc:chgData name="Cannon, Amy" userId="S::amy.cannon@tusd1.org::597931f9-5cd9-4648-ad94-0342a8464565" providerId="AD" clId="Web-{C1A15231-940E-4154-811A-DDA982FF2139}" dt="2019-01-16T21:40:03.251" v="19" actId="20577"/>
      <pc:docMkLst>
        <pc:docMk/>
      </pc:docMkLst>
      <pc:sldChg chg="modSp">
        <pc:chgData name="Cannon, Amy" userId="S::amy.cannon@tusd1.org::597931f9-5cd9-4648-ad94-0342a8464565" providerId="AD" clId="Web-{C1A15231-940E-4154-811A-DDA982FF2139}" dt="2019-01-16T21:40:03.251" v="18" actId="20577"/>
        <pc:sldMkLst>
          <pc:docMk/>
          <pc:sldMk cId="983999546" sldId="258"/>
        </pc:sldMkLst>
        <pc:spChg chg="mod">
          <ac:chgData name="Cannon, Amy" userId="S::amy.cannon@tusd1.org::597931f9-5cd9-4648-ad94-0342a8464565" providerId="AD" clId="Web-{C1A15231-940E-4154-811A-DDA982FF2139}" dt="2019-01-16T21:40:03.251" v="18" actId="20577"/>
          <ac:spMkLst>
            <pc:docMk/>
            <pc:sldMk cId="983999546" sldId="258"/>
            <ac:spMk id="3" creationId="{00000000-0000-0000-0000-000000000000}"/>
          </ac:spMkLst>
        </pc:spChg>
      </pc:sldChg>
    </pc:docChg>
  </pc:docChgLst>
  <pc:docChgLst>
    <pc:chgData name="Ollanik, Jacob" userId="0cd7b08a-0efe-4f7d-b84e-5edfcd9fb52b" providerId="ADAL" clId="{2119CC76-9364-AB4B-9D50-A7B909FBD690}"/>
    <pc:docChg chg="custSel addSld modSld">
      <pc:chgData name="Ollanik, Jacob" userId="0cd7b08a-0efe-4f7d-b84e-5edfcd9fb52b" providerId="ADAL" clId="{2119CC76-9364-AB4B-9D50-A7B909FBD690}" dt="2019-01-06T22:12:18.032" v="205" actId="14100"/>
      <pc:docMkLst>
        <pc:docMk/>
      </pc:docMkLst>
      <pc:sldChg chg="modSp">
        <pc:chgData name="Ollanik, Jacob" userId="0cd7b08a-0efe-4f7d-b84e-5edfcd9fb52b" providerId="ADAL" clId="{2119CC76-9364-AB4B-9D50-A7B909FBD690}" dt="2019-01-06T21:49:32.392" v="14" actId="20577"/>
        <pc:sldMkLst>
          <pc:docMk/>
          <pc:sldMk cId="1941110186" sldId="274"/>
        </pc:sldMkLst>
        <pc:spChg chg="mod">
          <ac:chgData name="Ollanik, Jacob" userId="0cd7b08a-0efe-4f7d-b84e-5edfcd9fb52b" providerId="ADAL" clId="{2119CC76-9364-AB4B-9D50-A7B909FBD690}" dt="2019-01-06T21:49:32.392" v="14" actId="20577"/>
          <ac:spMkLst>
            <pc:docMk/>
            <pc:sldMk cId="1941110186" sldId="274"/>
            <ac:spMk id="4" creationId="{00000000-0000-0000-0000-000000000000}"/>
          </ac:spMkLst>
        </pc:spChg>
      </pc:sldChg>
      <pc:sldChg chg="modSp">
        <pc:chgData name="Ollanik, Jacob" userId="0cd7b08a-0efe-4f7d-b84e-5edfcd9fb52b" providerId="ADAL" clId="{2119CC76-9364-AB4B-9D50-A7B909FBD690}" dt="2019-01-06T21:49:40.285" v="16" actId="115"/>
        <pc:sldMkLst>
          <pc:docMk/>
          <pc:sldMk cId="1907474670" sldId="276"/>
        </pc:sldMkLst>
        <pc:spChg chg="mod">
          <ac:chgData name="Ollanik, Jacob" userId="0cd7b08a-0efe-4f7d-b84e-5edfcd9fb52b" providerId="ADAL" clId="{2119CC76-9364-AB4B-9D50-A7B909FBD690}" dt="2019-01-06T21:49:40.285" v="16" actId="115"/>
          <ac:spMkLst>
            <pc:docMk/>
            <pc:sldMk cId="1907474670" sldId="276"/>
            <ac:spMk id="2" creationId="{00000000-0000-0000-0000-000000000000}"/>
          </ac:spMkLst>
        </pc:spChg>
      </pc:sldChg>
      <pc:sldChg chg="modSp">
        <pc:chgData name="Ollanik, Jacob" userId="0cd7b08a-0efe-4f7d-b84e-5edfcd9fb52b" providerId="ADAL" clId="{2119CC76-9364-AB4B-9D50-A7B909FBD690}" dt="2019-01-06T21:47:51.450" v="6" actId="1076"/>
        <pc:sldMkLst>
          <pc:docMk/>
          <pc:sldMk cId="2389135837" sldId="277"/>
        </pc:sldMkLst>
        <pc:spChg chg="mod">
          <ac:chgData name="Ollanik, Jacob" userId="0cd7b08a-0efe-4f7d-b84e-5edfcd9fb52b" providerId="ADAL" clId="{2119CC76-9364-AB4B-9D50-A7B909FBD690}" dt="2019-01-06T21:47:43.962" v="5" actId="20577"/>
          <ac:spMkLst>
            <pc:docMk/>
            <pc:sldMk cId="2389135837" sldId="277"/>
            <ac:spMk id="3" creationId="{00000000-0000-0000-0000-000000000000}"/>
          </ac:spMkLst>
        </pc:spChg>
        <pc:picChg chg="mod">
          <ac:chgData name="Ollanik, Jacob" userId="0cd7b08a-0efe-4f7d-b84e-5edfcd9fb52b" providerId="ADAL" clId="{2119CC76-9364-AB4B-9D50-A7B909FBD690}" dt="2019-01-06T21:47:51.450" v="6" actId="1076"/>
          <ac:picMkLst>
            <pc:docMk/>
            <pc:sldMk cId="2389135837" sldId="277"/>
            <ac:picMk id="4" creationId="{00000000-0000-0000-0000-000000000000}"/>
          </ac:picMkLst>
        </pc:picChg>
      </pc:sldChg>
      <pc:sldChg chg="modSp">
        <pc:chgData name="Ollanik, Jacob" userId="0cd7b08a-0efe-4f7d-b84e-5edfcd9fb52b" providerId="ADAL" clId="{2119CC76-9364-AB4B-9D50-A7B909FBD690}" dt="2019-01-06T22:08:49.453" v="184" actId="20577"/>
        <pc:sldMkLst>
          <pc:docMk/>
          <pc:sldMk cId="129998310" sldId="278"/>
        </pc:sldMkLst>
        <pc:spChg chg="mod">
          <ac:chgData name="Ollanik, Jacob" userId="0cd7b08a-0efe-4f7d-b84e-5edfcd9fb52b" providerId="ADAL" clId="{2119CC76-9364-AB4B-9D50-A7B909FBD690}" dt="2019-01-06T22:08:49.453" v="184" actId="20577"/>
          <ac:spMkLst>
            <pc:docMk/>
            <pc:sldMk cId="129998310" sldId="278"/>
            <ac:spMk id="3" creationId="{00000000-0000-0000-0000-000000000000}"/>
          </ac:spMkLst>
        </pc:spChg>
      </pc:sldChg>
      <pc:sldChg chg="addSp delSp modSp modAnim">
        <pc:chgData name="Ollanik, Jacob" userId="0cd7b08a-0efe-4f7d-b84e-5edfcd9fb52b" providerId="ADAL" clId="{2119CC76-9364-AB4B-9D50-A7B909FBD690}" dt="2019-01-06T22:10:06.817" v="191" actId="14100"/>
        <pc:sldMkLst>
          <pc:docMk/>
          <pc:sldMk cId="1991885231" sldId="279"/>
        </pc:sldMkLst>
        <pc:spChg chg="mod">
          <ac:chgData name="Ollanik, Jacob" userId="0cd7b08a-0efe-4f7d-b84e-5edfcd9fb52b" providerId="ADAL" clId="{2119CC76-9364-AB4B-9D50-A7B909FBD690}" dt="2019-01-06T22:09:57.187" v="188" actId="1076"/>
          <ac:spMkLst>
            <pc:docMk/>
            <pc:sldMk cId="1991885231" sldId="279"/>
            <ac:spMk id="2" creationId="{00000000-0000-0000-0000-000000000000}"/>
          </ac:spMkLst>
        </pc:spChg>
        <pc:picChg chg="add mod">
          <ac:chgData name="Ollanik, Jacob" userId="0cd7b08a-0efe-4f7d-b84e-5edfcd9fb52b" providerId="ADAL" clId="{2119CC76-9364-AB4B-9D50-A7B909FBD690}" dt="2019-01-06T22:10:06.817" v="191" actId="14100"/>
          <ac:picMkLst>
            <pc:docMk/>
            <pc:sldMk cId="1991885231" sldId="279"/>
            <ac:picMk id="3" creationId="{A82F6E14-D9B5-0B4F-95A5-87931A30F057}"/>
          </ac:picMkLst>
        </pc:picChg>
        <pc:picChg chg="del">
          <ac:chgData name="Ollanik, Jacob" userId="0cd7b08a-0efe-4f7d-b84e-5edfcd9fb52b" providerId="ADAL" clId="{2119CC76-9364-AB4B-9D50-A7B909FBD690}" dt="2019-01-06T22:09:48.807" v="186" actId="478"/>
          <ac:picMkLst>
            <pc:docMk/>
            <pc:sldMk cId="1991885231" sldId="279"/>
            <ac:picMk id="1026" creationId="{00000000-0000-0000-0000-000000000000}"/>
          </ac:picMkLst>
        </pc:picChg>
      </pc:sldChg>
      <pc:sldChg chg="delSp modSp">
        <pc:chgData name="Ollanik, Jacob" userId="0cd7b08a-0efe-4f7d-b84e-5edfcd9fb52b" providerId="ADAL" clId="{2119CC76-9364-AB4B-9D50-A7B909FBD690}" dt="2019-01-06T22:12:18.032" v="205" actId="14100"/>
        <pc:sldMkLst>
          <pc:docMk/>
          <pc:sldMk cId="2861501432" sldId="280"/>
        </pc:sldMkLst>
        <pc:spChg chg="mod">
          <ac:chgData name="Ollanik, Jacob" userId="0cd7b08a-0efe-4f7d-b84e-5edfcd9fb52b" providerId="ADAL" clId="{2119CC76-9364-AB4B-9D50-A7B909FBD690}" dt="2019-01-06T21:49:46.679" v="19" actId="115"/>
          <ac:spMkLst>
            <pc:docMk/>
            <pc:sldMk cId="2861501432" sldId="280"/>
            <ac:spMk id="2" creationId="{00000000-0000-0000-0000-000000000000}"/>
          </ac:spMkLst>
        </pc:spChg>
        <pc:spChg chg="mod">
          <ac:chgData name="Ollanik, Jacob" userId="0cd7b08a-0efe-4f7d-b84e-5edfcd9fb52b" providerId="ADAL" clId="{2119CC76-9364-AB4B-9D50-A7B909FBD690}" dt="2019-01-06T22:12:18.032" v="205" actId="14100"/>
          <ac:spMkLst>
            <pc:docMk/>
            <pc:sldMk cId="2861501432" sldId="280"/>
            <ac:spMk id="3" creationId="{00000000-0000-0000-0000-000000000000}"/>
          </ac:spMkLst>
        </pc:spChg>
        <pc:picChg chg="del">
          <ac:chgData name="Ollanik, Jacob" userId="0cd7b08a-0efe-4f7d-b84e-5edfcd9fb52b" providerId="ADAL" clId="{2119CC76-9364-AB4B-9D50-A7B909FBD690}" dt="2019-01-06T21:51:24.137" v="27"/>
          <ac:picMkLst>
            <pc:docMk/>
            <pc:sldMk cId="2861501432" sldId="280"/>
            <ac:picMk id="4" creationId="{00000000-0000-0000-0000-000000000000}"/>
          </ac:picMkLst>
        </pc:picChg>
      </pc:sldChg>
      <pc:sldChg chg="addSp delSp modSp add">
        <pc:chgData name="Ollanik, Jacob" userId="0cd7b08a-0efe-4f7d-b84e-5edfcd9fb52b" providerId="ADAL" clId="{2119CC76-9364-AB4B-9D50-A7B909FBD690}" dt="2019-01-06T21:51:33.322" v="31" actId="14100"/>
        <pc:sldMkLst>
          <pc:docMk/>
          <pc:sldMk cId="399884283" sldId="407"/>
        </pc:sldMkLst>
        <pc:spChg chg="del">
          <ac:chgData name="Ollanik, Jacob" userId="0cd7b08a-0efe-4f7d-b84e-5edfcd9fb52b" providerId="ADAL" clId="{2119CC76-9364-AB4B-9D50-A7B909FBD690}" dt="2019-01-06T21:51:13.045" v="24" actId="478"/>
          <ac:spMkLst>
            <pc:docMk/>
            <pc:sldMk cId="399884283" sldId="407"/>
            <ac:spMk id="2" creationId="{A277A915-E09C-8346-A62C-A98A7DEE5655}"/>
          </ac:spMkLst>
        </pc:spChg>
        <pc:spChg chg="mod">
          <ac:chgData name="Ollanik, Jacob" userId="0cd7b08a-0efe-4f7d-b84e-5edfcd9fb52b" providerId="ADAL" clId="{2119CC76-9364-AB4B-9D50-A7B909FBD690}" dt="2019-01-06T21:51:15.694" v="25" actId="1076"/>
          <ac:spMkLst>
            <pc:docMk/>
            <pc:sldMk cId="399884283" sldId="407"/>
            <ac:spMk id="3" creationId="{1F89A39B-D7EA-E446-90F1-F705C1E9505C}"/>
          </ac:spMkLst>
        </pc:spChg>
        <pc:picChg chg="add mod">
          <ac:chgData name="Ollanik, Jacob" userId="0cd7b08a-0efe-4f7d-b84e-5edfcd9fb52b" providerId="ADAL" clId="{2119CC76-9364-AB4B-9D50-A7B909FBD690}" dt="2019-01-06T21:51:33.322" v="31" actId="14100"/>
          <ac:picMkLst>
            <pc:docMk/>
            <pc:sldMk cId="399884283" sldId="407"/>
            <ac:picMk id="4" creationId="{B31E7ACA-06CA-454A-AFFE-C90F7DADFC2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810DB2-2287-434C-81B7-B8336D694124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CE2582-D030-4BB2-BE0F-85733C4B6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896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https://www.youtube.com/watch?v=QoIafzc0k74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CE2582-D030-4BB2-BE0F-85733C4B671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781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https://www.youtube.com/watch?v=O37yJBFRrfg\</a:t>
            </a:r>
          </a:p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en-US" sz="1200" b="0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video is a little outdated, but it does a good job explaining the basic principles</a:t>
            </a: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CE2582-D030-4BB2-BE0F-85733C4B671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26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https://www.youtube.com/watch?v=YcUDBgYodIE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CE2582-D030-4BB2-BE0F-85733C4B671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8227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http://</a:t>
            </a:r>
            <a:r>
              <a:rPr lang="en-US" err="1"/>
              <a:t>thedailyshow.cc.com</a:t>
            </a:r>
            <a:r>
              <a:rPr lang="en-US"/>
              <a:t>/videos/0adjfq/</a:t>
            </a:r>
            <a:r>
              <a:rPr lang="en-US" err="1"/>
              <a:t>american</a:t>
            </a:r>
            <a:r>
              <a:rPr lang="en-US"/>
              <a:t>-horrible-story---gerrymandering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7218B-B988-D748-87C8-FCF5DDA2C128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1492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redistrictinggame.org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CE2582-D030-4BB2-BE0F-85733C4B671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5599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See Comprehensive Guide to Human Geography for the Boundary Activity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CE2582-D030-4BB2-BE0F-85733C4B6711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5761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http://www.cc.com/video-clips/kovgs5/the-daily-show-with-jon-stewart-sir-archibald-mapsalot-iii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ECDA1-50FC-504F-8FEE-BD6C496A175A}" type="slidenum">
              <a:rPr lang="en-US" smtClean="0">
                <a:solidFill>
                  <a:prstClr val="black"/>
                </a:solidFill>
              </a:rPr>
              <a:pPr/>
              <a:t>120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6740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F726A6-97B7-4545-BB38-426DB1585B1E}" type="slidenum">
              <a:rPr lang="en-US" smtClean="0">
                <a:solidFill>
                  <a:prstClr val="black"/>
                </a:solidFill>
              </a:rPr>
              <a:pPr/>
              <a:t>121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4975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https://www.youtube.com/watch?v=y9HjvHZfCU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CE2582-D030-4BB2-BE0F-85733C4B6711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839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B3345-3F58-43EC-9ED9-0FDA7A856554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FCFF5-4ED8-4CE1-BB07-D670BDDB4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493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B3345-3F58-43EC-9ED9-0FDA7A856554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FCFF5-4ED8-4CE1-BB07-D670BDDB4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513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B3345-3F58-43EC-9ED9-0FDA7A856554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FCFF5-4ED8-4CE1-BB07-D670BDDB4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4315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0AE88-D193-EC41-8BB7-49D6A2D48C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88415-0D0A-F54D-B439-E27146C72E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8922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0AE88-D193-EC41-8BB7-49D6A2D48C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88415-0D0A-F54D-B439-E27146C72E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1762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0AE88-D193-EC41-8BB7-49D6A2D48C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88415-0D0A-F54D-B439-E27146C72E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0767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0AE88-D193-EC41-8BB7-49D6A2D48C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88415-0D0A-F54D-B439-E27146C72E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3969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0AE88-D193-EC41-8BB7-49D6A2D48C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88415-0D0A-F54D-B439-E27146C72E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8344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0AE88-D193-EC41-8BB7-49D6A2D48C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88415-0D0A-F54D-B439-E27146C72E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6423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0AE88-D193-EC41-8BB7-49D6A2D48C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88415-0D0A-F54D-B439-E27146C72E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3875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0AE88-D193-EC41-8BB7-49D6A2D48C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88415-0D0A-F54D-B439-E27146C72E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803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B3345-3F58-43EC-9ED9-0FDA7A856554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FCFF5-4ED8-4CE1-BB07-D670BDDB4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4194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0AE88-D193-EC41-8BB7-49D6A2D48C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88415-0D0A-F54D-B439-E27146C72E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7186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0AE88-D193-EC41-8BB7-49D6A2D48C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88415-0D0A-F54D-B439-E27146C72E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3055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0AE88-D193-EC41-8BB7-49D6A2D48C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88415-0D0A-F54D-B439-E27146C72E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9007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D85D4-F49A-0E47-B8AE-8F0BCBDCE8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07ABF-8461-8B41-B6C4-3FE005BE2E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1689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D85D4-F49A-0E47-B8AE-8F0BCBDCE8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07ABF-8461-8B41-B6C4-3FE005BE2E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0309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D85D4-F49A-0E47-B8AE-8F0BCBDCE8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07ABF-8461-8B41-B6C4-3FE005BE2E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3390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D85D4-F49A-0E47-B8AE-8F0BCBDCE8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07ABF-8461-8B41-B6C4-3FE005BE2E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3717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D85D4-F49A-0E47-B8AE-8F0BCBDCE8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07ABF-8461-8B41-B6C4-3FE005BE2E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8392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D85D4-F49A-0E47-B8AE-8F0BCBDCE8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07ABF-8461-8B41-B6C4-3FE005BE2E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3216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D85D4-F49A-0E47-B8AE-8F0BCBDCE8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07ABF-8461-8B41-B6C4-3FE005BE2E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545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B3345-3F58-43EC-9ED9-0FDA7A856554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FCFF5-4ED8-4CE1-BB07-D670BDDB4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333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D85D4-F49A-0E47-B8AE-8F0BCBDCE8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07ABF-8461-8B41-B6C4-3FE005BE2E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4239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D85D4-F49A-0E47-B8AE-8F0BCBDCE8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07ABF-8461-8B41-B6C4-3FE005BE2E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3650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D85D4-F49A-0E47-B8AE-8F0BCBDCE8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07ABF-8461-8B41-B6C4-3FE005BE2E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197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D85D4-F49A-0E47-B8AE-8F0BCBDCE8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07ABF-8461-8B41-B6C4-3FE005BE2E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6405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3678A-DD6D-48B3-B390-EF0D21E848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CE8A2-04C3-4983-A4CF-24DC9777FB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5830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3678A-DD6D-48B3-B390-EF0D21E848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CE8A2-04C3-4983-A4CF-24DC9777FB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144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3678A-DD6D-48B3-B390-EF0D21E848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CE8A2-04C3-4983-A4CF-24DC9777FB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7432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3678A-DD6D-48B3-B390-EF0D21E848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CE8A2-04C3-4983-A4CF-24DC9777FB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9775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3678A-DD6D-48B3-B390-EF0D21E848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CE8A2-04C3-4983-A4CF-24DC9777FB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1188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3678A-DD6D-48B3-B390-EF0D21E848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CE8A2-04C3-4983-A4CF-24DC9777FB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86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B3345-3F58-43EC-9ED9-0FDA7A856554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FCFF5-4ED8-4CE1-BB07-D670BDDB4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7292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3678A-DD6D-48B3-B390-EF0D21E848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CE8A2-04C3-4983-A4CF-24DC9777FB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5800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3678A-DD6D-48B3-B390-EF0D21E848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CE8A2-04C3-4983-A4CF-24DC9777FB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3685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3678A-DD6D-48B3-B390-EF0D21E848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CE8A2-04C3-4983-A4CF-24DC9777FB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0255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3678A-DD6D-48B3-B390-EF0D21E848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CE8A2-04C3-4983-A4CF-24DC9777FB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4881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3678A-DD6D-48B3-B390-EF0D21E848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CE8A2-04C3-4983-A4CF-24DC9777FB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8516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CCF2C-72D4-4B94-9413-43E2EF6C73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0934-4835-44B2-AD11-602A2CE0D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2747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CCF2C-72D4-4B94-9413-43E2EF6C73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0934-4835-44B2-AD11-602A2CE0D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899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CCF2C-72D4-4B94-9413-43E2EF6C73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0934-4835-44B2-AD11-602A2CE0D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9107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CCF2C-72D4-4B94-9413-43E2EF6C73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0934-4835-44B2-AD11-602A2CE0D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919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CCF2C-72D4-4B94-9413-43E2EF6C73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0934-4835-44B2-AD11-602A2CE0D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440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B3345-3F58-43EC-9ED9-0FDA7A856554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FCFF5-4ED8-4CE1-BB07-D670BDDB4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7824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CCF2C-72D4-4B94-9413-43E2EF6C73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0934-4835-44B2-AD11-602A2CE0D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1364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CCF2C-72D4-4B94-9413-43E2EF6C73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0934-4835-44B2-AD11-602A2CE0D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9641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CCF2C-72D4-4B94-9413-43E2EF6C73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0934-4835-44B2-AD11-602A2CE0D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1013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CCF2C-72D4-4B94-9413-43E2EF6C73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0934-4835-44B2-AD11-602A2CE0D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1076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CCF2C-72D4-4B94-9413-43E2EF6C73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0934-4835-44B2-AD11-602A2CE0D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0262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CCF2C-72D4-4B94-9413-43E2EF6C73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0934-4835-44B2-AD11-602A2CE0D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9222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CCF2C-72D4-4B94-9413-43E2EF6C73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0934-4835-44B2-AD11-602A2CE0D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1415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CCF2C-72D4-4B94-9413-43E2EF6C73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0934-4835-44B2-AD11-602A2CE0D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90523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CCF2C-72D4-4B94-9413-43E2EF6C73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0934-4835-44B2-AD11-602A2CE0D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24969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CCF2C-72D4-4B94-9413-43E2EF6C73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0934-4835-44B2-AD11-602A2CE0D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013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B3345-3F58-43EC-9ED9-0FDA7A856554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FCFF5-4ED8-4CE1-BB07-D670BDDB4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38464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CCF2C-72D4-4B94-9413-43E2EF6C73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0934-4835-44B2-AD11-602A2CE0D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61709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CCF2C-72D4-4B94-9413-43E2EF6C73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0934-4835-44B2-AD11-602A2CE0D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0379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CCF2C-72D4-4B94-9413-43E2EF6C73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0934-4835-44B2-AD11-602A2CE0D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7901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CCF2C-72D4-4B94-9413-43E2EF6C73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0934-4835-44B2-AD11-602A2CE0D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4358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CCF2C-72D4-4B94-9413-43E2EF6C73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0934-4835-44B2-AD11-602A2CE0D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80907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CCF2C-72D4-4B94-9413-43E2EF6C73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0934-4835-44B2-AD11-602A2CE0D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01993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CCF2C-72D4-4B94-9413-43E2EF6C73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0934-4835-44B2-AD11-602A2CE0D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017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B3345-3F58-43EC-9ED9-0FDA7A856554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FCFF5-4ED8-4CE1-BB07-D670BDDB4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150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B3345-3F58-43EC-9ED9-0FDA7A856554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FCFF5-4ED8-4CE1-BB07-D670BDDB4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330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B3345-3F58-43EC-9ED9-0FDA7A856554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FCFF5-4ED8-4CE1-BB07-D670BDDB4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846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3B3345-3F58-43EC-9ED9-0FDA7A856554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8FCFF5-4ED8-4CE1-BB07-D670BDDB4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072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15B0AE88-D193-EC41-8BB7-49D6A2D48C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F488415-0D0A-F54D-B439-E27146C72E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904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u="sng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4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0CFD85D4-F49A-0E47-B8AE-8F0BCBDCE8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3707ABF-8461-8B41-B6C4-3FE005BE2E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853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u="sng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4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33678A-DD6D-48B3-B390-EF0D21E848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DCE8A2-04C3-4983-A4CF-24DC9777FB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500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CCCF2C-72D4-4B94-9413-43E2EF6C73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40934-4835-44B2-AD11-602A2CE0D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605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CCCF2C-72D4-4B94-9413-43E2EF6C73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40934-4835-44B2-AD11-602A2CE0D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41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5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0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0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9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0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0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9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5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74.jpe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9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9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5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9.xml"/><Relationship Id="rId4" Type="http://schemas.microsoft.com/office/2007/relationships/hdphoto" Target="../media/hdphoto8.wdp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9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9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9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6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57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video" Target="https://www.youtube.com/embed/QoIafzc0k74?feature=oembed" TargetMode="Externa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4.xml"/><Relationship Id="rId4" Type="http://schemas.microsoft.com/office/2007/relationships/hdphoto" Target="../media/hdphoto2.wdp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4.xml"/><Relationship Id="rId4" Type="http://schemas.microsoft.com/office/2007/relationships/hdphoto" Target="../media/hdphoto3.wdp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4.xml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.xml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8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8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9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9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5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5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9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/>
          <a:lstStyle/>
          <a:p>
            <a:r>
              <a:rPr lang="en-US"/>
              <a:t>AP Human Geography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990600"/>
            <a:ext cx="6400800" cy="1752600"/>
          </a:xfrm>
        </p:spPr>
        <p:txBody>
          <a:bodyPr/>
          <a:lstStyle/>
          <a:p>
            <a:r>
              <a:rPr lang="en-US"/>
              <a:t>Chapter 8: Political Geography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5662779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Although this includes a </a:t>
            </a:r>
            <a:r>
              <a:rPr lang="en-US" err="1"/>
              <a:t>powerpoint</a:t>
            </a:r>
            <a:r>
              <a:rPr lang="en-US"/>
              <a:t> for each day of the chapter, it references assignments and activities not included in the bundle. For the most effective instruction, purchase the Comprehensive Guide to Teaching Human Geography too.</a:t>
            </a:r>
          </a:p>
          <a:p>
            <a:endParaRPr lang="en-US"/>
          </a:p>
        </p:txBody>
      </p:sp>
      <p:pic>
        <p:nvPicPr>
          <p:cNvPr id="1026" name="Picture 2" descr="Image result for public domain map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120" y="1650087"/>
            <a:ext cx="4758111" cy="400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12326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898" y="0"/>
            <a:ext cx="8686800" cy="1143000"/>
          </a:xfrm>
        </p:spPr>
        <p:txBody>
          <a:bodyPr>
            <a:normAutofit/>
          </a:bodyPr>
          <a:lstStyle/>
          <a:p>
            <a:r>
              <a:rPr lang="en-US"/>
              <a:t>Argentina, Paraguay, and Brazil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012" y="1142999"/>
            <a:ext cx="7619717" cy="572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09760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8229600" cy="1143000"/>
          </a:xfrm>
        </p:spPr>
        <p:txBody>
          <a:bodyPr/>
          <a:lstStyle/>
          <a:p>
            <a:pPr algn="l"/>
            <a:r>
              <a:rPr lang="en-US" b="1" u="sng"/>
              <a:t>C. UN and Its Agencies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686800" cy="55626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4400"/>
              <a:t>Other Supranational organizations: 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000"/>
              <a:t>World Health Organization (WHO) 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000"/>
              <a:t>UN Education, Scientific, and Cultural Organization (UNESCO)</a:t>
            </a:r>
          </a:p>
        </p:txBody>
      </p:sp>
    </p:spTree>
    <p:extLst>
      <p:ext uri="{BB962C8B-B14F-4D97-AF65-F5344CB8AC3E}">
        <p14:creationId xmlns:p14="http://schemas.microsoft.com/office/powerpoint/2010/main" val="375564719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686800" cy="6553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/>
              <a:t>2. Who Controls The Oceans?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000" b="1"/>
              <a:t>United Nations Convention of the Law of the Sea (UNCLOS): </a:t>
            </a:r>
            <a:r>
              <a:rPr lang="en-US" sz="4000"/>
              <a:t>international laws about the oceans</a:t>
            </a:r>
            <a:endParaRPr lang="en-US" sz="4000" b="1"/>
          </a:p>
        </p:txBody>
      </p:sp>
      <p:pic>
        <p:nvPicPr>
          <p:cNvPr id="1026" name="Picture 2" descr="Image result for poseidon statu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218" y="3428999"/>
            <a:ext cx="3414781" cy="3436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216212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"/>
            <a:ext cx="8686800" cy="6553200"/>
          </a:xfrm>
        </p:spPr>
        <p:txBody>
          <a:bodyPr>
            <a:normAutofit/>
          </a:bodyPr>
          <a:lstStyle/>
          <a:p>
            <a:pPr marL="1543050" lvl="2" indent="-742950"/>
            <a:r>
              <a:rPr lang="en-US" sz="4400" b="1"/>
              <a:t>Territorial Waters: </a:t>
            </a:r>
            <a:r>
              <a:rPr lang="en-US" sz="4400"/>
              <a:t>12 miles off the coast of a state, its laws still apply</a:t>
            </a:r>
          </a:p>
          <a:p>
            <a:pPr marL="1543050" lvl="2" indent="-742950"/>
            <a:r>
              <a:rPr lang="en-US" sz="4400" b="1"/>
              <a:t>Exclusive Economic Zone (EEZ): </a:t>
            </a:r>
            <a:r>
              <a:rPr lang="en-US" sz="4400"/>
              <a:t>200 miles off the coast the state controls the resources</a:t>
            </a:r>
          </a:p>
          <a:p>
            <a:pPr marL="1543050" lvl="2" indent="-742950"/>
            <a:r>
              <a:rPr lang="en-US" sz="4400" b="1"/>
              <a:t>High Seas: </a:t>
            </a:r>
            <a:r>
              <a:rPr lang="en-US" sz="4400"/>
              <a:t>Water beyond the EEZ</a:t>
            </a:r>
            <a:endParaRPr lang="en-US" sz="4400" b="1"/>
          </a:p>
        </p:txBody>
      </p:sp>
    </p:spTree>
    <p:extLst>
      <p:ext uri="{BB962C8B-B14F-4D97-AF65-F5344CB8AC3E}">
        <p14:creationId xmlns:p14="http://schemas.microsoft.com/office/powerpoint/2010/main" val="102233547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orldoceanreview.com/en/files/2014/05/wor3_c4a_fig_4-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93" y="1371600"/>
            <a:ext cx="9048750" cy="455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18393" y="0"/>
            <a:ext cx="22281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prstClr val="black"/>
                </a:solidFill>
              </a:rPr>
              <a:t>TERRITORIAL</a:t>
            </a:r>
          </a:p>
          <a:p>
            <a:pPr algn="ctr"/>
            <a:r>
              <a:rPr lang="en-US" sz="2800" b="1">
                <a:solidFill>
                  <a:prstClr val="black"/>
                </a:solidFill>
              </a:rPr>
              <a:t>WATERS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04545" y="1600200"/>
            <a:ext cx="22281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prstClr val="black"/>
                </a:solidFill>
              </a:rPr>
              <a:t>EEZ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38800" y="152400"/>
            <a:ext cx="22281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prstClr val="black"/>
                </a:solidFill>
              </a:rPr>
              <a:t>HIGH SEAS</a:t>
            </a:r>
          </a:p>
        </p:txBody>
      </p:sp>
      <p:sp>
        <p:nvSpPr>
          <p:cNvPr id="9" name="Down Arrow 8"/>
          <p:cNvSpPr/>
          <p:nvPr/>
        </p:nvSpPr>
        <p:spPr>
          <a:xfrm>
            <a:off x="762000" y="954107"/>
            <a:ext cx="609600" cy="90770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3013841" y="2013782"/>
            <a:ext cx="609600" cy="90770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6448096" y="700380"/>
            <a:ext cx="609600" cy="90770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56604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32212"/>
            <a:ext cx="9144000" cy="462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11362"/>
          </a:xfrm>
        </p:spPr>
        <p:txBody>
          <a:bodyPr>
            <a:normAutofit/>
          </a:bodyPr>
          <a:lstStyle/>
          <a:p>
            <a:r>
              <a:rPr lang="en-US" b="1"/>
              <a:t>Discuss: How might these rules cause conflicts between states?</a:t>
            </a:r>
          </a:p>
        </p:txBody>
      </p:sp>
    </p:spTree>
    <p:extLst>
      <p:ext uri="{BB962C8B-B14F-4D97-AF65-F5344CB8AC3E}">
        <p14:creationId xmlns:p14="http://schemas.microsoft.com/office/powerpoint/2010/main" val="28285470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-4233"/>
            <a:ext cx="8229600" cy="1143000"/>
          </a:xfrm>
        </p:spPr>
        <p:txBody>
          <a:bodyPr/>
          <a:lstStyle/>
          <a:p>
            <a:pPr algn="l"/>
            <a:r>
              <a:rPr lang="en-US" b="1" u="sng"/>
              <a:t>D. Divisions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4400" b="1"/>
              <a:t>North/South Divide: </a:t>
            </a:r>
            <a:r>
              <a:rPr lang="en-US" sz="4400"/>
              <a:t>economic division between the wealthy countries in the northern hemisphere verses the southern one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000" b="1"/>
              <a:t>Brandt Line</a:t>
            </a:r>
          </a:p>
        </p:txBody>
      </p:sp>
    </p:spTree>
    <p:extLst>
      <p:ext uri="{BB962C8B-B14F-4D97-AF65-F5344CB8AC3E}">
        <p14:creationId xmlns:p14="http://schemas.microsoft.com/office/powerpoint/2010/main" val="405833702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uow.edu.au/~sharonb/STS300/equity/images/northsouth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364" y="762000"/>
            <a:ext cx="9236364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695167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81000" y="304800"/>
            <a:ext cx="8229600" cy="6096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/>
              <a:t>2. East/West Divide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400"/>
              <a:t>Economic divide between capitalism and communism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400"/>
              <a:t>Cultural divide created by Europe as a way to define their own culture</a:t>
            </a:r>
          </a:p>
        </p:txBody>
      </p:sp>
    </p:spTree>
    <p:extLst>
      <p:ext uri="{BB962C8B-B14F-4D97-AF65-F5344CB8AC3E}">
        <p14:creationId xmlns:p14="http://schemas.microsoft.com/office/powerpoint/2010/main" val="341637870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8000"/>
            <a:ext cx="9144000" cy="583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91864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 world map with North America, Europe, Australia, New Zealand, and South Africa coloured in red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-28903"/>
            <a:ext cx="6517159" cy="3305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ncient Greece - eastern world and western wor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055" y="3276600"/>
            <a:ext cx="5791200" cy="343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10647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CHAPTER 8 OVERVIEW</a:t>
            </a:r>
          </a:p>
        </p:txBody>
      </p:sp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87"/>
          <a:stretch/>
        </p:blipFill>
        <p:spPr bwMode="auto">
          <a:xfrm>
            <a:off x="457200" y="1338438"/>
            <a:ext cx="8229600" cy="551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5-Point Star 4"/>
          <p:cNvSpPr/>
          <p:nvPr/>
        </p:nvSpPr>
        <p:spPr>
          <a:xfrm>
            <a:off x="4981433" y="6509982"/>
            <a:ext cx="272955" cy="191069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4435522" y="5365845"/>
            <a:ext cx="272955" cy="191069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5-Point Star 7"/>
          <p:cNvSpPr/>
          <p:nvPr/>
        </p:nvSpPr>
        <p:spPr>
          <a:xfrm>
            <a:off x="4287670" y="3700818"/>
            <a:ext cx="272955" cy="191069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5-Point Star 8"/>
          <p:cNvSpPr/>
          <p:nvPr/>
        </p:nvSpPr>
        <p:spPr>
          <a:xfrm>
            <a:off x="4599295" y="3182203"/>
            <a:ext cx="272955" cy="191069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5-Point Star 9"/>
          <p:cNvSpPr/>
          <p:nvPr/>
        </p:nvSpPr>
        <p:spPr>
          <a:xfrm>
            <a:off x="7822442" y="2240508"/>
            <a:ext cx="272955" cy="191069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5-Point Star 10"/>
          <p:cNvSpPr/>
          <p:nvPr/>
        </p:nvSpPr>
        <p:spPr>
          <a:xfrm>
            <a:off x="6894394" y="2827361"/>
            <a:ext cx="272955" cy="191069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5-Point Star 11"/>
          <p:cNvSpPr/>
          <p:nvPr/>
        </p:nvSpPr>
        <p:spPr>
          <a:xfrm>
            <a:off x="6771564" y="3386920"/>
            <a:ext cx="272955" cy="191069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5-Point Star 12"/>
          <p:cNvSpPr/>
          <p:nvPr/>
        </p:nvSpPr>
        <p:spPr>
          <a:xfrm>
            <a:off x="5529618" y="5340824"/>
            <a:ext cx="272955" cy="191069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5-Point Star 13"/>
          <p:cNvSpPr/>
          <p:nvPr/>
        </p:nvSpPr>
        <p:spPr>
          <a:xfrm>
            <a:off x="6034585" y="4874525"/>
            <a:ext cx="272955" cy="191069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5-Point Star 14"/>
          <p:cNvSpPr/>
          <p:nvPr/>
        </p:nvSpPr>
        <p:spPr>
          <a:xfrm>
            <a:off x="6309814" y="5477301"/>
            <a:ext cx="272955" cy="191069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255594" y="1338438"/>
            <a:ext cx="1569493" cy="90207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608997" y="1246795"/>
            <a:ext cx="1569493" cy="90207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040340" y="1246795"/>
            <a:ext cx="1569493" cy="90207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302757" y="1225666"/>
            <a:ext cx="1569493" cy="90207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923730" y="1214293"/>
            <a:ext cx="1569493" cy="90207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872250" y="1338438"/>
            <a:ext cx="1569493" cy="90207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461378" y="1246795"/>
            <a:ext cx="1569493" cy="90207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034585" y="1246795"/>
            <a:ext cx="1569493" cy="90207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252949" y="1043694"/>
            <a:ext cx="1569493" cy="90207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59557" y="1353702"/>
            <a:ext cx="1569493" cy="90207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436835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/>
              <a:t>Discuss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4800"/>
              <a:t>Describe the major alliances in the world and the influence they have on the world.</a:t>
            </a:r>
          </a:p>
          <a:p>
            <a:r>
              <a:rPr lang="en-US" sz="4800"/>
              <a:t>Explain the role of centripetal and centrifugal forces in alliances.</a:t>
            </a:r>
          </a:p>
        </p:txBody>
      </p:sp>
    </p:spTree>
    <p:extLst>
      <p:ext uri="{BB962C8B-B14F-4D97-AF65-F5344CB8AC3E}">
        <p14:creationId xmlns:p14="http://schemas.microsoft.com/office/powerpoint/2010/main" val="303757507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/>
              <a:t>II. Colonies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1447800"/>
            <a:ext cx="7857067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076341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709"/>
            <a:ext cx="8229600" cy="1143000"/>
          </a:xfrm>
        </p:spPr>
        <p:txBody>
          <a:bodyPr/>
          <a:lstStyle/>
          <a:p>
            <a:pPr algn="l"/>
            <a:r>
              <a:rPr lang="en-US" b="1" u="sng"/>
              <a:t>A. Colonies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4981435" cy="5791200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4400" b="1"/>
              <a:t>Colonialism: </a:t>
            </a:r>
            <a:r>
              <a:rPr lang="en-US" sz="4400"/>
              <a:t>a state establishes settlements in a territory and forces its principles on it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400"/>
              <a:t>Europe colonized the world!</a:t>
            </a:r>
          </a:p>
        </p:txBody>
      </p:sp>
      <p:pic>
        <p:nvPicPr>
          <p:cNvPr id="2052" name="Picture 4" descr="http://upload.wikimedia.org/wikipedia/commons/b/bb/African_Pigmies_CNE-v1-p58-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435" y="762000"/>
            <a:ext cx="3705365" cy="566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463364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0"/>
            <a:ext cx="9254599" cy="7010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/>
              <a:t>3. </a:t>
            </a:r>
            <a:r>
              <a:rPr lang="en-US" sz="4400" u="sng"/>
              <a:t>WHY?</a:t>
            </a:r>
          </a:p>
          <a:p>
            <a:pPr marL="742950" indent="-742950">
              <a:buFont typeface="+mj-lt"/>
              <a:buAutoNum type="alphaLcPeriod"/>
            </a:pPr>
            <a:r>
              <a:rPr lang="en-US" sz="4400"/>
              <a:t>GOD: </a:t>
            </a:r>
            <a:r>
              <a:rPr lang="en-US" sz="4000"/>
              <a:t>Promote Christianity</a:t>
            </a:r>
          </a:p>
          <a:p>
            <a:pPr marL="742950" indent="-742950">
              <a:buFont typeface="+mj-lt"/>
              <a:buAutoNum type="alphaLcPeriod"/>
            </a:pPr>
            <a:r>
              <a:rPr lang="en-US" sz="4400"/>
              <a:t>GOLD: </a:t>
            </a:r>
            <a:r>
              <a:rPr lang="en-US" sz="4000"/>
              <a:t>natural resources captive workforce/market</a:t>
            </a:r>
          </a:p>
          <a:p>
            <a:pPr marL="742950" indent="-742950">
              <a:buFont typeface="+mj-lt"/>
              <a:buAutoNum type="alphaLcPeriod"/>
            </a:pPr>
            <a:r>
              <a:rPr lang="en-US" sz="4400"/>
              <a:t>GLORY: </a:t>
            </a:r>
            <a:r>
              <a:rPr lang="en-US" sz="4000"/>
              <a:t>more colonies = more power</a:t>
            </a:r>
            <a:endParaRPr lang="en-US" sz="4000" b="1"/>
          </a:p>
        </p:txBody>
      </p:sp>
      <p:pic>
        <p:nvPicPr>
          <p:cNvPr id="3080" name="Picture 8" descr="http://malonemediagroup.com/wp-content/uploads/2014/08/hand-fist-power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418499"/>
            <a:ext cx="2966292" cy="1977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momndads.com/Images/Items/342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977066"/>
            <a:ext cx="2880934" cy="288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michaelasmarvelous.weebly.com/uploads/1/3/5/3/13537959/7061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140" y="4452040"/>
            <a:ext cx="2942791" cy="195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784085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"/>
            <a:ext cx="8534400" cy="6553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/>
              <a:t>4. Colonies Back then</a:t>
            </a:r>
          </a:p>
          <a:p>
            <a:pPr marL="0" indent="0">
              <a:buNone/>
            </a:pPr>
            <a:r>
              <a:rPr lang="en-US" sz="4400"/>
              <a:t>	a. Spanish: Latin America</a:t>
            </a:r>
          </a:p>
          <a:p>
            <a:pPr marL="0" indent="0">
              <a:buNone/>
            </a:pPr>
            <a:r>
              <a:rPr lang="en-US" sz="4400"/>
              <a:t>	b. Portugal: Brazil and Africa</a:t>
            </a:r>
          </a:p>
          <a:p>
            <a:pPr marL="0" indent="0">
              <a:buNone/>
            </a:pPr>
            <a:r>
              <a:rPr lang="en-US" sz="4400"/>
              <a:t>	c. UK: EVERYWHERE</a:t>
            </a:r>
          </a:p>
          <a:p>
            <a:pPr marL="0" indent="0">
              <a:buNone/>
            </a:pPr>
            <a:r>
              <a:rPr lang="en-US" sz="4400"/>
              <a:t>	d. France: West Africa, South 		East Asia</a:t>
            </a:r>
          </a:p>
        </p:txBody>
      </p:sp>
    </p:spTree>
    <p:extLst>
      <p:ext uri="{BB962C8B-B14F-4D97-AF65-F5344CB8AC3E}">
        <p14:creationId xmlns:p14="http://schemas.microsoft.com/office/powerpoint/2010/main" val="356181619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"/>
            <a:ext cx="8534400" cy="6553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/>
              <a:t>5. Most colonies became 	independent after WWII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400"/>
              <a:t>End of </a:t>
            </a:r>
            <a:r>
              <a:rPr lang="en-US" sz="4400" b="1"/>
              <a:t>Imperialism: </a:t>
            </a:r>
            <a:r>
              <a:rPr lang="en-US" sz="4400"/>
              <a:t>building of an empire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400" b="1"/>
              <a:t>Superimposed Boundary: </a:t>
            </a:r>
            <a:r>
              <a:rPr lang="en-US" sz="4400"/>
              <a:t>boundary line is placed over and ignores cultural patterns</a:t>
            </a:r>
            <a:endParaRPr lang="en-US" sz="4400" b="1"/>
          </a:p>
        </p:txBody>
      </p:sp>
    </p:spTree>
    <p:extLst>
      <p:ext uri="{BB962C8B-B14F-4D97-AF65-F5344CB8AC3E}">
        <p14:creationId xmlns:p14="http://schemas.microsoft.com/office/powerpoint/2010/main" val="119782439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392" y="0"/>
            <a:ext cx="9125607" cy="1219200"/>
          </a:xfrm>
        </p:spPr>
        <p:txBody>
          <a:bodyPr>
            <a:normAutofit fontScale="90000"/>
          </a:bodyPr>
          <a:lstStyle/>
          <a:p>
            <a:r>
              <a:rPr lang="en-US" b="1" u="sng"/>
              <a:t>What is the message of this political cartoon from 1884?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19200"/>
            <a:ext cx="7385037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154926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8" y="1752600"/>
            <a:ext cx="9239128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/>
              <a:t>1914 Colonial Possessions</a:t>
            </a:r>
          </a:p>
        </p:txBody>
      </p:sp>
    </p:spTree>
    <p:extLst>
      <p:ext uri="{BB962C8B-B14F-4D97-AF65-F5344CB8AC3E}">
        <p14:creationId xmlns:p14="http://schemas.microsoft.com/office/powerpoint/2010/main" val="199147062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28600"/>
            <a:ext cx="8229600" cy="1143000"/>
          </a:xfrm>
        </p:spPr>
        <p:txBody>
          <a:bodyPr/>
          <a:lstStyle/>
          <a:p>
            <a:pPr algn="l"/>
            <a:r>
              <a:rPr lang="en-US" b="1" u="sng"/>
              <a:t>C. Colonies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33400"/>
            <a:ext cx="8077200" cy="6324600"/>
          </a:xfrm>
        </p:spPr>
        <p:txBody>
          <a:bodyPr>
            <a:normAutofit/>
          </a:bodyPr>
          <a:lstStyle/>
          <a:p>
            <a:pPr marL="742950" indent="-742950">
              <a:buAutoNum type="arabicPeriod"/>
            </a:pPr>
            <a:r>
              <a:rPr lang="en-US" sz="4400"/>
              <a:t>68 Colonies left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000"/>
              <a:t>Mostly islands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400"/>
              <a:t>KIND of colonies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000"/>
              <a:t>Greenland 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000"/>
              <a:t>Now Chinese special administrative regions</a:t>
            </a:r>
          </a:p>
          <a:p>
            <a:pPr marL="1543050" lvl="2" indent="-742950"/>
            <a:r>
              <a:rPr lang="en-US" sz="3600"/>
              <a:t>Hong Kong (UK)</a:t>
            </a:r>
          </a:p>
          <a:p>
            <a:pPr marL="1543050" lvl="2" indent="-742950"/>
            <a:r>
              <a:rPr lang="en-US" sz="3600"/>
              <a:t>Macao (Portugal)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133600"/>
            <a:ext cx="2667000" cy="1795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14276" y="0"/>
            <a:ext cx="3529724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521422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/>
              <a:t>DISCUSS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800"/>
              <a:t>Puerto Rico doesn’t want to be a colony any more.</a:t>
            </a:r>
          </a:p>
          <a:p>
            <a:pPr marL="0" indent="0">
              <a:buNone/>
            </a:pPr>
            <a:endParaRPr lang="en-US" sz="4800"/>
          </a:p>
          <a:p>
            <a:pPr marL="0" indent="0">
              <a:buNone/>
            </a:pPr>
            <a:r>
              <a:rPr lang="en-US" sz="4800"/>
              <a:t>Should they be incorporated as a state, become sovereign, or stay a colony??</a:t>
            </a:r>
          </a:p>
        </p:txBody>
      </p:sp>
    </p:spTree>
    <p:extLst>
      <p:ext uri="{BB962C8B-B14F-4D97-AF65-F5344CB8AC3E}">
        <p14:creationId xmlns:p14="http://schemas.microsoft.com/office/powerpoint/2010/main" val="1802724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761438"/>
          </a:xfrm>
        </p:spPr>
        <p:txBody>
          <a:bodyPr>
            <a:normAutofit/>
          </a:bodyPr>
          <a:lstStyle/>
          <a:p>
            <a:r>
              <a:rPr lang="en-US"/>
              <a:t>CH. 8: POLITICAL GEOGRAPHY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46592"/>
            <a:ext cx="8255000" cy="551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20145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44609" y="173476"/>
            <a:ext cx="8229600" cy="1143000"/>
          </a:xfrm>
        </p:spPr>
        <p:txBody>
          <a:bodyPr/>
          <a:lstStyle/>
          <a:p>
            <a:r>
              <a:rPr lang="en-US" b="1" u="sng"/>
              <a:t>Video: Sir </a:t>
            </a:r>
            <a:r>
              <a:rPr lang="en-US" b="1" u="sng" err="1"/>
              <a:t>Mapsalot</a:t>
            </a:r>
            <a:endParaRPr lang="en-US" b="1" u="sng"/>
          </a:p>
        </p:txBody>
      </p:sp>
      <p:sp>
        <p:nvSpPr>
          <p:cNvPr id="5" name="AutoShape 2" descr="Image result for john green imperialis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2050" name="Picture 2" descr="Image result for sir mapsalot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74585"/>
            <a:ext cx="9155582" cy="515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6723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03" y="-152400"/>
            <a:ext cx="8229600" cy="1143000"/>
          </a:xfrm>
        </p:spPr>
        <p:txBody>
          <a:bodyPr/>
          <a:lstStyle/>
          <a:p>
            <a:pPr algn="l"/>
            <a:r>
              <a:rPr lang="en-US" b="1" u="sng"/>
              <a:t>B. Nation-states &amp; Ethnicity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85800"/>
            <a:ext cx="8839200" cy="6148552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4400"/>
              <a:t>20</a:t>
            </a:r>
            <a:r>
              <a:rPr lang="en-US" sz="4400" baseline="30000"/>
              <a:t>th</a:t>
            </a:r>
            <a:r>
              <a:rPr lang="en-US" sz="4400"/>
              <a:t> century ethnicities become a big deal in Europe again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000"/>
              <a:t>USSR said: NO ETHNICITIES, YES COMMUNISM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000"/>
              <a:t>Now: resurgence </a:t>
            </a:r>
          </a:p>
          <a:p>
            <a:pPr marL="400050" lvl="1" indent="0">
              <a:buNone/>
            </a:pPr>
            <a:r>
              <a:rPr lang="en-US" sz="4000"/>
              <a:t>of folk culture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8" t="3628" r="26454" b="32886"/>
          <a:stretch/>
        </p:blipFill>
        <p:spPr bwMode="auto">
          <a:xfrm>
            <a:off x="5139559" y="3783866"/>
            <a:ext cx="4062249" cy="3074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493208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thumb/0/07/Soviet_Union_-_Russian_SFSR_(1936).svg/2000px-Soviet_Union_-_Russian_SFSR_(1936)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2400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81000" y="-115614"/>
            <a:ext cx="8229600" cy="1143000"/>
          </a:xfrm>
        </p:spPr>
        <p:txBody>
          <a:bodyPr/>
          <a:lstStyle/>
          <a:p>
            <a:r>
              <a:rPr lang="en-US" b="1" u="sng"/>
              <a:t>USSR</a:t>
            </a:r>
          </a:p>
        </p:txBody>
      </p:sp>
    </p:spTree>
    <p:extLst>
      <p:ext uri="{BB962C8B-B14F-4D97-AF65-F5344CB8AC3E}">
        <p14:creationId xmlns:p14="http://schemas.microsoft.com/office/powerpoint/2010/main" val="269831648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b="1" u="sng"/>
              <a:t>USSR Satellite States</a:t>
            </a:r>
          </a:p>
        </p:txBody>
      </p:sp>
      <p:pic>
        <p:nvPicPr>
          <p:cNvPr id="3074" name="Picture 2" descr="https://upload.wikimedia.org/wikipedia/commons/thumb/5/57/EasternBloc_BasicMembersOnly.svg/2000px-EasternBloc_BasicMembersOnly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644132"/>
            <a:ext cx="4114800" cy="6233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54773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0"/>
            <a:ext cx="8763000" cy="6629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b="1"/>
              <a:t>2. Separatism: </a:t>
            </a:r>
            <a:r>
              <a:rPr lang="en-US" sz="4800"/>
              <a:t>Nationalities demand independence</a:t>
            </a:r>
            <a:endParaRPr lang="en-US" sz="4800" b="1"/>
          </a:p>
          <a:p>
            <a:pPr marL="1143000" lvl="1" indent="-742950">
              <a:buFont typeface="+mj-lt"/>
              <a:buAutoNum type="alphaLcPeriod"/>
            </a:pPr>
            <a:r>
              <a:rPr lang="en-US" sz="4400" b="1"/>
              <a:t>Devolution: </a:t>
            </a:r>
            <a:r>
              <a:rPr lang="en-US" sz="4400"/>
              <a:t>transfer of power from central to local government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400" b="1"/>
              <a:t>Core area: </a:t>
            </a:r>
            <a:r>
              <a:rPr lang="en-US" sz="4400"/>
              <a:t>original economic, cultural and political center</a:t>
            </a:r>
          </a:p>
          <a:p>
            <a:pPr marL="1543050" lvl="2" indent="-742950"/>
            <a:r>
              <a:rPr lang="en-US" sz="4000" b="1"/>
              <a:t>Multicore State: </a:t>
            </a:r>
            <a:r>
              <a:rPr lang="en-US" sz="4000"/>
              <a:t>more than one</a:t>
            </a:r>
            <a:endParaRPr lang="en-US" sz="4000" b="1"/>
          </a:p>
          <a:p>
            <a:pPr marL="0" indent="0">
              <a:buNone/>
            </a:pPr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1845252077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81000"/>
            <a:ext cx="8915400" cy="57451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/>
              <a:t>3. Forward Capital: </a:t>
            </a:r>
            <a:r>
              <a:rPr lang="en-US" sz="4400"/>
              <a:t>a capital that has been moved to a country’s interior to undermine regionalism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000" b="1"/>
              <a:t>Regionalism: </a:t>
            </a:r>
            <a:r>
              <a:rPr lang="en-US" sz="4000"/>
              <a:t>when a group identifies more with a region than the state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000" b="1"/>
              <a:t>Frontier: </a:t>
            </a:r>
            <a:r>
              <a:rPr lang="en-US" sz="4000"/>
              <a:t>area where borders are shifting and weak</a:t>
            </a:r>
            <a:endParaRPr lang="en-US" sz="4000" b="1"/>
          </a:p>
        </p:txBody>
      </p:sp>
    </p:spTree>
    <p:extLst>
      <p:ext uri="{BB962C8B-B14F-4D97-AF65-F5344CB8AC3E}">
        <p14:creationId xmlns:p14="http://schemas.microsoft.com/office/powerpoint/2010/main" val="207354455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/>
              <a:t>Video: Cold War</a:t>
            </a:r>
          </a:p>
        </p:txBody>
      </p:sp>
      <p:pic>
        <p:nvPicPr>
          <p:cNvPr id="1026" name="Picture 2" descr="https://i.ytimg.com/vi/y9HjvHZfCUI/maxresdefau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7876310" cy="4433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354255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/>
              <a:t>Discuss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/>
              <a:t>How do we see the legacy of the colonialization and Soviet Rule in international politics today?</a:t>
            </a:r>
          </a:p>
        </p:txBody>
      </p:sp>
    </p:spTree>
    <p:extLst>
      <p:ext uri="{BB962C8B-B14F-4D97-AF65-F5344CB8AC3E}">
        <p14:creationId xmlns:p14="http://schemas.microsoft.com/office/powerpoint/2010/main" val="287699341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/>
              <a:t>Summary: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/>
              <a:t>Describe the motivations for forming colonies.</a:t>
            </a:r>
          </a:p>
          <a:p>
            <a:r>
              <a:rPr lang="en-US" sz="4400"/>
              <a:t>Explain how colonialism still affects the world today. Use two examples.</a:t>
            </a:r>
          </a:p>
        </p:txBody>
      </p:sp>
    </p:spTree>
    <p:extLst>
      <p:ext uri="{BB962C8B-B14F-4D97-AF65-F5344CB8AC3E}">
        <p14:creationId xmlns:p14="http://schemas.microsoft.com/office/powerpoint/2010/main" val="329058441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/>
              <a:t>DAY 6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8981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I. Distribution of States</a:t>
            </a:r>
          </a:p>
        </p:txBody>
      </p:sp>
      <p:pic>
        <p:nvPicPr>
          <p:cNvPr id="4098" name="Picture 2" descr="http://i.imgur.com/ggU2k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820" y="1164930"/>
            <a:ext cx="5336080" cy="576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3854754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err="1"/>
              <a:t>Bellwork</a:t>
            </a:r>
            <a:endParaRPr lang="en-US" b="1" u="sng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/>
              <a:t>Without looking at your notes, name 4 countries and capitals in Sub-Saharan Africa.</a:t>
            </a:r>
          </a:p>
        </p:txBody>
      </p:sp>
    </p:spTree>
    <p:extLst>
      <p:ext uri="{BB962C8B-B14F-4D97-AF65-F5344CB8AC3E}">
        <p14:creationId xmlns:p14="http://schemas.microsoft.com/office/powerpoint/2010/main" val="2835118327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/>
              <a:t>Quiz</a:t>
            </a:r>
          </a:p>
          <a:p>
            <a:r>
              <a:rPr lang="en-US" sz="4000"/>
              <a:t>Finish Notes</a:t>
            </a:r>
          </a:p>
          <a:p>
            <a:r>
              <a:rPr lang="en-US" sz="4000" err="1"/>
              <a:t>Categorilla</a:t>
            </a:r>
            <a:r>
              <a:rPr lang="en-US" sz="4000"/>
              <a:t>??</a:t>
            </a:r>
          </a:p>
          <a:p>
            <a:endParaRPr lang="en-US" sz="4000"/>
          </a:p>
          <a:p>
            <a:r>
              <a:rPr lang="en-US" sz="4000" b="1"/>
              <a:t>HW: #29-35</a:t>
            </a:r>
          </a:p>
        </p:txBody>
      </p:sp>
    </p:spTree>
    <p:extLst>
      <p:ext uri="{BB962C8B-B14F-4D97-AF65-F5344CB8AC3E}">
        <p14:creationId xmlns:p14="http://schemas.microsoft.com/office/powerpoint/2010/main" val="3086585398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/>
              <a:t>Quiz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/>
              <a:t>Write clearly!</a:t>
            </a:r>
          </a:p>
          <a:p>
            <a:r>
              <a:rPr lang="en-US" sz="4400"/>
              <a:t>Capital, Country</a:t>
            </a:r>
          </a:p>
          <a:p>
            <a:r>
              <a:rPr lang="en-US" sz="4400"/>
              <a:t>Done? No tech, no naps</a:t>
            </a:r>
          </a:p>
        </p:txBody>
      </p:sp>
    </p:spTree>
    <p:extLst>
      <p:ext uri="{BB962C8B-B14F-4D97-AF65-F5344CB8AC3E}">
        <p14:creationId xmlns:p14="http://schemas.microsoft.com/office/powerpoint/2010/main" val="2125713599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/>
              <a:t>DAY 7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694151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u="sng" err="1"/>
              <a:t>Bellwork</a:t>
            </a:r>
            <a:r>
              <a:rPr lang="en-US" sz="4800" b="1" u="sng"/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/>
              <a:t>What are some ways the consequences of colonialism affect the world today?</a:t>
            </a:r>
          </a:p>
        </p:txBody>
      </p:sp>
    </p:spTree>
    <p:extLst>
      <p:ext uri="{BB962C8B-B14F-4D97-AF65-F5344CB8AC3E}">
        <p14:creationId xmlns:p14="http://schemas.microsoft.com/office/powerpoint/2010/main" val="3721919745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u="sng"/>
              <a:t>Agenda: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/>
              <a:t>2 Practice FRQ</a:t>
            </a:r>
          </a:p>
          <a:p>
            <a:r>
              <a:rPr lang="en-US" sz="4400"/>
              <a:t>Bring book tomorrow!</a:t>
            </a:r>
          </a:p>
          <a:p>
            <a:endParaRPr lang="en-US" sz="4400"/>
          </a:p>
          <a:p>
            <a:r>
              <a:rPr lang="en-US" sz="4400" b="1"/>
              <a:t>HW: #36-45</a:t>
            </a:r>
          </a:p>
        </p:txBody>
      </p:sp>
    </p:spTree>
    <p:extLst>
      <p:ext uri="{BB962C8B-B14F-4D97-AF65-F5344CB8AC3E}">
        <p14:creationId xmlns:p14="http://schemas.microsoft.com/office/powerpoint/2010/main" val="3326401064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/>
              <a:t>Objective: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/>
              <a:t>You will be able to analyze the use of gerrymandering in the USA.</a:t>
            </a:r>
          </a:p>
        </p:txBody>
      </p:sp>
    </p:spTree>
    <p:extLst>
      <p:ext uri="{BB962C8B-B14F-4D97-AF65-F5344CB8AC3E}">
        <p14:creationId xmlns:p14="http://schemas.microsoft.com/office/powerpoint/2010/main" val="2448049947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81000"/>
            <a:ext cx="8229600" cy="1143000"/>
          </a:xfrm>
        </p:spPr>
        <p:txBody>
          <a:bodyPr/>
          <a:lstStyle/>
          <a:p>
            <a:r>
              <a:rPr lang="en-US" b="1" u="sng"/>
              <a:t>TUBI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4525963"/>
          </a:xfrm>
        </p:spPr>
        <p:txBody>
          <a:bodyPr/>
          <a:lstStyle/>
          <a:p>
            <a:r>
              <a:rPr lang="en-US"/>
              <a:t>The Sahara covers large parts of Algeria, Chad, Egypt, Libya, Mali, Mauritania, Morocco, Niger, Western Sahara, Sudan and Tunisia, extends over 3,475,000 </a:t>
            </a:r>
            <a:r>
              <a:rPr lang="en-US" err="1"/>
              <a:t>sq</a:t>
            </a:r>
            <a:r>
              <a:rPr lang="en-US"/>
              <a:t> mi and it covers about 1/4 of the African continent.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3333750"/>
            <a:ext cx="5638800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7542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/>
              <a:t>FRQ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/>
              <a:t>Plan and write for 25 minutes</a:t>
            </a:r>
          </a:p>
          <a:p>
            <a:r>
              <a:rPr lang="en-US" sz="4000"/>
              <a:t>Write responses in PEN</a:t>
            </a:r>
          </a:p>
          <a:p>
            <a:r>
              <a:rPr lang="en-US" sz="4000"/>
              <a:t>Can use notes and neighbors</a:t>
            </a:r>
          </a:p>
          <a:p>
            <a:r>
              <a:rPr lang="en-US" sz="4000"/>
              <a:t>Staple prompt to back and turn in when done</a:t>
            </a:r>
          </a:p>
        </p:txBody>
      </p:sp>
    </p:spTree>
    <p:extLst>
      <p:ext uri="{BB962C8B-B14F-4D97-AF65-F5344CB8AC3E}">
        <p14:creationId xmlns:p14="http://schemas.microsoft.com/office/powerpoint/2010/main" val="3290454837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/>
              <a:t>Score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/>
              <a:t>Look over the rubric</a:t>
            </a:r>
          </a:p>
          <a:p>
            <a:r>
              <a:rPr lang="en-US" sz="4400"/>
              <a:t>Score your classmate’s FRQ, underline where they get the point</a:t>
            </a:r>
          </a:p>
          <a:p>
            <a:r>
              <a:rPr lang="en-US" sz="4400"/>
              <a:t>Add one compliment and one constructive criticism</a:t>
            </a:r>
          </a:p>
        </p:txBody>
      </p:sp>
    </p:spTree>
    <p:extLst>
      <p:ext uri="{BB962C8B-B14F-4D97-AF65-F5344CB8AC3E}">
        <p14:creationId xmlns:p14="http://schemas.microsoft.com/office/powerpoint/2010/main" val="13934545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" y="1"/>
            <a:ext cx="9144000" cy="6858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700" u="sng"/>
              <a:t>A.  The Basics:</a:t>
            </a:r>
          </a:p>
          <a:p>
            <a:pPr marL="1143000" lvl="1" indent="-742950">
              <a:buFont typeface="+mj-lt"/>
              <a:buAutoNum type="arabicPeriod"/>
            </a:pPr>
            <a:r>
              <a:rPr lang="en-US" sz="4600" b="1"/>
              <a:t>State: </a:t>
            </a:r>
            <a:r>
              <a:rPr lang="en-US" sz="4600"/>
              <a:t>area organized into a political unit and ruled by </a:t>
            </a:r>
            <a:r>
              <a:rPr lang="en-US" sz="4600" err="1"/>
              <a:t>gov.</a:t>
            </a:r>
            <a:r>
              <a:rPr lang="en-US" sz="4600"/>
              <a:t> (which deals with internal/foreign matters)</a:t>
            </a:r>
          </a:p>
          <a:p>
            <a:pPr marL="1143000" lvl="1" indent="-742950">
              <a:buFont typeface="+mj-lt"/>
              <a:buAutoNum type="arabicPeriod"/>
            </a:pPr>
            <a:r>
              <a:rPr lang="en-US" sz="4600" b="1"/>
              <a:t>Sovereign: </a:t>
            </a:r>
            <a:r>
              <a:rPr lang="en-US" sz="4600"/>
              <a:t>independent of control from other countries</a:t>
            </a:r>
          </a:p>
          <a:p>
            <a:pPr marL="1143000" lvl="1" indent="-742950">
              <a:buFont typeface="+mj-lt"/>
              <a:buAutoNum type="arabicPeriod"/>
            </a:pPr>
            <a:r>
              <a:rPr lang="en-US" sz="4600" b="1"/>
              <a:t>Microstate: </a:t>
            </a:r>
            <a:r>
              <a:rPr lang="en-US" sz="4600"/>
              <a:t>super small states</a:t>
            </a:r>
          </a:p>
          <a:p>
            <a:pPr marL="1143000" lvl="1" indent="-742950">
              <a:buFont typeface="+mj-lt"/>
              <a:buAutoNum type="arabicPeriod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110186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u="sng"/>
              <a:t>DAY 8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411380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u="sng" err="1"/>
              <a:t>Bellwork</a:t>
            </a:r>
            <a:r>
              <a:rPr lang="en-US" sz="4800" b="1" u="sng"/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/>
              <a:t>How does the geography of the UK affect how it functions?</a:t>
            </a:r>
          </a:p>
        </p:txBody>
      </p:sp>
    </p:spTree>
    <p:extLst>
      <p:ext uri="{BB962C8B-B14F-4D97-AF65-F5344CB8AC3E}">
        <p14:creationId xmlns:p14="http://schemas.microsoft.com/office/powerpoint/2010/main" val="3698769192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u="sng"/>
              <a:t>Agenda: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/>
              <a:t>Turn in </a:t>
            </a:r>
            <a:r>
              <a:rPr lang="en-US" sz="4400" err="1"/>
              <a:t>bellwork</a:t>
            </a:r>
            <a:endParaRPr lang="en-US" sz="4400"/>
          </a:p>
          <a:p>
            <a:r>
              <a:rPr lang="en-US" sz="4400"/>
              <a:t>4 Level Map pg. 274</a:t>
            </a:r>
          </a:p>
          <a:p>
            <a:r>
              <a:rPr lang="en-US" sz="4400"/>
              <a:t>Test review </a:t>
            </a:r>
          </a:p>
          <a:p>
            <a:endParaRPr lang="en-US" sz="4400"/>
          </a:p>
          <a:p>
            <a:r>
              <a:rPr lang="en-US" sz="4400" b="1"/>
              <a:t>HW: STUDY</a:t>
            </a:r>
          </a:p>
        </p:txBody>
      </p:sp>
    </p:spTree>
    <p:extLst>
      <p:ext uri="{BB962C8B-B14F-4D97-AF65-F5344CB8AC3E}">
        <p14:creationId xmlns:p14="http://schemas.microsoft.com/office/powerpoint/2010/main" val="3883144412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/>
              <a:t>Objective: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/>
              <a:t>You will be able to analyze a map of the world in 1914.</a:t>
            </a:r>
          </a:p>
        </p:txBody>
      </p:sp>
    </p:spTree>
    <p:extLst>
      <p:ext uri="{BB962C8B-B14F-4D97-AF65-F5344CB8AC3E}">
        <p14:creationId xmlns:p14="http://schemas.microsoft.com/office/powerpoint/2010/main" val="2375103727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81000"/>
            <a:ext cx="8229600" cy="1143000"/>
          </a:xfrm>
        </p:spPr>
        <p:txBody>
          <a:bodyPr/>
          <a:lstStyle/>
          <a:p>
            <a:r>
              <a:rPr lang="en-US" b="1" u="sng"/>
              <a:t>TUBI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4525963"/>
          </a:xfrm>
        </p:spPr>
        <p:txBody>
          <a:bodyPr>
            <a:normAutofit/>
          </a:bodyPr>
          <a:lstStyle/>
          <a:p>
            <a:r>
              <a:rPr lang="en-US"/>
              <a:t>William Henry Harrison holds the record for giving the longest inaugural address.</a:t>
            </a:r>
          </a:p>
          <a:p>
            <a:r>
              <a:rPr lang="en-US"/>
              <a:t>His 8,500-word address took about an hour and 45 minutes to read. </a:t>
            </a:r>
          </a:p>
          <a:p>
            <a:r>
              <a:rPr lang="en-US"/>
              <a:t>But it was a super cold and rainy day in 1841, and Harrison refused to wear a hat or coat. He caught a cold that developed into pneumonia and died a month later.</a:t>
            </a:r>
          </a:p>
        </p:txBody>
      </p:sp>
      <p:pic>
        <p:nvPicPr>
          <p:cNvPr id="1026" name="Picture 2" descr="Image result for william henry harris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571999"/>
            <a:ext cx="2057400" cy="245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6662325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296862"/>
            <a:ext cx="8229600" cy="1143000"/>
          </a:xfrm>
        </p:spPr>
        <p:txBody>
          <a:bodyPr/>
          <a:lstStyle/>
          <a:p>
            <a:r>
              <a:rPr lang="en-US" b="1" u="sng"/>
              <a:t>4 Level Map Analysis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41925" y="609600"/>
            <a:ext cx="7902075" cy="6248400"/>
          </a:xfrm>
        </p:spPr>
        <p:txBody>
          <a:bodyPr>
            <a:normAutofit fontScale="85000" lnSpcReduction="10000"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4400" b="1"/>
              <a:t>Do you understand the map?</a:t>
            </a:r>
          </a:p>
          <a:p>
            <a:pPr marL="1143000" lvl="1" indent="-742950"/>
            <a:r>
              <a:rPr lang="en-US" sz="4000"/>
              <a:t>Type of map, information depicted, </a:t>
            </a:r>
            <a:r>
              <a:rPr lang="en-US" sz="4000" err="1"/>
              <a:t>etc</a:t>
            </a:r>
            <a:endParaRPr lang="en-US" sz="4000"/>
          </a:p>
          <a:p>
            <a:pPr marL="742950" indent="-742950">
              <a:buFont typeface="+mj-lt"/>
              <a:buAutoNum type="arabicPeriod"/>
            </a:pPr>
            <a:r>
              <a:rPr lang="en-US" sz="4400" b="1"/>
              <a:t>Where do you see things? </a:t>
            </a:r>
          </a:p>
          <a:p>
            <a:pPr marL="1143000" lvl="1" indent="-742950"/>
            <a:r>
              <a:rPr lang="en-US" sz="4000"/>
              <a:t>Patterns, distribution, unique things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400" b="1"/>
              <a:t>Why there?</a:t>
            </a:r>
          </a:p>
          <a:p>
            <a:pPr marL="1143000" lvl="1" indent="-742950"/>
            <a:r>
              <a:rPr lang="en-US" sz="4000"/>
              <a:t>Reasons for you Level 2 Observations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400" b="1"/>
              <a:t>So what?</a:t>
            </a:r>
          </a:p>
          <a:p>
            <a:pPr lvl="1"/>
            <a:r>
              <a:rPr lang="en-US" sz="4000"/>
              <a:t> Connect this to at least 3 other chapters. What models apply? </a:t>
            </a:r>
          </a:p>
        </p:txBody>
      </p:sp>
      <p:sp>
        <p:nvSpPr>
          <p:cNvPr id="5" name="TextBox 4"/>
          <p:cNvSpPr txBox="1"/>
          <p:nvPr/>
        </p:nvSpPr>
        <p:spPr>
          <a:xfrm rot="16200000" flipH="1">
            <a:off x="-199293" y="1463347"/>
            <a:ext cx="11603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prstClr val="black"/>
                </a:solidFill>
              </a:rPr>
              <a:t>BULLET POINTS</a:t>
            </a:r>
          </a:p>
        </p:txBody>
      </p:sp>
      <p:sp>
        <p:nvSpPr>
          <p:cNvPr id="7" name="TextBox 6"/>
          <p:cNvSpPr txBox="1"/>
          <p:nvPr/>
        </p:nvSpPr>
        <p:spPr>
          <a:xfrm rot="16200000" flipH="1">
            <a:off x="-468672" y="3910170"/>
            <a:ext cx="1699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prstClr val="black"/>
                </a:solidFill>
              </a:rPr>
              <a:t>COMPLETE SENTENCES</a:t>
            </a:r>
          </a:p>
        </p:txBody>
      </p:sp>
      <p:sp>
        <p:nvSpPr>
          <p:cNvPr id="2" name="Left Brace 1"/>
          <p:cNvSpPr/>
          <p:nvPr/>
        </p:nvSpPr>
        <p:spPr>
          <a:xfrm>
            <a:off x="804591" y="1418355"/>
            <a:ext cx="437334" cy="1040646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Left Brace 8"/>
          <p:cNvSpPr/>
          <p:nvPr/>
        </p:nvSpPr>
        <p:spPr>
          <a:xfrm>
            <a:off x="804591" y="3805344"/>
            <a:ext cx="437334" cy="1040646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161740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b="1" u="sng"/>
              <a:t>Practice Multiple Choice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6019800"/>
          </a:xfrm>
        </p:spPr>
        <p:txBody>
          <a:bodyPr>
            <a:normAutofit/>
          </a:bodyPr>
          <a:lstStyle/>
          <a:p>
            <a:pPr lvl="0"/>
            <a:r>
              <a:rPr lang="en-US"/>
              <a:t>Find a partner</a:t>
            </a:r>
          </a:p>
          <a:p>
            <a:pPr lvl="0"/>
            <a:r>
              <a:rPr lang="en-US"/>
              <a:t>Write </a:t>
            </a:r>
            <a:r>
              <a:rPr lang="en-US" b="1"/>
              <a:t>4 MULTIPLE CHOICE QUESTIONS</a:t>
            </a:r>
          </a:p>
          <a:p>
            <a:pPr lvl="0"/>
            <a:r>
              <a:rPr lang="en-US" sz="2400" b="1"/>
              <a:t> (needs 5 choices, A B C D E)</a:t>
            </a:r>
            <a:endParaRPr lang="en-US" sz="2400"/>
          </a:p>
          <a:p>
            <a:pPr lvl="1"/>
            <a:r>
              <a:rPr lang="en-US" sz="2400"/>
              <a:t>All the following is true about  _____________ EXCEPT</a:t>
            </a:r>
          </a:p>
          <a:p>
            <a:pPr lvl="1"/>
            <a:r>
              <a:rPr lang="en-US" sz="2400"/>
              <a:t>______________ is an example of</a:t>
            </a:r>
          </a:p>
          <a:p>
            <a:pPr lvl="1"/>
            <a:r>
              <a:rPr lang="en-US" sz="2400"/>
              <a:t>An example of ___________________ is</a:t>
            </a:r>
          </a:p>
          <a:p>
            <a:pPr lvl="1"/>
            <a:r>
              <a:rPr lang="en-US" sz="2400"/>
              <a:t>From what we know about _____________ we can assume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7530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21065" y="0"/>
            <a:ext cx="8229600" cy="590769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5400" b="1" u="sng"/>
              <a:t>Discuss</a:t>
            </a:r>
          </a:p>
          <a:p>
            <a:pPr marL="0" indent="0" algn="ctr">
              <a:buNone/>
            </a:pPr>
            <a:endParaRPr lang="en-US" sz="5400" b="1"/>
          </a:p>
          <a:p>
            <a:pPr marL="0" indent="0" algn="ctr">
              <a:buNone/>
            </a:pPr>
            <a:r>
              <a:rPr lang="en-US" sz="5400" b="1"/>
              <a:t>Why are the borders where they are? What do you think decides where one country starts and another one ends?</a:t>
            </a:r>
          </a:p>
          <a:p>
            <a:pPr marL="0" indent="0" algn="ctr">
              <a:buNone/>
            </a:pPr>
            <a:endParaRPr lang="en-US" sz="5400" b="1"/>
          </a:p>
          <a:p>
            <a:pPr marL="0" indent="0" algn="ctr">
              <a:buNone/>
            </a:pPr>
            <a:r>
              <a:rPr lang="en-US" sz="5400" b="1"/>
              <a:t>												</a:t>
            </a:r>
            <a:endParaRPr lang="en-US" sz="5400" b="1" u="sng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249980"/>
            <a:ext cx="4943256" cy="260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6474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93599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b="0"/>
              <a:t>B. Origins of a state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021" y="712015"/>
            <a:ext cx="8333651" cy="5903267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b="1"/>
              <a:t>Irredentism: </a:t>
            </a:r>
            <a:r>
              <a:rPr lang="en-US"/>
              <a:t>when one state wants to take land that is related but no longer part of the state</a:t>
            </a:r>
            <a:endParaRPr lang="en-US" b="1"/>
          </a:p>
        </p:txBody>
      </p:sp>
      <p:pic>
        <p:nvPicPr>
          <p:cNvPr id="2050" name="Picture 2" descr="http://wps.pearsoncustom.com/wps/media/objects/2427/2486120/chap_assets/maps/map28_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9" t="4724" r="450" b="23608"/>
          <a:stretch/>
        </p:blipFill>
        <p:spPr bwMode="auto">
          <a:xfrm>
            <a:off x="2669877" y="2774730"/>
            <a:ext cx="6474123" cy="408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4746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5670"/>
            <a:ext cx="8229600" cy="5700494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2. Territoriality: </a:t>
            </a:r>
            <a:r>
              <a:rPr lang="en-US"/>
              <a:t>efforts to control parts of land for political and social ends</a:t>
            </a:r>
          </a:p>
          <a:p>
            <a:pPr marL="0" indent="0">
              <a:buNone/>
            </a:pPr>
            <a:r>
              <a:rPr lang="en-US" b="1"/>
              <a:t>-Domino Theory: </a:t>
            </a:r>
            <a:r>
              <a:rPr lang="en-US"/>
              <a:t>during the Cold War, if one country falls to communism so will all of the countries around it</a:t>
            </a:r>
          </a:p>
          <a:p>
            <a:pPr marL="0" indent="0">
              <a:buNone/>
            </a:pPr>
            <a:endParaRPr lang="en-US" b="1"/>
          </a:p>
        </p:txBody>
      </p:sp>
      <p:pic>
        <p:nvPicPr>
          <p:cNvPr id="4" name="Picture 2" descr="http://the--threatofcommunism.weebly.com/uploads/3/7/6/5/37650775/8793618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134" y="4800600"/>
            <a:ext cx="3391666" cy="179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1358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588" y="218474"/>
            <a:ext cx="7448212" cy="66395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/>
              <a:t>3. United Nations</a:t>
            </a:r>
          </a:p>
          <a:p>
            <a:pPr lvl="2"/>
            <a:r>
              <a:rPr lang="en-US" b="1"/>
              <a:t>UN: </a:t>
            </a:r>
            <a:r>
              <a:rPr lang="en-US"/>
              <a:t>international organization to solve global problems </a:t>
            </a:r>
          </a:p>
          <a:p>
            <a:pPr lvl="3"/>
            <a:r>
              <a:rPr lang="en-US"/>
              <a:t>Officially recognize new nations and negotiate disputes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4957" y="0"/>
            <a:ext cx="2609043" cy="284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983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81000"/>
            <a:ext cx="8229600" cy="1143000"/>
          </a:xfrm>
        </p:spPr>
        <p:txBody>
          <a:bodyPr/>
          <a:lstStyle/>
          <a:p>
            <a:r>
              <a:rPr lang="en-US"/>
              <a:t>Video: How Does the UN Work</a:t>
            </a:r>
          </a:p>
        </p:txBody>
      </p:sp>
      <p:pic>
        <p:nvPicPr>
          <p:cNvPr id="3" name="How does the United Nations work? | RMIT University">
            <a:hlinkClick r:id="" action="ppaction://media"/>
            <a:extLst>
              <a:ext uri="{FF2B5EF4-FFF2-40B4-BE49-F238E27FC236}">
                <a16:creationId xmlns:a16="http://schemas.microsoft.com/office/drawing/2014/main" id="{A82F6E14-D9B5-0B4F-95A5-87931A30F05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4416" y="533400"/>
            <a:ext cx="9129584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885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DAY 1	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This is an edit just to see how this works...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9995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/>
            <a:r>
              <a:rPr lang="en-US" b="0"/>
              <a:t>C. How to define a state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470" y="951836"/>
            <a:ext cx="7947730" cy="5588695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/>
              <a:t>Land/Territory – borders!</a:t>
            </a:r>
          </a:p>
          <a:p>
            <a:pPr marL="742950" indent="-742950">
              <a:buFont typeface="+mj-lt"/>
              <a:buAutoNum type="arabicPeriod"/>
            </a:pPr>
            <a:r>
              <a:rPr lang="en-US"/>
              <a:t>Political System</a:t>
            </a:r>
          </a:p>
          <a:p>
            <a:pPr marL="742950" indent="-742950">
              <a:buFont typeface="+mj-lt"/>
              <a:buAutoNum type="arabicPeriod"/>
            </a:pPr>
            <a:r>
              <a:rPr lang="en-US"/>
              <a:t>Economic System</a:t>
            </a:r>
          </a:p>
          <a:p>
            <a:pPr marL="742950" indent="-742950">
              <a:buFont typeface="+mj-lt"/>
              <a:buAutoNum type="arabicPeriod"/>
            </a:pPr>
            <a:r>
              <a:rPr lang="en-US"/>
              <a:t>Cultural Landscape</a:t>
            </a:r>
          </a:p>
        </p:txBody>
      </p:sp>
    </p:spTree>
    <p:extLst>
      <p:ext uri="{BB962C8B-B14F-4D97-AF65-F5344CB8AC3E}">
        <p14:creationId xmlns:p14="http://schemas.microsoft.com/office/powerpoint/2010/main" val="28615014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89A39B-D7EA-E446-90F1-F705C1E95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381000"/>
            <a:ext cx="8229600" cy="4525963"/>
          </a:xfrm>
        </p:spPr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US"/>
              <a:t>Korea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/>
              <a:t>Still technically at war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/>
              <a:t>Divided along the 38</a:t>
            </a:r>
            <a:r>
              <a:rPr lang="en-US" baseline="30000"/>
              <a:t>th</a:t>
            </a:r>
            <a:r>
              <a:rPr lang="en-US"/>
              <a:t> parallel</a:t>
            </a:r>
          </a:p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1E7ACA-06CA-454A-AFFE-C90F7DADF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3795" y="2895600"/>
            <a:ext cx="5050692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842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38th parall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52750" cy="232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38th parall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008" y="2397125"/>
            <a:ext cx="7335992" cy="434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38th parall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25" y="0"/>
            <a:ext cx="4302125" cy="242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60731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099" t="2769" r="2243" b="3385"/>
          <a:stretch/>
        </p:blipFill>
        <p:spPr>
          <a:xfrm>
            <a:off x="0" y="2693361"/>
            <a:ext cx="4055655" cy="41646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0800" y="0"/>
            <a:ext cx="5283200" cy="381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62778" y="4812845"/>
            <a:ext cx="36547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6000" b="1">
                <a:solidFill>
                  <a:prstClr val="black"/>
                </a:solidFill>
              </a:rPr>
              <a:t>Antarctica</a:t>
            </a:r>
            <a:r>
              <a:rPr lang="en-US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1070" y="131942"/>
            <a:ext cx="433848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6600" b="1">
                <a:solidFill>
                  <a:prstClr val="black"/>
                </a:solidFill>
              </a:rPr>
              <a:t>Arctic Circle</a:t>
            </a:r>
          </a:p>
        </p:txBody>
      </p:sp>
      <p:sp>
        <p:nvSpPr>
          <p:cNvPr id="9" name="Bent Arrow 8"/>
          <p:cNvSpPr/>
          <p:nvPr/>
        </p:nvSpPr>
        <p:spPr>
          <a:xfrm flipH="1">
            <a:off x="3928653" y="4139517"/>
            <a:ext cx="931333" cy="945445"/>
          </a:xfrm>
          <a:prstGeom prst="bent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Bent Arrow 9"/>
          <p:cNvSpPr/>
          <p:nvPr/>
        </p:nvSpPr>
        <p:spPr>
          <a:xfrm rot="10800000" flipH="1">
            <a:off x="3124322" y="1066571"/>
            <a:ext cx="931333" cy="945445"/>
          </a:xfrm>
          <a:prstGeom prst="bent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056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Discuss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Define a state in your own words.</a:t>
            </a:r>
          </a:p>
          <a:p>
            <a:r>
              <a:rPr lang="en-US"/>
              <a:t>Explain how states develop, use a contemporary example.</a:t>
            </a:r>
          </a:p>
        </p:txBody>
      </p:sp>
    </p:spTree>
    <p:extLst>
      <p:ext uri="{BB962C8B-B14F-4D97-AF65-F5344CB8AC3E}">
        <p14:creationId xmlns:p14="http://schemas.microsoft.com/office/powerpoint/2010/main" val="36591925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II. Government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8248"/>
          <a:stretch/>
        </p:blipFill>
        <p:spPr>
          <a:xfrm>
            <a:off x="0" y="1320800"/>
            <a:ext cx="9144000" cy="3867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5924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1403" y="-107689"/>
            <a:ext cx="8229600" cy="1143000"/>
          </a:xfrm>
        </p:spPr>
        <p:txBody>
          <a:bodyPr/>
          <a:lstStyle/>
          <a:p>
            <a:pPr algn="l"/>
            <a:r>
              <a:rPr lang="en-US"/>
              <a:t>A. National Scale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14494" y="928510"/>
            <a:ext cx="8398074" cy="5680294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/>
              <a:t>3 types: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b="1"/>
              <a:t>Democracy: </a:t>
            </a:r>
            <a:r>
              <a:rPr lang="en-US"/>
              <a:t>citizens elect leaders and can run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b="1"/>
              <a:t>Autocracy: </a:t>
            </a:r>
            <a:r>
              <a:rPr lang="en-US"/>
              <a:t>country according to ruler’s interests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b="1"/>
              <a:t>Theocracy: </a:t>
            </a:r>
            <a:r>
              <a:rPr lang="en-US"/>
              <a:t>priests rule in the name of God or a god.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7970653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4241126"/>
              </p:ext>
            </p:extLst>
          </p:nvPr>
        </p:nvGraphicFramePr>
        <p:xfrm>
          <a:off x="163865" y="352648"/>
          <a:ext cx="8862358" cy="53908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176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22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223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8068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/>
                        <a:t>Democracy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/>
                        <a:t>Autocracy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36730">
                <a:tc>
                  <a:txBody>
                    <a:bodyPr/>
                    <a:lstStyle/>
                    <a:p>
                      <a:r>
                        <a:rPr lang="en-US" sz="2000" b="1"/>
                        <a:t>Selection of Leaders</a:t>
                      </a:r>
                    </a:p>
                  </a:txBody>
                  <a:tcP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aseline="0"/>
                        <a:t>citizens can express multiple opinions and choose leaders</a:t>
                      </a:r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Leaders selected</a:t>
                      </a:r>
                      <a:r>
                        <a:rPr lang="en-US" sz="2800" baseline="0"/>
                        <a:t> via succession and from political elite</a:t>
                      </a:r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36730">
                <a:tc>
                  <a:txBody>
                    <a:bodyPr/>
                    <a:lstStyle/>
                    <a:p>
                      <a:r>
                        <a:rPr lang="en-US" sz="2000" b="1"/>
                        <a:t>Citizen Participation</a:t>
                      </a:r>
                    </a:p>
                  </a:txBody>
                  <a:tcP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Restraints</a:t>
                      </a:r>
                      <a:r>
                        <a:rPr lang="en-US" sz="2800" baseline="0"/>
                        <a:t> on the power of the executive</a:t>
                      </a:r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Citizen</a:t>
                      </a:r>
                      <a:r>
                        <a:rPr lang="en-US" sz="2800" baseline="0"/>
                        <a:t> participation restricted and repressed</a:t>
                      </a:r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36730">
                <a:tc>
                  <a:txBody>
                    <a:bodyPr/>
                    <a:lstStyle/>
                    <a:p>
                      <a:r>
                        <a:rPr lang="en-US" sz="2000" b="1"/>
                        <a:t>Checks and Balances</a:t>
                      </a:r>
                    </a:p>
                  </a:txBody>
                  <a:tcP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Guaranteed civil liberties for everyone</a:t>
                      </a:r>
                      <a:r>
                        <a:rPr lang="en-US" sz="2800" baseline="0"/>
                        <a:t> at all times</a:t>
                      </a:r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No</a:t>
                      </a:r>
                      <a:r>
                        <a:rPr lang="en-US" sz="2800" baseline="0"/>
                        <a:t> checks from legislative, judicial, or civil society institutions</a:t>
                      </a:r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58531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6546"/>
            <a:ext cx="8569022" cy="67214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2. Democracy is winning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100"/>
              <a:t>irrelevant monarchies replaced 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100"/>
              <a:t>gov. regulate, tax and mobilize citizens in exchange for rights and liberties</a:t>
            </a:r>
          </a:p>
          <a:p>
            <a:pPr marL="1257300" lvl="1" indent="-742950">
              <a:buFont typeface="+mj-lt"/>
              <a:buAutoNum type="alphaLcPeriod"/>
            </a:pPr>
            <a:r>
              <a:rPr lang="en-US" sz="4100"/>
              <a:t>diffusion from Europe and North America</a:t>
            </a:r>
          </a:p>
        </p:txBody>
      </p:sp>
    </p:spTree>
    <p:extLst>
      <p:ext uri="{BB962C8B-B14F-4D97-AF65-F5344CB8AC3E}">
        <p14:creationId xmlns:p14="http://schemas.microsoft.com/office/powerpoint/2010/main" val="3671089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Geographic Connections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/>
              <a:t>Come up with 3 examples for </a:t>
            </a:r>
            <a:r>
              <a:rPr lang="en-US" sz="4800" b="1"/>
              <a:t>democratic</a:t>
            </a:r>
            <a:r>
              <a:rPr lang="en-US" sz="4800"/>
              <a:t> and</a:t>
            </a:r>
            <a:r>
              <a:rPr lang="en-US" sz="4800" b="1"/>
              <a:t> autocratic </a:t>
            </a:r>
            <a:r>
              <a:rPr lang="en-US" sz="4800"/>
              <a:t>countries each</a:t>
            </a:r>
          </a:p>
          <a:p>
            <a:r>
              <a:rPr lang="en-US" sz="4800"/>
              <a:t>Discuss!</a:t>
            </a:r>
          </a:p>
          <a:p>
            <a:pPr marL="0" indent="0">
              <a:buNone/>
            </a:pPr>
            <a:endParaRPr lang="en-US" sz="4800"/>
          </a:p>
        </p:txBody>
      </p:sp>
    </p:spTree>
    <p:extLst>
      <p:ext uri="{BB962C8B-B14F-4D97-AF65-F5344CB8AC3E}">
        <p14:creationId xmlns:p14="http://schemas.microsoft.com/office/powerpoint/2010/main" val="767957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Bellwork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52274"/>
            <a:ext cx="8229600" cy="5105400"/>
          </a:xfrm>
        </p:spPr>
        <p:txBody>
          <a:bodyPr>
            <a:normAutofit/>
          </a:bodyPr>
          <a:lstStyle/>
          <a:p>
            <a:r>
              <a:rPr lang="en-US"/>
              <a:t>What are the differences in a border between states and a border between countries?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2775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368490"/>
            <a:ext cx="8509379" cy="64895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/>
              <a:t>3. Geopolitics: </a:t>
            </a:r>
            <a:r>
              <a:rPr lang="en-US"/>
              <a:t>how spatial relations among regions influence their political activities</a:t>
            </a:r>
            <a:r>
              <a:rPr lang="en-US" b="1"/>
              <a:t> </a:t>
            </a:r>
          </a:p>
        </p:txBody>
      </p:sp>
      <p:pic>
        <p:nvPicPr>
          <p:cNvPr id="3074" name="Picture 2" descr="http://9bri.com/wp-content/uploads/2013/03/john-bull-and-his-frien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713" y="2801171"/>
            <a:ext cx="5214168" cy="353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19474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0"/>
            <a:ext cx="8966578" cy="6858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/>
              <a:t>4. Supranational Organization: </a:t>
            </a:r>
            <a:r>
              <a:rPr lang="en-US"/>
              <a:t>an organization with 3 or more countries</a:t>
            </a:r>
            <a:r>
              <a:rPr lang="en-US" b="1"/>
              <a:t> 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b="1"/>
              <a:t>NATO: </a:t>
            </a:r>
            <a:r>
              <a:rPr lang="en-US"/>
              <a:t>North Atlantic Treaty Organization; military partnership</a:t>
            </a:r>
            <a:endParaRPr lang="en-US" b="1"/>
          </a:p>
          <a:p>
            <a:pPr marL="1143000" lvl="1" indent="-742950">
              <a:buFont typeface="+mj-lt"/>
              <a:buAutoNum type="alphaLcPeriod"/>
            </a:pPr>
            <a:r>
              <a:rPr lang="en-US" b="1"/>
              <a:t>European Union: </a:t>
            </a:r>
            <a:r>
              <a:rPr lang="en-US"/>
              <a:t>economic agreement</a:t>
            </a:r>
            <a:endParaRPr lang="en-US" b="1"/>
          </a:p>
        </p:txBody>
      </p:sp>
      <p:pic>
        <p:nvPicPr>
          <p:cNvPr id="1026" name="Picture 2" descr="http://www.syedkamall.co.uk/images/easyblog_images/549/E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212" y="4635992"/>
            <a:ext cx="3372367" cy="2244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9795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Video: EU</a:t>
            </a:r>
          </a:p>
        </p:txBody>
      </p:sp>
      <p:pic>
        <p:nvPicPr>
          <p:cNvPr id="2050" name="Picture 2" descr="https://i.ytimg.com/vi/O37yJBFRrfg/maxresdefau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17638"/>
            <a:ext cx="8531225" cy="479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6143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8671"/>
            <a:ext cx="5581934" cy="67033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/>
              <a:t>5. Models: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b="1"/>
              <a:t>Friedrich </a:t>
            </a:r>
            <a:r>
              <a:rPr lang="en-US" b="1" err="1"/>
              <a:t>Ratzel</a:t>
            </a:r>
            <a:r>
              <a:rPr lang="en-US" b="1"/>
              <a:t>: </a:t>
            </a:r>
            <a:r>
              <a:rPr lang="en-US"/>
              <a:t>a state is like a living thing with a life cycle from birth to death</a:t>
            </a:r>
          </a:p>
        </p:txBody>
      </p:sp>
      <p:pic>
        <p:nvPicPr>
          <p:cNvPr id="5122" name="Picture 2" descr="http://www.spektrum.de/lexika/images/geogr/ratzel_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" t="2895" r="9189" b="30895"/>
          <a:stretch/>
        </p:blipFill>
        <p:spPr bwMode="auto">
          <a:xfrm>
            <a:off x="6022427" y="1576552"/>
            <a:ext cx="2680138" cy="288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54835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8853"/>
            <a:ext cx="9144000" cy="56484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/>
              <a:t>b. Heartland theory: </a:t>
            </a:r>
            <a:r>
              <a:rPr lang="en-US" sz="4000"/>
              <a:t>Eurasia holds the resources to dominate the earth (USSR)</a:t>
            </a:r>
          </a:p>
          <a:p>
            <a:pPr marL="0" indent="0">
              <a:buNone/>
            </a:pPr>
            <a:r>
              <a:rPr lang="en-US" sz="4000" b="1"/>
              <a:t>c. </a:t>
            </a:r>
            <a:r>
              <a:rPr lang="en-US" sz="4000" b="1" err="1"/>
              <a:t>Rimland</a:t>
            </a:r>
            <a:r>
              <a:rPr lang="en-US" sz="4000" b="1"/>
              <a:t> Theory: </a:t>
            </a:r>
            <a:r>
              <a:rPr lang="en-US" sz="4000"/>
              <a:t>Eurasia’s rim hold the key to global power (China, Japan, India, Saudi Arabia, Europe)</a:t>
            </a:r>
          </a:p>
        </p:txBody>
      </p:sp>
      <p:pic>
        <p:nvPicPr>
          <p:cNvPr id="4" name="Picture 4" descr="http://www.fernandogomezherrero.com/blog/wp-content/uploads/2012/12/heartland_rimlan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" t="4144" r="2156" b="3975"/>
          <a:stretch/>
        </p:blipFill>
        <p:spPr bwMode="auto">
          <a:xfrm>
            <a:off x="2490951" y="3401729"/>
            <a:ext cx="5722883" cy="345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06144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Discuss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/>
              <a:t>Do you agree with any of these theories? Why or why not?</a:t>
            </a:r>
          </a:p>
        </p:txBody>
      </p:sp>
    </p:spTree>
    <p:extLst>
      <p:ext uri="{BB962C8B-B14F-4D97-AF65-F5344CB8AC3E}">
        <p14:creationId xmlns:p14="http://schemas.microsoft.com/office/powerpoint/2010/main" val="18309574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680" y="-133007"/>
            <a:ext cx="8229600" cy="1143000"/>
          </a:xfrm>
        </p:spPr>
        <p:txBody>
          <a:bodyPr/>
          <a:lstStyle/>
          <a:p>
            <a:pPr algn="l"/>
            <a:r>
              <a:rPr lang="en-US"/>
              <a:t>B. Local Scale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0290" y="1009993"/>
            <a:ext cx="8070344" cy="5721701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b="1"/>
              <a:t>Unitary State: </a:t>
            </a:r>
            <a:r>
              <a:rPr lang="en-US"/>
              <a:t>power is in the hands of central government officials</a:t>
            </a:r>
          </a:p>
          <a:p>
            <a:pPr marL="742950" indent="-742950">
              <a:buFont typeface="+mj-lt"/>
              <a:buAutoNum type="arabicPeriod"/>
            </a:pPr>
            <a:r>
              <a:rPr lang="en-US" b="1"/>
              <a:t>Federal State: </a:t>
            </a:r>
            <a:r>
              <a:rPr lang="en-US"/>
              <a:t>puts strong power to units of local government</a:t>
            </a:r>
          </a:p>
          <a:p>
            <a:pPr marL="0" indent="0">
              <a:buNone/>
            </a:pP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9403188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Discuss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Which do you think works better a unitary or federal system?</a:t>
            </a:r>
          </a:p>
          <a:p>
            <a:r>
              <a:rPr lang="en-US"/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22610563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6546"/>
            <a:ext cx="8229600" cy="1577954"/>
          </a:xfrm>
        </p:spPr>
        <p:txBody>
          <a:bodyPr>
            <a:normAutofit/>
          </a:bodyPr>
          <a:lstStyle/>
          <a:p>
            <a:r>
              <a:rPr lang="en-US"/>
              <a:t>Video: TED-Ed Gerrymandering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7246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4422" y="34749"/>
            <a:ext cx="8229600" cy="1143000"/>
          </a:xfrm>
        </p:spPr>
        <p:txBody>
          <a:bodyPr/>
          <a:lstStyle/>
          <a:p>
            <a:pPr algn="l"/>
            <a:r>
              <a:rPr lang="en-US" u="none"/>
              <a:t>2. Federal State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77332" y="1177749"/>
            <a:ext cx="8283224" cy="5567361"/>
          </a:xfrm>
        </p:spPr>
        <p:txBody>
          <a:bodyPr/>
          <a:lstStyle/>
          <a:p>
            <a:pPr marL="742950" indent="-742950">
              <a:buFont typeface="+mj-lt"/>
              <a:buAutoNum type="alphaLcPeriod"/>
            </a:pPr>
            <a:r>
              <a:rPr lang="en-US"/>
              <a:t>USA: 435 legislative districts</a:t>
            </a:r>
          </a:p>
          <a:p>
            <a:pPr marL="742950" indent="-742950">
              <a:buFont typeface="+mj-lt"/>
              <a:buAutoNum type="alphaLcPeriod"/>
            </a:pPr>
            <a:r>
              <a:rPr lang="en-US" b="1"/>
              <a:t>Gerrymandering: </a:t>
            </a:r>
            <a:r>
              <a:rPr lang="en-US"/>
              <a:t>redraw the boundaries to benefit a political party</a:t>
            </a:r>
          </a:p>
          <a:p>
            <a:pPr marL="742950" indent="-742950">
              <a:buFont typeface="+mj-lt"/>
              <a:buAutoNum type="alphaLcPeriod"/>
            </a:pP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3916" y="3480580"/>
            <a:ext cx="5954614" cy="326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773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Agenda: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6220"/>
            <a:ext cx="8229600" cy="5325276"/>
          </a:xfrm>
        </p:spPr>
        <p:txBody>
          <a:bodyPr>
            <a:normAutofit/>
          </a:bodyPr>
          <a:lstStyle/>
          <a:p>
            <a:r>
              <a:rPr lang="en-US" b="1"/>
              <a:t>Notes: Introduction to States and Government</a:t>
            </a:r>
          </a:p>
          <a:p>
            <a:endParaRPr lang="en-US" b="1"/>
          </a:p>
          <a:p>
            <a:r>
              <a:rPr lang="en-US" b="1"/>
              <a:t>HW: Map, #1-7</a:t>
            </a:r>
          </a:p>
        </p:txBody>
      </p:sp>
    </p:spTree>
    <p:extLst>
      <p:ext uri="{BB962C8B-B14F-4D97-AF65-F5344CB8AC3E}">
        <p14:creationId xmlns:p14="http://schemas.microsoft.com/office/powerpoint/2010/main" val="17187756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1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8107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664309"/>
          </a:xfrm>
        </p:spPr>
        <p:txBody>
          <a:bodyPr>
            <a:normAutofit/>
          </a:bodyPr>
          <a:lstStyle/>
          <a:p>
            <a:r>
              <a:rPr lang="en-US"/>
              <a:t>Video: Daily Show – Gerrymandering (2013)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111146"/>
            <a:ext cx="80899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7129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/>
              <a:t>Summary: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075" y="1143000"/>
            <a:ext cx="8686800" cy="5257800"/>
          </a:xfrm>
        </p:spPr>
        <p:txBody>
          <a:bodyPr>
            <a:normAutofit/>
          </a:bodyPr>
          <a:lstStyle/>
          <a:p>
            <a:r>
              <a:rPr lang="en-US"/>
              <a:t>Identify an example of a state and a microstate.</a:t>
            </a:r>
          </a:p>
          <a:p>
            <a:r>
              <a:rPr lang="en-US"/>
              <a:t>Explain two ways states are governed.</a:t>
            </a:r>
          </a:p>
          <a:p>
            <a:r>
              <a:rPr lang="en-US"/>
              <a:t>Describe the influence of geopolitics on states, use supranational organizations.</a:t>
            </a:r>
          </a:p>
        </p:txBody>
      </p:sp>
    </p:spTree>
    <p:extLst>
      <p:ext uri="{BB962C8B-B14F-4D97-AF65-F5344CB8AC3E}">
        <p14:creationId xmlns:p14="http://schemas.microsoft.com/office/powerpoint/2010/main" val="133089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Re-Districting Game</a:t>
            </a:r>
          </a:p>
        </p:txBody>
      </p:sp>
      <p:pic>
        <p:nvPicPr>
          <p:cNvPr id="3074" name="Picture 2" descr="Image result for gerrymander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597" y="1981818"/>
            <a:ext cx="4657057" cy="487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96118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772400" cy="1470025"/>
          </a:xfrm>
        </p:spPr>
        <p:txBody>
          <a:bodyPr/>
          <a:lstStyle/>
          <a:p>
            <a:r>
              <a:rPr lang="en-US">
                <a:latin typeface="+mn-lt"/>
              </a:rPr>
              <a:t>DAY 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3638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latin typeface="+mn-lt"/>
              </a:rPr>
              <a:t>Bellwork</a:t>
            </a:r>
            <a:endParaRPr lang="en-US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Describe a time when you have created a boundary (real or imaginary) to separate your space from someone else (sibling, cousin, friend)</a:t>
            </a:r>
          </a:p>
        </p:txBody>
      </p:sp>
    </p:spTree>
    <p:extLst>
      <p:ext uri="{BB962C8B-B14F-4D97-AF65-F5344CB8AC3E}">
        <p14:creationId xmlns:p14="http://schemas.microsoft.com/office/powerpoint/2010/main" val="36652315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Notes: Boundaries</a:t>
            </a:r>
          </a:p>
          <a:p>
            <a:r>
              <a:rPr lang="en-US" b="1"/>
              <a:t>HW: Map check Friday, #8-14</a:t>
            </a:r>
          </a:p>
        </p:txBody>
      </p:sp>
    </p:spTree>
    <p:extLst>
      <p:ext uri="{BB962C8B-B14F-4D97-AF65-F5344CB8AC3E}">
        <p14:creationId xmlns:p14="http://schemas.microsoft.com/office/powerpoint/2010/main" val="10896984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Objective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You will be able to summarize the different shapes of states and kinds of boundaries.</a:t>
            </a:r>
          </a:p>
        </p:txBody>
      </p:sp>
    </p:spTree>
    <p:extLst>
      <p:ext uri="{BB962C8B-B14F-4D97-AF65-F5344CB8AC3E}">
        <p14:creationId xmlns:p14="http://schemas.microsoft.com/office/powerpoint/2010/main" val="41933469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30580"/>
            <a:ext cx="8229600" cy="1143000"/>
          </a:xfrm>
        </p:spPr>
        <p:txBody>
          <a:bodyPr/>
          <a:lstStyle/>
          <a:p>
            <a:r>
              <a:rPr lang="en-US"/>
              <a:t>TUBI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2420"/>
            <a:ext cx="4019550" cy="4525963"/>
          </a:xfrm>
        </p:spPr>
        <p:txBody>
          <a:bodyPr/>
          <a:lstStyle/>
          <a:p>
            <a:r>
              <a:rPr lang="en-US"/>
              <a:t>Border between Brazil and Bolivia</a:t>
            </a:r>
          </a:p>
          <a:p>
            <a:r>
              <a:rPr lang="en-US"/>
              <a:t>Bolivia has deforestation laws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0" y="1110095"/>
            <a:ext cx="4667250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32490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I. BOUNDARIES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122" y="1417638"/>
            <a:ext cx="7100810" cy="532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105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Objective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You will be able to summarize the development of states.</a:t>
            </a:r>
          </a:p>
        </p:txBody>
      </p:sp>
    </p:spTree>
    <p:extLst>
      <p:ext uri="{BB962C8B-B14F-4D97-AF65-F5344CB8AC3E}">
        <p14:creationId xmlns:p14="http://schemas.microsoft.com/office/powerpoint/2010/main" val="4035466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47"/>
            <a:ext cx="8229600" cy="1143000"/>
          </a:xfrm>
        </p:spPr>
        <p:txBody>
          <a:bodyPr/>
          <a:lstStyle/>
          <a:p>
            <a:pPr algn="l"/>
            <a:r>
              <a:rPr lang="en-US">
                <a:latin typeface="+mn-lt"/>
              </a:rPr>
              <a:t>A. Types of Boundaries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4548"/>
            <a:ext cx="8229600" cy="4981616"/>
          </a:xfrm>
        </p:spPr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US" b="1"/>
              <a:t>Physical boundaries: </a:t>
            </a:r>
            <a:r>
              <a:rPr lang="en-US"/>
              <a:t>match the physical landscape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/>
              <a:t>Deserts:</a:t>
            </a:r>
          </a:p>
          <a:p>
            <a:pPr marL="1543050" lvl="2" indent="-742950"/>
            <a:r>
              <a:rPr lang="en-US"/>
              <a:t>b/c they are hard to cross and have few people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9727" b="46872"/>
          <a:stretch/>
        </p:blipFill>
        <p:spPr>
          <a:xfrm>
            <a:off x="0" y="4823471"/>
            <a:ext cx="9144000" cy="203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9625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0448" y="3348724"/>
            <a:ext cx="5218255" cy="350927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1928"/>
            <a:ext cx="8229600" cy="5798454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b. Mountains:</a:t>
            </a:r>
          </a:p>
          <a:p>
            <a:pPr lvl="1"/>
            <a:r>
              <a:rPr lang="en-US"/>
              <a:t> difficult to cross (especially during winter)</a:t>
            </a:r>
          </a:p>
          <a:p>
            <a:pPr lvl="1"/>
            <a:r>
              <a:rPr lang="en-US"/>
              <a:t> BUT: where draw the line?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3291" t="18035" r="13683" b="14487"/>
          <a:stretch/>
        </p:blipFill>
        <p:spPr>
          <a:xfrm>
            <a:off x="0" y="3348724"/>
            <a:ext cx="6240520" cy="350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6577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" y="54618"/>
            <a:ext cx="5025188" cy="68033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c. Water:</a:t>
            </a:r>
          </a:p>
          <a:p>
            <a:pPr lvl="1"/>
            <a:r>
              <a:rPr lang="en-US"/>
              <a:t> Rivers, lakes, oceans</a:t>
            </a:r>
          </a:p>
          <a:p>
            <a:pPr lvl="1"/>
            <a:r>
              <a:rPr lang="en-US"/>
              <a:t> Good because:</a:t>
            </a:r>
          </a:p>
          <a:p>
            <a:pPr lvl="2"/>
            <a:r>
              <a:rPr lang="en-US" sz="4000"/>
              <a:t> obvious boundaries</a:t>
            </a:r>
          </a:p>
          <a:p>
            <a:pPr lvl="2"/>
            <a:r>
              <a:rPr lang="en-US" sz="4000"/>
              <a:t> transportation for trade/military</a:t>
            </a:r>
          </a:p>
          <a:p>
            <a:pPr lvl="2"/>
            <a:r>
              <a:rPr lang="en-US" sz="4000"/>
              <a:t> protection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637" t="11569" r="9466"/>
          <a:stretch/>
        </p:blipFill>
        <p:spPr>
          <a:xfrm>
            <a:off x="4627702" y="-1"/>
            <a:ext cx="4516299" cy="34136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5190" y="3966069"/>
            <a:ext cx="4118811" cy="289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9079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Geographic Connections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Come up examples for each type of physical boundary!</a:t>
            </a:r>
          </a:p>
          <a:p>
            <a:pPr lvl="1"/>
            <a:r>
              <a:rPr lang="en-US"/>
              <a:t> Include the name of the physical feature and the states it separates</a:t>
            </a:r>
          </a:p>
          <a:p>
            <a:r>
              <a:rPr lang="en-US"/>
              <a:t>Put this in your notes!</a:t>
            </a:r>
          </a:p>
        </p:txBody>
      </p:sp>
    </p:spTree>
    <p:extLst>
      <p:ext uri="{BB962C8B-B14F-4D97-AF65-F5344CB8AC3E}">
        <p14:creationId xmlns:p14="http://schemas.microsoft.com/office/powerpoint/2010/main" val="4500387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2511"/>
            <a:ext cx="8229600" cy="1143000"/>
          </a:xfrm>
        </p:spPr>
        <p:txBody>
          <a:bodyPr/>
          <a:lstStyle/>
          <a:p>
            <a:pPr algn="l"/>
            <a:r>
              <a:rPr lang="en-US" u="none">
                <a:latin typeface="+mn-lt"/>
              </a:rPr>
              <a:t>2. Cultural Boundaries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6782"/>
            <a:ext cx="8229600" cy="5129381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a. Geometric Boundary: </a:t>
            </a:r>
            <a:r>
              <a:rPr lang="en-US"/>
              <a:t>boundary drawn without thought to culture, population, or physical features</a:t>
            </a:r>
          </a:p>
          <a:p>
            <a:pPr marL="1143000" lvl="1" indent="-742950"/>
            <a:r>
              <a:rPr lang="en-US" b="1"/>
              <a:t>Artificial boundary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9335" y="3831081"/>
            <a:ext cx="43942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48520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021" y="365651"/>
            <a:ext cx="8333651" cy="59032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/>
              <a:t>3. Antecedent Boundary: </a:t>
            </a:r>
            <a:r>
              <a:rPr lang="en-US"/>
              <a:t>boundary drawn before an area is populated</a:t>
            </a:r>
          </a:p>
          <a:p>
            <a:pPr marL="0" indent="0">
              <a:buNone/>
            </a:pPr>
            <a:r>
              <a:rPr lang="en-US" b="1"/>
              <a:t>4. Subsequent Boundary: </a:t>
            </a:r>
            <a:r>
              <a:rPr lang="en-US"/>
              <a:t>boundary drawn after the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/>
              <a:t>area is populated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/>
              <a:t>and reflects that</a:t>
            </a:r>
          </a:p>
          <a:p>
            <a:pPr marL="0" indent="0">
              <a:buNone/>
            </a:pPr>
            <a:endParaRPr lang="en-US" b="1"/>
          </a:p>
        </p:txBody>
      </p:sp>
      <p:pic>
        <p:nvPicPr>
          <p:cNvPr id="1026" name="Picture 2" descr="http://www.cnia.org/resources/1/images/regional%20map%20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92" b="12802"/>
          <a:stretch/>
        </p:blipFill>
        <p:spPr bwMode="auto">
          <a:xfrm>
            <a:off x="4397145" y="2809270"/>
            <a:ext cx="4871545" cy="449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69009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237" y="221673"/>
            <a:ext cx="8686800" cy="61237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/>
              <a:t>5. Relic Boundary: </a:t>
            </a:r>
            <a:r>
              <a:rPr lang="en-US"/>
              <a:t>a former boundary line that is no longer relevant, but is still obvious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/>
              <a:t>Great Wall of China</a:t>
            </a:r>
          </a:p>
        </p:txBody>
      </p:sp>
      <p:pic>
        <p:nvPicPr>
          <p:cNvPr id="1026" name="Picture 2" descr="http://s1.thingpic.com/images/Kb/rYNFXERmVC6sYRUrrggRb6Ao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71" y="3302012"/>
            <a:ext cx="6337466" cy="344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172050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Geographic Connections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Come up examples for each type of cultural boundary!</a:t>
            </a:r>
          </a:p>
          <a:p>
            <a:pPr lvl="1"/>
            <a:r>
              <a:rPr lang="en-US"/>
              <a:t> Include the names of the states Put this in your notes!</a:t>
            </a:r>
          </a:p>
        </p:txBody>
      </p:sp>
    </p:spTree>
    <p:extLst>
      <p:ext uri="{BB962C8B-B14F-4D97-AF65-F5344CB8AC3E}">
        <p14:creationId xmlns:p14="http://schemas.microsoft.com/office/powerpoint/2010/main" val="417125583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402" y="0"/>
            <a:ext cx="8229600" cy="1143000"/>
          </a:xfrm>
        </p:spPr>
        <p:txBody>
          <a:bodyPr/>
          <a:lstStyle/>
          <a:p>
            <a:pPr algn="l"/>
            <a:r>
              <a:rPr lang="en-US">
                <a:latin typeface="+mn-lt"/>
              </a:rPr>
              <a:t>B. Shapes of States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197653"/>
          </a:xfrm>
        </p:spPr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US"/>
              <a:t>Shape of a state effects the LENGTH of the boundary, thus the relationship with neighbors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791" y="3936001"/>
            <a:ext cx="6350000" cy="257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6809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6746"/>
            <a:ext cx="8229600" cy="5839417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2. COMPACT STATE: </a:t>
            </a:r>
            <a:r>
              <a:rPr lang="en-US"/>
              <a:t>distance from center to edges about the same</a:t>
            </a:r>
          </a:p>
          <a:p>
            <a:pPr marL="0" indent="0">
              <a:buNone/>
            </a:pPr>
            <a:r>
              <a:rPr lang="en-US" b="1"/>
              <a:t>	</a:t>
            </a:r>
            <a:r>
              <a:rPr lang="en-US"/>
              <a:t>a. good for small states!</a:t>
            </a:r>
            <a:endParaRPr lang="en-US" b="1"/>
          </a:p>
          <a:p>
            <a:pPr lvl="2"/>
            <a:r>
              <a:rPr lang="en-US" b="1"/>
              <a:t> </a:t>
            </a:r>
            <a:r>
              <a:rPr lang="en-US"/>
              <a:t>Easy communication and organization</a:t>
            </a:r>
            <a:endParaRPr lang="en-US" b="1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5769" y="3810000"/>
            <a:ext cx="28829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662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TUBI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58836"/>
            <a:ext cx="9144000" cy="4525963"/>
          </a:xfrm>
        </p:spPr>
        <p:txBody>
          <a:bodyPr/>
          <a:lstStyle/>
          <a:p>
            <a:r>
              <a:rPr lang="en-US"/>
              <a:t>Interesting international borders!!</a:t>
            </a:r>
          </a:p>
          <a:p>
            <a:r>
              <a:rPr lang="en-US"/>
              <a:t>Norway &amp;</a:t>
            </a:r>
          </a:p>
          <a:p>
            <a:pPr marL="0" indent="0">
              <a:buNone/>
            </a:pPr>
            <a:r>
              <a:rPr lang="en-US"/>
              <a:t>Sweden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6331" y="2308201"/>
            <a:ext cx="6097669" cy="454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73278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5797" y="286746"/>
            <a:ext cx="4241710" cy="6571254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3. ELONGATED STATES:</a:t>
            </a:r>
          </a:p>
          <a:p>
            <a:pPr marL="0" indent="0">
              <a:buNone/>
            </a:pPr>
            <a:endParaRPr lang="en-US" b="1"/>
          </a:p>
          <a:p>
            <a:pPr marL="0" indent="0">
              <a:buNone/>
            </a:pPr>
            <a:r>
              <a:rPr lang="en-US" b="1" i="1"/>
              <a:t>Why would this be problematic? Discuss!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674" t="1394" r="2232" b="2439"/>
          <a:stretch/>
        </p:blipFill>
        <p:spPr>
          <a:xfrm>
            <a:off x="4487507" y="95582"/>
            <a:ext cx="4656493" cy="659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39624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5797" y="286746"/>
            <a:ext cx="4241710" cy="6571254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3. ELONGATED STATES: </a:t>
            </a:r>
            <a:r>
              <a:rPr lang="en-US"/>
              <a:t>states with a long and narrow shape</a:t>
            </a:r>
          </a:p>
          <a:p>
            <a:pPr marL="0" indent="0">
              <a:buNone/>
            </a:pPr>
            <a:r>
              <a:rPr lang="en-US" b="1"/>
              <a:t>	</a:t>
            </a:r>
            <a:r>
              <a:rPr lang="en-US"/>
              <a:t>a. bad for internal communication, edges get isolated </a:t>
            </a:r>
            <a:r>
              <a:rPr lang="en-US" b="1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674" t="1394" r="2232" b="2439"/>
          <a:stretch/>
        </p:blipFill>
        <p:spPr>
          <a:xfrm>
            <a:off x="4487507" y="95582"/>
            <a:ext cx="4656493" cy="659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74841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176" y="286746"/>
            <a:ext cx="5117424" cy="65712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/>
              <a:t>4. PRORUPTED STATES: </a:t>
            </a:r>
            <a:r>
              <a:rPr lang="en-US"/>
              <a:t>a compact state with a large projecting extension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 b="1" i="1"/>
              <a:t>Why would a state have this? </a:t>
            </a:r>
          </a:p>
          <a:p>
            <a:pPr marL="0" indent="0">
              <a:buNone/>
            </a:pPr>
            <a:r>
              <a:rPr lang="en-US" b="1" i="1"/>
              <a:t>Discuss!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8600" y="1638300"/>
            <a:ext cx="3835400" cy="52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02952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176" y="286746"/>
            <a:ext cx="5117424" cy="657125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/>
              <a:t>4. PRORUPTED STATES: </a:t>
            </a:r>
            <a:r>
              <a:rPr lang="en-US"/>
              <a:t>a compact state with a large projecting extension</a:t>
            </a:r>
          </a:p>
          <a:p>
            <a:pPr marL="0" indent="0">
              <a:buNone/>
            </a:pPr>
            <a:r>
              <a:rPr lang="en-US" b="1"/>
              <a:t>	</a:t>
            </a:r>
            <a:r>
              <a:rPr lang="en-US"/>
              <a:t>a. Why have a </a:t>
            </a:r>
            <a:r>
              <a:rPr lang="en-US" err="1"/>
              <a:t>proruption</a:t>
            </a:r>
            <a:r>
              <a:rPr lang="en-US"/>
              <a:t>?</a:t>
            </a:r>
          </a:p>
          <a:p>
            <a:pPr lvl="2"/>
            <a:r>
              <a:rPr lang="en-US" b="1"/>
              <a:t> </a:t>
            </a:r>
            <a:r>
              <a:rPr lang="en-US"/>
              <a:t>Access to a resource</a:t>
            </a:r>
          </a:p>
          <a:p>
            <a:pPr lvl="2"/>
            <a:r>
              <a:rPr lang="en-US" b="1"/>
              <a:t> </a:t>
            </a:r>
            <a:r>
              <a:rPr lang="en-US"/>
              <a:t>To separate other states</a:t>
            </a:r>
            <a:r>
              <a:rPr lang="en-US" b="1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8600" y="1638300"/>
            <a:ext cx="3835400" cy="52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66623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470" y="163855"/>
            <a:ext cx="8229600" cy="65480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/>
              <a:t>5. PERFORATED STATE:</a:t>
            </a:r>
          </a:p>
          <a:p>
            <a:pPr marL="0" indent="0">
              <a:buNone/>
            </a:pPr>
            <a:endParaRPr lang="en-US" b="1"/>
          </a:p>
          <a:p>
            <a:pPr marL="0" indent="0">
              <a:buNone/>
            </a:pPr>
            <a:r>
              <a:rPr lang="en-US" b="1" i="1"/>
              <a:t>Why would this be problematic?</a:t>
            </a:r>
          </a:p>
          <a:p>
            <a:pPr marL="0" indent="0">
              <a:buNone/>
            </a:pPr>
            <a:r>
              <a:rPr lang="en-US" b="1" i="1"/>
              <a:t>Think about it silently.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000" y="3422650"/>
            <a:ext cx="3175000" cy="328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91395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470" y="163855"/>
            <a:ext cx="8229600" cy="65480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/>
              <a:t>5. PERFORATED STATE: </a:t>
            </a:r>
            <a:r>
              <a:rPr lang="en-US"/>
              <a:t>A state that completely surround another</a:t>
            </a:r>
          </a:p>
          <a:p>
            <a:pPr marL="0" indent="0">
              <a:buNone/>
            </a:pPr>
            <a:r>
              <a:rPr lang="en-US" b="1"/>
              <a:t>	</a:t>
            </a:r>
            <a:r>
              <a:rPr lang="en-US"/>
              <a:t>a. This causes problems:</a:t>
            </a:r>
          </a:p>
          <a:p>
            <a:pPr lvl="2"/>
            <a:r>
              <a:rPr lang="en-US"/>
              <a:t> Access for the surrounded state</a:t>
            </a:r>
          </a:p>
          <a:p>
            <a:pPr lvl="2"/>
            <a:r>
              <a:rPr lang="en-US"/>
              <a:t> Interference by the</a:t>
            </a:r>
          </a:p>
          <a:p>
            <a:pPr marL="914400" lvl="2" indent="0">
              <a:buNone/>
            </a:pPr>
            <a:r>
              <a:rPr lang="en-US"/>
              <a:t> surrounding state</a:t>
            </a:r>
          </a:p>
          <a:p>
            <a:pPr marL="0" indent="0">
              <a:buNone/>
            </a:pPr>
            <a:endParaRPr lang="en-US" b="1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000" y="3422650"/>
            <a:ext cx="3175000" cy="328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94361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DAY 3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5476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04334"/>
            <a:ext cx="8229600" cy="1143000"/>
          </a:xfrm>
        </p:spPr>
        <p:txBody>
          <a:bodyPr/>
          <a:lstStyle/>
          <a:p>
            <a:r>
              <a:rPr lang="en-US" err="1">
                <a:latin typeface="+mn-lt"/>
              </a:rPr>
              <a:t>Bellwork</a:t>
            </a:r>
            <a:endParaRPr lang="en-US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51114"/>
            <a:ext cx="8229600" cy="5375049"/>
          </a:xfrm>
        </p:spPr>
        <p:txBody>
          <a:bodyPr>
            <a:normAutofit lnSpcReduction="10000"/>
          </a:bodyPr>
          <a:lstStyle/>
          <a:p>
            <a:r>
              <a:rPr lang="en-US" b="1"/>
              <a:t>Spot check #9</a:t>
            </a:r>
          </a:p>
          <a:p>
            <a:r>
              <a:rPr lang="en-US"/>
              <a:t>Give a new example of each of the following state shapes:</a:t>
            </a:r>
          </a:p>
          <a:p>
            <a:r>
              <a:rPr lang="en-US"/>
              <a:t>Compact</a:t>
            </a:r>
          </a:p>
          <a:p>
            <a:r>
              <a:rPr lang="en-US"/>
              <a:t>Elongated</a:t>
            </a:r>
          </a:p>
          <a:p>
            <a:r>
              <a:rPr lang="en-US" err="1"/>
              <a:t>Prorupted</a:t>
            </a:r>
            <a:endParaRPr lang="en-US"/>
          </a:p>
          <a:p>
            <a:r>
              <a:rPr lang="en-US"/>
              <a:t>Fragmented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06837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Finish Notes</a:t>
            </a:r>
          </a:p>
          <a:p>
            <a:r>
              <a:rPr lang="en-US"/>
              <a:t>Boundary Activity</a:t>
            </a:r>
          </a:p>
          <a:p>
            <a:endParaRPr lang="en-US"/>
          </a:p>
          <a:p>
            <a:r>
              <a:rPr lang="en-US" b="1"/>
              <a:t>HW: Map check Friday, #15-21</a:t>
            </a:r>
          </a:p>
        </p:txBody>
      </p:sp>
    </p:spTree>
    <p:extLst>
      <p:ext uri="{BB962C8B-B14F-4D97-AF65-F5344CB8AC3E}">
        <p14:creationId xmlns:p14="http://schemas.microsoft.com/office/powerpoint/2010/main" val="416266775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TUBI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/>
              <a:t>The equator passes through 13 countries: </a:t>
            </a:r>
          </a:p>
          <a:p>
            <a:r>
              <a:rPr lang="en-US" sz="3200"/>
              <a:t>Ecuador, Colombia, Brazil, Sao Tome &amp; Principe, Gabon, Republic of the Congo, Democratic Republic of the Congo, Uganda, Kenya, Somalia, Maldives, Indonesia and Kiribati</a:t>
            </a:r>
          </a:p>
        </p:txBody>
      </p:sp>
      <p:pic>
        <p:nvPicPr>
          <p:cNvPr id="1026" name="Picture 2" descr="Image result for equa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532190"/>
            <a:ext cx="4062186" cy="209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923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" y="0"/>
            <a:ext cx="9143999" cy="1597584"/>
          </a:xfrm>
        </p:spPr>
        <p:txBody>
          <a:bodyPr>
            <a:normAutofit/>
          </a:bodyPr>
          <a:lstStyle/>
          <a:p>
            <a:r>
              <a:rPr lang="en-US" sz="3600" u="none"/>
              <a:t>Austria, Hungary, and Slovakia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804" y="1238943"/>
            <a:ext cx="7592405" cy="548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88712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486" y="286746"/>
            <a:ext cx="4096622" cy="58394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/>
              <a:t>6. FRAGMENTED STATES: </a:t>
            </a:r>
            <a:endParaRPr lang="en-US"/>
          </a:p>
          <a:p>
            <a:pPr marL="0" indent="0">
              <a:buNone/>
            </a:pPr>
            <a:r>
              <a:rPr lang="en-US" sz="3600" b="1" i="1"/>
              <a:t>Pros and cons? Discuss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779" y="4306670"/>
            <a:ext cx="3607566" cy="25513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47191" t="5976" b="2246"/>
          <a:stretch/>
        </p:blipFill>
        <p:spPr>
          <a:xfrm>
            <a:off x="4315108" y="1012769"/>
            <a:ext cx="4828892" cy="551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98911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6746"/>
            <a:ext cx="8686800" cy="5839417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6. FRAGMENTED STATES: </a:t>
            </a:r>
            <a:r>
              <a:rPr lang="en-US"/>
              <a:t>states that are lot of disconnected territories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/>
              <a:t>Separated by water or land:</a:t>
            </a:r>
          </a:p>
          <a:p>
            <a:pPr marL="1543050" lvl="2" indent="-742950"/>
            <a:r>
              <a:rPr lang="en-US"/>
              <a:t>Difficult to travel, maintain nationalism and communicate within a state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6434" y="4155388"/>
            <a:ext cx="3607566" cy="25513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47191" t="5976" b="2246"/>
          <a:stretch/>
        </p:blipFill>
        <p:spPr>
          <a:xfrm>
            <a:off x="91450" y="4513644"/>
            <a:ext cx="2031264" cy="2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53630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588" y="150201"/>
            <a:ext cx="4205865" cy="6294748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b. Separated by another state</a:t>
            </a:r>
          </a:p>
          <a:p>
            <a:pPr lvl="1"/>
            <a:r>
              <a:rPr lang="en-US"/>
              <a:t> difficult to communicate, travel and maintain nationalism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47191" t="5976" b="2246"/>
          <a:stretch/>
        </p:blipFill>
        <p:spPr>
          <a:xfrm>
            <a:off x="4206250" y="409638"/>
            <a:ext cx="4828892" cy="551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52977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6746"/>
            <a:ext cx="8229600" cy="5839417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7. LANDLOCKED STATES:</a:t>
            </a:r>
          </a:p>
          <a:p>
            <a:pPr marL="0" indent="0" algn="ctr">
              <a:buNone/>
            </a:pPr>
            <a:r>
              <a:rPr lang="en-US" b="1" i="1"/>
              <a:t>Why would this be problematic? Discuss!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37808" y="3104444"/>
            <a:ext cx="7306192" cy="375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67142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6746"/>
            <a:ext cx="8229600" cy="5839417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7. LANDLOCKED STATES: </a:t>
            </a:r>
            <a:r>
              <a:rPr lang="en-US"/>
              <a:t>state that lacks direct access to an ocean</a:t>
            </a:r>
          </a:p>
          <a:p>
            <a:pPr marL="0" indent="0">
              <a:buNone/>
            </a:pPr>
            <a:r>
              <a:rPr lang="en-US" b="1"/>
              <a:t>	</a:t>
            </a:r>
            <a:r>
              <a:rPr lang="en-US"/>
              <a:t>a. Problems with transportation and access</a:t>
            </a:r>
            <a:endParaRPr lang="en-US" b="1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37808" y="3104444"/>
            <a:ext cx="7306192" cy="375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37445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668963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8. Enclave: </a:t>
            </a:r>
            <a:r>
              <a:rPr lang="en-US"/>
              <a:t>a bit of land within a state that doesn’t belong to it</a:t>
            </a:r>
          </a:p>
          <a:p>
            <a:pPr marL="0" indent="0">
              <a:buNone/>
            </a:pPr>
            <a:r>
              <a:rPr lang="en-US" b="1"/>
              <a:t>9. Exclave: </a:t>
            </a:r>
            <a:r>
              <a:rPr lang="en-US"/>
              <a:t>portion of a state that is </a:t>
            </a:r>
            <a:r>
              <a:rPr lang="en-US" i="1"/>
              <a:t>separated </a:t>
            </a:r>
            <a:r>
              <a:rPr lang="en-US"/>
              <a:t>from the rest and surrounded by another country</a:t>
            </a:r>
          </a:p>
        </p:txBody>
      </p:sp>
    </p:spTree>
    <p:extLst>
      <p:ext uri="{BB962C8B-B14F-4D97-AF65-F5344CB8AC3E}">
        <p14:creationId xmlns:p14="http://schemas.microsoft.com/office/powerpoint/2010/main" val="168485788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967365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0" u="none">
                <a:latin typeface="+mn-lt"/>
              </a:rPr>
              <a:t>Left side: C is B’s exclave, and A’s enclave.</a:t>
            </a:r>
            <a:br>
              <a:rPr lang="en-US" sz="3600" b="0" u="none">
                <a:latin typeface="+mn-lt"/>
              </a:rPr>
            </a:br>
            <a:r>
              <a:rPr lang="en-US" sz="3600" b="0" u="none">
                <a:latin typeface="+mn-lt"/>
              </a:rPr>
              <a:t>Right side: D is B’s exclave, but is not an enclave.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744" y="2621105"/>
            <a:ext cx="7043461" cy="278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862492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india bangladesh enclav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502" y="83127"/>
            <a:ext cx="5977006" cy="6774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00144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enclave excla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01" y="498763"/>
            <a:ext cx="8003785" cy="4211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86825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india bangladesh enclav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58" y="237980"/>
            <a:ext cx="8654506" cy="5497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0215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7246"/>
            <a:ext cx="8229600" cy="1143000"/>
          </a:xfrm>
        </p:spPr>
        <p:txBody>
          <a:bodyPr/>
          <a:lstStyle/>
          <a:p>
            <a:r>
              <a:rPr lang="en-US"/>
              <a:t>Poland and Ukraine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1260246"/>
            <a:ext cx="8255000" cy="549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57201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india bangladesh enclav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47" y="329044"/>
            <a:ext cx="8220773" cy="464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941182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india bangladesh enclav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539" y="216478"/>
            <a:ext cx="5191486" cy="6641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623239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Geographic Connections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Come up with as many examples for each type of state shape as you can!</a:t>
            </a:r>
          </a:p>
        </p:txBody>
      </p:sp>
    </p:spTree>
    <p:extLst>
      <p:ext uri="{BB962C8B-B14F-4D97-AF65-F5344CB8AC3E}">
        <p14:creationId xmlns:p14="http://schemas.microsoft.com/office/powerpoint/2010/main" val="257409660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Summary: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Identify four of the different types of boundaries and state shapes.</a:t>
            </a:r>
          </a:p>
          <a:p>
            <a:r>
              <a:rPr lang="en-US"/>
              <a:t>Using two specific examples, explain how state shape can affect the country.</a:t>
            </a:r>
          </a:p>
        </p:txBody>
      </p:sp>
    </p:spTree>
    <p:extLst>
      <p:ext uri="{BB962C8B-B14F-4D97-AF65-F5344CB8AC3E}">
        <p14:creationId xmlns:p14="http://schemas.microsoft.com/office/powerpoint/2010/main" val="72047910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DAY 4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28728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latin typeface="+mn-lt"/>
              </a:rPr>
              <a:t>Bellwork</a:t>
            </a:r>
            <a:endParaRPr lang="en-US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/>
              <a:t>Get out map!</a:t>
            </a:r>
          </a:p>
          <a:p>
            <a:r>
              <a:rPr lang="en-US"/>
              <a:t>Pick two state shapes.</a:t>
            </a:r>
          </a:p>
          <a:p>
            <a:r>
              <a:rPr lang="en-US"/>
              <a:t>Identify a pro and a con for each shape.</a:t>
            </a:r>
          </a:p>
        </p:txBody>
      </p:sp>
    </p:spTree>
    <p:extLst>
      <p:ext uri="{BB962C8B-B14F-4D97-AF65-F5344CB8AC3E}">
        <p14:creationId xmlns:p14="http://schemas.microsoft.com/office/powerpoint/2010/main" val="207635285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Boundary Activity</a:t>
            </a:r>
          </a:p>
          <a:p>
            <a:endParaRPr lang="en-US"/>
          </a:p>
          <a:p>
            <a:r>
              <a:rPr lang="en-US" b="1"/>
              <a:t>HW: </a:t>
            </a:r>
            <a:r>
              <a:rPr lang="en-US"/>
              <a:t>Boundary Activity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11633603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Objective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You will be able to apply what you’ve learned about state shapes by drawing your own countries.</a:t>
            </a:r>
          </a:p>
        </p:txBody>
      </p:sp>
    </p:spTree>
    <p:extLst>
      <p:ext uri="{BB962C8B-B14F-4D97-AF65-F5344CB8AC3E}">
        <p14:creationId xmlns:p14="http://schemas.microsoft.com/office/powerpoint/2010/main" val="28323441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TUBI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Typical lightning bolt moves at 224,000 mph (3,700 miles per second)</a:t>
            </a:r>
          </a:p>
        </p:txBody>
      </p:sp>
      <p:pic>
        <p:nvPicPr>
          <p:cNvPr id="1026" name="Picture 2" descr="Image result for lightn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588" y="3130067"/>
            <a:ext cx="5964693" cy="372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97908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Boundary Activity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You get to play god!</a:t>
            </a:r>
          </a:p>
        </p:txBody>
      </p:sp>
      <p:pic>
        <p:nvPicPr>
          <p:cNvPr id="1026" name="Picture 2" descr="http://s3.amazonaws.com/picable/2009/06/30/1116621_On-the-First-Day-Man-Created-God_6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284" y="2721984"/>
            <a:ext cx="5905500" cy="368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81535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9511"/>
            <a:ext cx="8229600" cy="1143000"/>
          </a:xfrm>
        </p:spPr>
        <p:txBody>
          <a:bodyPr/>
          <a:lstStyle/>
          <a:p>
            <a:r>
              <a:rPr lang="en-US"/>
              <a:t>Netherlands and Belgium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1270000"/>
            <a:ext cx="8255000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79867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/>
              <a:t>DAY 5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92182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err="1"/>
              <a:t>Bellwork</a:t>
            </a:r>
            <a:endParaRPr lang="en-US" b="1" u="sn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b="1"/>
              <a:t>Turn in Boundary Activity, Do not staple!</a:t>
            </a:r>
          </a:p>
          <a:p>
            <a:r>
              <a:rPr lang="en-US" sz="4400"/>
              <a:t>Describe a time you make an alliance, or teamed up, with others. </a:t>
            </a:r>
          </a:p>
          <a:p>
            <a:r>
              <a:rPr lang="en-US" sz="4400"/>
              <a:t>Why did you do it?</a:t>
            </a:r>
          </a:p>
          <a:p>
            <a:endParaRPr lang="en-US" sz="4400"/>
          </a:p>
          <a:p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283167358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/>
              <a:t>Agenda: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/>
              <a:t>Notes: Alliances and Colonies</a:t>
            </a:r>
          </a:p>
          <a:p>
            <a:endParaRPr lang="en-US" sz="4400"/>
          </a:p>
          <a:p>
            <a:r>
              <a:rPr lang="en-US" sz="4400" b="1"/>
              <a:t>HW: #22-28, Quiz tomorrow</a:t>
            </a:r>
          </a:p>
        </p:txBody>
      </p:sp>
    </p:spTree>
    <p:extLst>
      <p:ext uri="{BB962C8B-B14F-4D97-AF65-F5344CB8AC3E}">
        <p14:creationId xmlns:p14="http://schemas.microsoft.com/office/powerpoint/2010/main" val="295674669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/>
              <a:t>Objective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/>
              <a:t>You will be able to summarize the major alliances in the world and the influence they have on the world.</a:t>
            </a:r>
          </a:p>
          <a:p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328706705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/>
              <a:t>TUBI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err="1"/>
              <a:t>Montengro</a:t>
            </a:r>
            <a:r>
              <a:rPr lang="en-US"/>
              <a:t> concentration camp being turned into resort</a:t>
            </a:r>
          </a:p>
        </p:txBody>
      </p:sp>
      <p:pic>
        <p:nvPicPr>
          <p:cNvPr id="2050" name="Picture 2" descr="During the Second World War the occupying Italian army used Mamula as a concentration camp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21" y="2667000"/>
            <a:ext cx="4076700" cy="2289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 visualization simulating an aerial view of the luxury resort that will be built on Mamula Isla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754" y="3581400"/>
            <a:ext cx="5788246" cy="325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895956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u="sng"/>
              <a:t>I. Allies</a:t>
            </a:r>
          </a:p>
        </p:txBody>
      </p:sp>
      <p:pic>
        <p:nvPicPr>
          <p:cNvPr id="1028" name="Picture 4" descr="http://www.axisandallies.org/wp-content/uploads/2012/03/wpid1287-axis-allies-1942-01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50818"/>
            <a:ext cx="7720154" cy="512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642804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686800" cy="6553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/>
              <a:t>A. Economic Alliances:</a:t>
            </a:r>
          </a:p>
          <a:p>
            <a:pPr marL="1143000" lvl="1" indent="-742950">
              <a:buFont typeface="+mj-lt"/>
              <a:buAutoNum type="arabicPeriod"/>
            </a:pPr>
            <a:r>
              <a:rPr lang="en-US" sz="4000"/>
              <a:t>European Union </a:t>
            </a:r>
          </a:p>
          <a:p>
            <a:pPr marL="1143000" lvl="1" indent="-742950">
              <a:buFont typeface="+mj-lt"/>
              <a:buAutoNum type="arabicPeriod"/>
            </a:pPr>
            <a:r>
              <a:rPr lang="en-US" sz="4000"/>
              <a:t>North America Free Trade Agreement (NAFTA): easy trade between Canada, USA and Mexico</a:t>
            </a:r>
          </a:p>
          <a:p>
            <a:pPr marL="1143000" lvl="1" indent="-742950">
              <a:buFont typeface="+mj-lt"/>
              <a:buAutoNum type="arabicPeriod"/>
            </a:pPr>
            <a:r>
              <a:rPr lang="en-US" sz="4000"/>
              <a:t>Organization of Petroleum Exporting Countries (OPEC): countries producing oil</a:t>
            </a:r>
            <a:endParaRPr lang="en-US" sz="4000" b="1"/>
          </a:p>
          <a:p>
            <a:pPr marL="1143000" lvl="1" indent="-742950">
              <a:buFont typeface="+mj-lt"/>
              <a:buAutoNum type="arabicPeriod"/>
            </a:pPr>
            <a:endParaRPr lang="en-US" sz="4000" b="1"/>
          </a:p>
        </p:txBody>
      </p:sp>
    </p:spTree>
    <p:extLst>
      <p:ext uri="{BB962C8B-B14F-4D97-AF65-F5344CB8AC3E}">
        <p14:creationId xmlns:p14="http://schemas.microsoft.com/office/powerpoint/2010/main" val="342473817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8387042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14400"/>
            <a:ext cx="4267200" cy="1143000"/>
          </a:xfrm>
        </p:spPr>
        <p:txBody>
          <a:bodyPr>
            <a:normAutofit/>
          </a:bodyPr>
          <a:lstStyle/>
          <a:p>
            <a:r>
              <a:rPr lang="en-US" sz="5400" b="1" u="sng"/>
              <a:t>OPEC</a:t>
            </a:r>
          </a:p>
        </p:txBody>
      </p:sp>
    </p:spTree>
    <p:extLst>
      <p:ext uri="{BB962C8B-B14F-4D97-AF65-F5344CB8AC3E}">
        <p14:creationId xmlns:p14="http://schemas.microsoft.com/office/powerpoint/2010/main" val="257086306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686800" cy="6477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/>
              <a:t>B. Other Alliances</a:t>
            </a:r>
          </a:p>
          <a:p>
            <a:pPr marL="1143000" lvl="1" indent="-742950">
              <a:buFont typeface="+mj-lt"/>
              <a:buAutoNum type="arabicPeriod"/>
            </a:pPr>
            <a:r>
              <a:rPr lang="en-US" sz="4000"/>
              <a:t>African Union: set up to end colonialism, now economic integration</a:t>
            </a:r>
          </a:p>
          <a:p>
            <a:pPr marL="1143000" lvl="1" indent="-742950">
              <a:buFont typeface="+mj-lt"/>
              <a:buAutoNum type="arabicPeriod"/>
            </a:pPr>
            <a:r>
              <a:rPr lang="en-US" sz="4000"/>
              <a:t>Arab League: cooperation between North African and Middle Eastern countries</a:t>
            </a:r>
          </a:p>
          <a:p>
            <a:pPr marL="1143000" lvl="1" indent="-742950">
              <a:buFont typeface="+mj-lt"/>
              <a:buAutoNum type="arabicPeriod"/>
            </a:pPr>
            <a:r>
              <a:rPr lang="en-US" sz="4000"/>
              <a:t>Commonwealth: Former British Colonies, economic cooperation</a:t>
            </a:r>
            <a:endParaRPr lang="en-US" sz="4000" b="1"/>
          </a:p>
        </p:txBody>
      </p:sp>
    </p:spTree>
    <p:extLst>
      <p:ext uri="{BB962C8B-B14F-4D97-AF65-F5344CB8AC3E}">
        <p14:creationId xmlns:p14="http://schemas.microsoft.com/office/powerpoint/2010/main" val="232252271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/>
              <a:t>Discuss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5400"/>
              <a:t>Why would a country want to be in an alliance? (Economic, military or otherwise)</a:t>
            </a:r>
          </a:p>
          <a:p>
            <a:r>
              <a:rPr lang="en-US" sz="5400"/>
              <a:t>What would be some negatives?</a:t>
            </a:r>
          </a:p>
        </p:txBody>
      </p:sp>
    </p:spTree>
    <p:extLst>
      <p:ext uri="{BB962C8B-B14F-4D97-AF65-F5344CB8AC3E}">
        <p14:creationId xmlns:p14="http://schemas.microsoft.com/office/powerpoint/2010/main" val="37185285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4BAB290A7275A4F8F9C47650032CC21" ma:contentTypeVersion="2" ma:contentTypeDescription="Create a new document." ma:contentTypeScope="" ma:versionID="e86f2336f7311206c86221b768a661b3">
  <xsd:schema xmlns:xsd="http://www.w3.org/2001/XMLSchema" xmlns:xs="http://www.w3.org/2001/XMLSchema" xmlns:p="http://schemas.microsoft.com/office/2006/metadata/properties" xmlns:ns2="53a41b9e-c492-4cb9-890f-e1d01ba211e8" targetNamespace="http://schemas.microsoft.com/office/2006/metadata/properties" ma:root="true" ma:fieldsID="2dcba2eb37c92e7d503dbe5de5f9bdca" ns2:_="">
    <xsd:import namespace="53a41b9e-c492-4cb9-890f-e1d01ba211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a41b9e-c492-4cb9-890f-e1d01ba211e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E9F3C73-BE43-47EA-A263-72FD8996854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81AA208-EE7A-4F53-B590-0E494BDEE18A}">
  <ds:schemaRefs>
    <ds:schemaRef ds:uri="http://schemas.microsoft.com/office/2006/metadata/properties"/>
    <ds:schemaRef ds:uri="http://purl.org/dc/terms/"/>
    <ds:schemaRef ds:uri="http://schemas.microsoft.com/office/2006/documentManagement/types"/>
    <ds:schemaRef ds:uri="http://purl.org/dc/elements/1.1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53a41b9e-c492-4cb9-890f-e1d01ba211e8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658C479-37BA-434C-B18C-8715EC2F0388}">
  <ds:schemaRefs>
    <ds:schemaRef ds:uri="53a41b9e-c492-4cb9-890f-e1d01ba211e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2459</Words>
  <Application>Microsoft Office PowerPoint</Application>
  <PresentationFormat>On-screen Show (4:3)</PresentationFormat>
  <Paragraphs>409</Paragraphs>
  <Slides>146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146</vt:i4>
      </vt:variant>
    </vt:vector>
  </HeadingPairs>
  <TitlesOfParts>
    <vt:vector size="155" baseType="lpstr">
      <vt:lpstr>Arial</vt:lpstr>
      <vt:lpstr>Calibri</vt:lpstr>
      <vt:lpstr>Cambria</vt:lpstr>
      <vt:lpstr>Office Theme</vt:lpstr>
      <vt:lpstr>1_Office Theme</vt:lpstr>
      <vt:lpstr>2_Office Theme</vt:lpstr>
      <vt:lpstr>3_Office Theme</vt:lpstr>
      <vt:lpstr>4_Office Theme</vt:lpstr>
      <vt:lpstr>5_Office Theme</vt:lpstr>
      <vt:lpstr>AP Human Geography</vt:lpstr>
      <vt:lpstr>DAY 1 </vt:lpstr>
      <vt:lpstr>Bellwork</vt:lpstr>
      <vt:lpstr>Agenda:</vt:lpstr>
      <vt:lpstr>Objective</vt:lpstr>
      <vt:lpstr>TUBI</vt:lpstr>
      <vt:lpstr>Austria, Hungary, and Slovakia</vt:lpstr>
      <vt:lpstr>Poland and Ukraine</vt:lpstr>
      <vt:lpstr>Netherlands and Belgium</vt:lpstr>
      <vt:lpstr>Argentina, Paraguay, and Brazil</vt:lpstr>
      <vt:lpstr>CHAPTER 8 OVERVIEW</vt:lpstr>
      <vt:lpstr>CH. 8: POLITICAL GEOGRAPHY</vt:lpstr>
      <vt:lpstr>I. Distribution of States</vt:lpstr>
      <vt:lpstr>PowerPoint Presentation</vt:lpstr>
      <vt:lpstr>PowerPoint Presentation</vt:lpstr>
      <vt:lpstr>B. Origins of a state</vt:lpstr>
      <vt:lpstr>PowerPoint Presentation</vt:lpstr>
      <vt:lpstr>PowerPoint Presentation</vt:lpstr>
      <vt:lpstr>Video: How Does the UN Work</vt:lpstr>
      <vt:lpstr>C. How to define a state</vt:lpstr>
      <vt:lpstr>PowerPoint Presentation</vt:lpstr>
      <vt:lpstr>PowerPoint Presentation</vt:lpstr>
      <vt:lpstr>PowerPoint Presentation</vt:lpstr>
      <vt:lpstr>Discuss</vt:lpstr>
      <vt:lpstr>II. Government</vt:lpstr>
      <vt:lpstr>A. National Scale</vt:lpstr>
      <vt:lpstr>PowerPoint Presentation</vt:lpstr>
      <vt:lpstr>PowerPoint Presentation</vt:lpstr>
      <vt:lpstr>Geographic Connections</vt:lpstr>
      <vt:lpstr>PowerPoint Presentation</vt:lpstr>
      <vt:lpstr>PowerPoint Presentation</vt:lpstr>
      <vt:lpstr>Video: EU</vt:lpstr>
      <vt:lpstr>PowerPoint Presentation</vt:lpstr>
      <vt:lpstr>PowerPoint Presentation</vt:lpstr>
      <vt:lpstr>Discuss</vt:lpstr>
      <vt:lpstr>B. Local Scale</vt:lpstr>
      <vt:lpstr>Discuss</vt:lpstr>
      <vt:lpstr>Video: TED-Ed Gerrymandering</vt:lpstr>
      <vt:lpstr>2. Federal State</vt:lpstr>
      <vt:lpstr>PowerPoint Presentation</vt:lpstr>
      <vt:lpstr>Video: Daily Show – Gerrymandering (2013)</vt:lpstr>
      <vt:lpstr>Summary:</vt:lpstr>
      <vt:lpstr>Re-Districting Game</vt:lpstr>
      <vt:lpstr>DAY 2</vt:lpstr>
      <vt:lpstr>Bellwork</vt:lpstr>
      <vt:lpstr>Agenda:</vt:lpstr>
      <vt:lpstr>Objective</vt:lpstr>
      <vt:lpstr>TUBI</vt:lpstr>
      <vt:lpstr>I. BOUNDARIES</vt:lpstr>
      <vt:lpstr>A. Types of Boundaries</vt:lpstr>
      <vt:lpstr>PowerPoint Presentation</vt:lpstr>
      <vt:lpstr>PowerPoint Presentation</vt:lpstr>
      <vt:lpstr>Geographic Connections</vt:lpstr>
      <vt:lpstr>2. Cultural Boundaries</vt:lpstr>
      <vt:lpstr>PowerPoint Presentation</vt:lpstr>
      <vt:lpstr>PowerPoint Presentation</vt:lpstr>
      <vt:lpstr>Geographic Connections</vt:lpstr>
      <vt:lpstr>B. Shapes of States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DAY 3</vt:lpstr>
      <vt:lpstr>Bellwork</vt:lpstr>
      <vt:lpstr>Agenda</vt:lpstr>
      <vt:lpstr>TUBI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Left side: C is B’s exclave, and A’s enclave. Right side: D is B’s exclave, but is not an enclave.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Geographic Connections</vt:lpstr>
      <vt:lpstr>Summary:</vt:lpstr>
      <vt:lpstr>DAY 4</vt:lpstr>
      <vt:lpstr>Bellwork</vt:lpstr>
      <vt:lpstr>Agenda</vt:lpstr>
      <vt:lpstr>Objective</vt:lpstr>
      <vt:lpstr>TUBI</vt:lpstr>
      <vt:lpstr>Boundary Activity</vt:lpstr>
      <vt:lpstr>DAY 5</vt:lpstr>
      <vt:lpstr>Bellwork</vt:lpstr>
      <vt:lpstr>Agenda:</vt:lpstr>
      <vt:lpstr>Objective</vt:lpstr>
      <vt:lpstr>TUBI</vt:lpstr>
      <vt:lpstr>I. Allies</vt:lpstr>
      <vt:lpstr>PowerPoint Presentation</vt:lpstr>
      <vt:lpstr>OPEC</vt:lpstr>
      <vt:lpstr>PowerPoint Presentation</vt:lpstr>
      <vt:lpstr>Discuss</vt:lpstr>
      <vt:lpstr>C. UN and Its Agencies</vt:lpstr>
      <vt:lpstr>PowerPoint Presentation</vt:lpstr>
      <vt:lpstr>PowerPoint Presentation</vt:lpstr>
      <vt:lpstr>PowerPoint Presentation</vt:lpstr>
      <vt:lpstr>Discuss: How might these rules cause conflicts between states?</vt:lpstr>
      <vt:lpstr>D. Divisions</vt:lpstr>
      <vt:lpstr>PowerPoint Presentation</vt:lpstr>
      <vt:lpstr>PowerPoint Presentation</vt:lpstr>
      <vt:lpstr>PowerPoint Presentation</vt:lpstr>
      <vt:lpstr>PowerPoint Presentation</vt:lpstr>
      <vt:lpstr>Discuss</vt:lpstr>
      <vt:lpstr>II. Colonies</vt:lpstr>
      <vt:lpstr>A. Colonies</vt:lpstr>
      <vt:lpstr>PowerPoint Presentation</vt:lpstr>
      <vt:lpstr>PowerPoint Presentation</vt:lpstr>
      <vt:lpstr>PowerPoint Presentation</vt:lpstr>
      <vt:lpstr>What is the message of this political cartoon from 1884?</vt:lpstr>
      <vt:lpstr>1914 Colonial Possessions</vt:lpstr>
      <vt:lpstr>C. Colonies Today</vt:lpstr>
      <vt:lpstr>DISCUSS</vt:lpstr>
      <vt:lpstr>Video: Sir Mapsalot</vt:lpstr>
      <vt:lpstr>B. Nation-states &amp; Ethnicity</vt:lpstr>
      <vt:lpstr>USSR</vt:lpstr>
      <vt:lpstr>USSR Satellite States</vt:lpstr>
      <vt:lpstr>PowerPoint Presentation</vt:lpstr>
      <vt:lpstr>PowerPoint Presentation</vt:lpstr>
      <vt:lpstr>Video: Cold War</vt:lpstr>
      <vt:lpstr>Discuss</vt:lpstr>
      <vt:lpstr>Summary:</vt:lpstr>
      <vt:lpstr>DAY 6</vt:lpstr>
      <vt:lpstr>Bellwork</vt:lpstr>
      <vt:lpstr>Agenda</vt:lpstr>
      <vt:lpstr>Quiz</vt:lpstr>
      <vt:lpstr>DAY 7</vt:lpstr>
      <vt:lpstr>Bellwork:</vt:lpstr>
      <vt:lpstr>Agenda:</vt:lpstr>
      <vt:lpstr>Objective:</vt:lpstr>
      <vt:lpstr>TUBI</vt:lpstr>
      <vt:lpstr>FRQ</vt:lpstr>
      <vt:lpstr>Score</vt:lpstr>
      <vt:lpstr>DAY 8</vt:lpstr>
      <vt:lpstr>Bellwork:</vt:lpstr>
      <vt:lpstr>Agenda:</vt:lpstr>
      <vt:lpstr>Objective:</vt:lpstr>
      <vt:lpstr>TUBI</vt:lpstr>
      <vt:lpstr>4 Level Map Analysis</vt:lpstr>
      <vt:lpstr>Practice Multiple Choice</vt:lpstr>
    </vt:vector>
  </TitlesOfParts>
  <Company>Tucson Unified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 Human Geography</dc:title>
  <dc:creator>Traquair, Hannah</dc:creator>
  <cp:lastModifiedBy>Amy Cannon</cp:lastModifiedBy>
  <cp:revision>1</cp:revision>
  <dcterms:created xsi:type="dcterms:W3CDTF">2017-09-21T15:12:16Z</dcterms:created>
  <dcterms:modified xsi:type="dcterms:W3CDTF">2019-04-03T16:14:02Z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0x010100D4BAB290A7275A4F8F9C47650032CC21</vt:lpwstr>
  </property>
</Properties>
</file>