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84" r:id="rId7"/>
    <p:sldMasterId id="2147483696" r:id="rId8"/>
    <p:sldMasterId id="2147483708" r:id="rId9"/>
    <p:sldMasterId id="2147483720" r:id="rId10"/>
    <p:sldMasterId id="2147483732" r:id="rId11"/>
  </p:sldMasterIdLst>
  <p:notesMasterIdLst>
    <p:notesMasterId r:id="rId163"/>
  </p:notesMasterIdLst>
  <p:sldIdLst>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410"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 id="341" r:id="rId97"/>
    <p:sldId id="342" r:id="rId98"/>
    <p:sldId id="343" r:id="rId99"/>
    <p:sldId id="344" r:id="rId100"/>
    <p:sldId id="345" r:id="rId101"/>
    <p:sldId id="346" r:id="rId102"/>
    <p:sldId id="347" r:id="rId103"/>
    <p:sldId id="348" r:id="rId104"/>
    <p:sldId id="349" r:id="rId105"/>
    <p:sldId id="350" r:id="rId106"/>
    <p:sldId id="351" r:id="rId107"/>
    <p:sldId id="352" r:id="rId108"/>
    <p:sldId id="353" r:id="rId109"/>
    <p:sldId id="354" r:id="rId110"/>
    <p:sldId id="355" r:id="rId111"/>
    <p:sldId id="356" r:id="rId112"/>
    <p:sldId id="357" r:id="rId113"/>
    <p:sldId id="358" r:id="rId114"/>
    <p:sldId id="359" r:id="rId115"/>
    <p:sldId id="360" r:id="rId116"/>
    <p:sldId id="361" r:id="rId117"/>
    <p:sldId id="362" r:id="rId118"/>
    <p:sldId id="363" r:id="rId119"/>
    <p:sldId id="364" r:id="rId120"/>
    <p:sldId id="365" r:id="rId121"/>
    <p:sldId id="366" r:id="rId122"/>
    <p:sldId id="367" r:id="rId123"/>
    <p:sldId id="368" r:id="rId124"/>
    <p:sldId id="369" r:id="rId125"/>
    <p:sldId id="370" r:id="rId126"/>
    <p:sldId id="371" r:id="rId127"/>
    <p:sldId id="372" r:id="rId128"/>
    <p:sldId id="373" r:id="rId129"/>
    <p:sldId id="374" r:id="rId130"/>
    <p:sldId id="375" r:id="rId131"/>
    <p:sldId id="376" r:id="rId132"/>
    <p:sldId id="377" r:id="rId133"/>
    <p:sldId id="378" r:id="rId134"/>
    <p:sldId id="379" r:id="rId135"/>
    <p:sldId id="380" r:id="rId136"/>
    <p:sldId id="381" r:id="rId137"/>
    <p:sldId id="382" r:id="rId138"/>
    <p:sldId id="383" r:id="rId139"/>
    <p:sldId id="384" r:id="rId140"/>
    <p:sldId id="385" r:id="rId141"/>
    <p:sldId id="386" r:id="rId142"/>
    <p:sldId id="387" r:id="rId143"/>
    <p:sldId id="388" r:id="rId144"/>
    <p:sldId id="389" r:id="rId145"/>
    <p:sldId id="390" r:id="rId146"/>
    <p:sldId id="391" r:id="rId147"/>
    <p:sldId id="392" r:id="rId148"/>
    <p:sldId id="393" r:id="rId149"/>
    <p:sldId id="394" r:id="rId150"/>
    <p:sldId id="400" r:id="rId151"/>
    <p:sldId id="401" r:id="rId152"/>
    <p:sldId id="402" r:id="rId153"/>
    <p:sldId id="403" r:id="rId154"/>
    <p:sldId id="404" r:id="rId155"/>
    <p:sldId id="405" r:id="rId156"/>
    <p:sldId id="406" r:id="rId157"/>
    <p:sldId id="395" r:id="rId158"/>
    <p:sldId id="396" r:id="rId159"/>
    <p:sldId id="397" r:id="rId160"/>
    <p:sldId id="398" r:id="rId161"/>
    <p:sldId id="399" r:id="rId1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774D03-2196-4523-88CD-721DEBCAB527}" v="139" dt="2019-01-31T18:32:20.2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141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2.xml"/><Relationship Id="rId95" Type="http://schemas.openxmlformats.org/officeDocument/2006/relationships/slide" Target="slides/slide84.xml"/><Relationship Id="rId160" Type="http://schemas.openxmlformats.org/officeDocument/2006/relationships/slide" Target="slides/slide149.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microsoft.com/office/2016/11/relationships/changesInfo" Target="changesInfos/changesInfo1.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slide" Target="slides/slide150.xml"/><Relationship Id="rId16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slide" Target="slides/slide140.xml"/><Relationship Id="rId156" Type="http://schemas.openxmlformats.org/officeDocument/2006/relationships/slide" Target="slides/slide145.xml"/><Relationship Id="rId172" Type="http://schemas.microsoft.com/office/2015/10/relationships/revisionInfo" Target="revisionInfo.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viewProps" Target="viewProps.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nnon, Amy" userId="S::amy.cannon@tusd1.org::597931f9-5cd9-4648-ad94-0342a8464565" providerId="AD" clId="Web-{0949B0C3-0C5F-4C5C-8227-E8021D8648A5}"/>
    <pc:docChg chg="addSld modSld">
      <pc:chgData name="Cannon, Amy" userId="S::amy.cannon@tusd1.org::597931f9-5cd9-4648-ad94-0342a8464565" providerId="AD" clId="Web-{0949B0C3-0C5F-4C5C-8227-E8021D8648A5}" dt="2019-01-31T18:15:47.812" v="221" actId="20577"/>
      <pc:docMkLst>
        <pc:docMk/>
      </pc:docMkLst>
      <pc:sldChg chg="modSp new">
        <pc:chgData name="Cannon, Amy" userId="S::amy.cannon@tusd1.org::597931f9-5cd9-4648-ad94-0342a8464565" providerId="AD" clId="Web-{0949B0C3-0C5F-4C5C-8227-E8021D8648A5}" dt="2019-01-31T18:14:02.531" v="93" actId="20577"/>
        <pc:sldMkLst>
          <pc:docMk/>
          <pc:sldMk cId="4166778429" sldId="407"/>
        </pc:sldMkLst>
        <pc:spChg chg="mod">
          <ac:chgData name="Cannon, Amy" userId="S::amy.cannon@tusd1.org::597931f9-5cd9-4648-ad94-0342a8464565" providerId="AD" clId="Web-{0949B0C3-0C5F-4C5C-8227-E8021D8648A5}" dt="2019-01-31T18:14:02.531" v="93" actId="20577"/>
          <ac:spMkLst>
            <pc:docMk/>
            <pc:sldMk cId="4166778429" sldId="407"/>
            <ac:spMk id="2" creationId="{6D312424-6CEE-4E0F-9D13-B572786D2C4B}"/>
          </ac:spMkLst>
        </pc:spChg>
        <pc:spChg chg="mod">
          <ac:chgData name="Cannon, Amy" userId="S::amy.cannon@tusd1.org::597931f9-5cd9-4648-ad94-0342a8464565" providerId="AD" clId="Web-{0949B0C3-0C5F-4C5C-8227-E8021D8648A5}" dt="2019-01-31T18:13:58.437" v="91" actId="20577"/>
          <ac:spMkLst>
            <pc:docMk/>
            <pc:sldMk cId="4166778429" sldId="407"/>
            <ac:spMk id="3" creationId="{48558E26-CCED-4601-AC59-8DCBA29771B9}"/>
          </ac:spMkLst>
        </pc:spChg>
      </pc:sldChg>
      <pc:sldChg chg="modSp new">
        <pc:chgData name="Cannon, Amy" userId="S::amy.cannon@tusd1.org::597931f9-5cd9-4648-ad94-0342a8464565" providerId="AD" clId="Web-{0949B0C3-0C5F-4C5C-8227-E8021D8648A5}" dt="2019-01-31T18:15:47.203" v="219" actId="20577"/>
        <pc:sldMkLst>
          <pc:docMk/>
          <pc:sldMk cId="3639173484" sldId="408"/>
        </pc:sldMkLst>
        <pc:spChg chg="mod">
          <ac:chgData name="Cannon, Amy" userId="S::amy.cannon@tusd1.org::597931f9-5cd9-4648-ad94-0342a8464565" providerId="AD" clId="Web-{0949B0C3-0C5F-4C5C-8227-E8021D8648A5}" dt="2019-01-31T18:15:47.203" v="219" actId="20577"/>
          <ac:spMkLst>
            <pc:docMk/>
            <pc:sldMk cId="3639173484" sldId="408"/>
            <ac:spMk id="2" creationId="{7B5EFDFB-2F3F-47CE-B58F-CB45855B94A4}"/>
          </ac:spMkLst>
        </pc:spChg>
        <pc:spChg chg="mod">
          <ac:chgData name="Cannon, Amy" userId="S::amy.cannon@tusd1.org::597931f9-5cd9-4648-ad94-0342a8464565" providerId="AD" clId="Web-{0949B0C3-0C5F-4C5C-8227-E8021D8648A5}" dt="2019-01-31T18:15:37.391" v="216" actId="20577"/>
          <ac:spMkLst>
            <pc:docMk/>
            <pc:sldMk cId="3639173484" sldId="408"/>
            <ac:spMk id="3" creationId="{E6D02BB1-2434-41A5-A778-666F93C3775D}"/>
          </ac:spMkLst>
        </pc:spChg>
      </pc:sldChg>
    </pc:docChg>
  </pc:docChgLst>
  <pc:docChgLst>
    <pc:chgData name="Cannon, Amy" userId="S::amy.cannon@tusd1.org::597931f9-5cd9-4648-ad94-0342a8464565" providerId="AD" clId="Web-{44774D03-2196-4523-88CD-721DEBCAB527}"/>
    <pc:docChg chg="addSld modSld">
      <pc:chgData name="Cannon, Amy" userId="S::amy.cannon@tusd1.org::597931f9-5cd9-4648-ad94-0342a8464565" providerId="AD" clId="Web-{44774D03-2196-4523-88CD-721DEBCAB527}" dt="2019-01-31T18:33:27.689" v="278" actId="20577"/>
      <pc:docMkLst>
        <pc:docMk/>
      </pc:docMkLst>
      <pc:sldChg chg="modSp">
        <pc:chgData name="Cannon, Amy" userId="S::amy.cannon@tusd1.org::597931f9-5cd9-4648-ad94-0342a8464565" providerId="AD" clId="Web-{44774D03-2196-4523-88CD-721DEBCAB527}" dt="2019-01-31T18:28:38.328" v="6" actId="14100"/>
        <pc:sldMkLst>
          <pc:docMk/>
          <pc:sldMk cId="3639173484" sldId="408"/>
        </pc:sldMkLst>
        <pc:spChg chg="mod">
          <ac:chgData name="Cannon, Amy" userId="S::amy.cannon@tusd1.org::597931f9-5cd9-4648-ad94-0342a8464565" providerId="AD" clId="Web-{44774D03-2196-4523-88CD-721DEBCAB527}" dt="2019-01-31T18:28:32.688" v="4" actId="14100"/>
          <ac:spMkLst>
            <pc:docMk/>
            <pc:sldMk cId="3639173484" sldId="408"/>
            <ac:spMk id="2" creationId="{7B5EFDFB-2F3F-47CE-B58F-CB45855B94A4}"/>
          </ac:spMkLst>
        </pc:spChg>
        <pc:spChg chg="mod">
          <ac:chgData name="Cannon, Amy" userId="S::amy.cannon@tusd1.org::597931f9-5cd9-4648-ad94-0342a8464565" providerId="AD" clId="Web-{44774D03-2196-4523-88CD-721DEBCAB527}" dt="2019-01-31T18:28:38.328" v="6" actId="14100"/>
          <ac:spMkLst>
            <pc:docMk/>
            <pc:sldMk cId="3639173484" sldId="408"/>
            <ac:spMk id="3" creationId="{E6D02BB1-2434-41A5-A778-666F93C3775D}"/>
          </ac:spMkLst>
        </pc:spChg>
      </pc:sldChg>
      <pc:sldChg chg="modSp new">
        <pc:chgData name="Cannon, Amy" userId="S::amy.cannon@tusd1.org::597931f9-5cd9-4648-ad94-0342a8464565" providerId="AD" clId="Web-{44774D03-2196-4523-88CD-721DEBCAB527}" dt="2019-01-31T18:30:46.860" v="243" actId="14100"/>
        <pc:sldMkLst>
          <pc:docMk/>
          <pc:sldMk cId="2889478990" sldId="409"/>
        </pc:sldMkLst>
        <pc:spChg chg="mod">
          <ac:chgData name="Cannon, Amy" userId="S::amy.cannon@tusd1.org::597931f9-5cd9-4648-ad94-0342a8464565" providerId="AD" clId="Web-{44774D03-2196-4523-88CD-721DEBCAB527}" dt="2019-01-31T18:30:43.688" v="242" actId="14100"/>
          <ac:spMkLst>
            <pc:docMk/>
            <pc:sldMk cId="2889478990" sldId="409"/>
            <ac:spMk id="2" creationId="{21355E63-4DFC-469F-BCE9-51FA48B0A9C1}"/>
          </ac:spMkLst>
        </pc:spChg>
        <pc:spChg chg="mod">
          <ac:chgData name="Cannon, Amy" userId="S::amy.cannon@tusd1.org::597931f9-5cd9-4648-ad94-0342a8464565" providerId="AD" clId="Web-{44774D03-2196-4523-88CD-721DEBCAB527}" dt="2019-01-31T18:30:46.860" v="243" actId="14100"/>
          <ac:spMkLst>
            <pc:docMk/>
            <pc:sldMk cId="2889478990" sldId="409"/>
            <ac:spMk id="3" creationId="{B37988E1-F249-4F92-AE64-10813F79DA21}"/>
          </ac:spMkLst>
        </pc:spChg>
      </pc:sldChg>
      <pc:sldChg chg="modSp new">
        <pc:chgData name="Cannon, Amy" userId="S::amy.cannon@tusd1.org::597931f9-5cd9-4648-ad94-0342a8464565" providerId="AD" clId="Web-{44774D03-2196-4523-88CD-721DEBCAB527}" dt="2019-01-31T18:32:20.204" v="276" actId="20577"/>
        <pc:sldMkLst>
          <pc:docMk/>
          <pc:sldMk cId="600838230" sldId="410"/>
        </pc:sldMkLst>
        <pc:spChg chg="mod">
          <ac:chgData name="Cannon, Amy" userId="S::amy.cannon@tusd1.org::597931f9-5cd9-4648-ad94-0342a8464565" providerId="AD" clId="Web-{44774D03-2196-4523-88CD-721DEBCAB527}" dt="2019-01-31T18:31:41.345" v="255" actId="20577"/>
          <ac:spMkLst>
            <pc:docMk/>
            <pc:sldMk cId="600838230" sldId="410"/>
            <ac:spMk id="2" creationId="{71AE5910-CF11-4402-837E-5EE5297F8F58}"/>
          </ac:spMkLst>
        </pc:spChg>
        <pc:spChg chg="mod">
          <ac:chgData name="Cannon, Amy" userId="S::amy.cannon@tusd1.org::597931f9-5cd9-4648-ad94-0342a8464565" providerId="AD" clId="Web-{44774D03-2196-4523-88CD-721DEBCAB527}" dt="2019-01-31T18:32:20.204" v="276" actId="20577"/>
          <ac:spMkLst>
            <pc:docMk/>
            <pc:sldMk cId="600838230" sldId="410"/>
            <ac:spMk id="3" creationId="{8DD6E601-1EF2-4B3E-A4EC-E6C6F549541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8D4430-70A9-4636-926B-1E2B99F86E89}" type="datetimeFigureOut">
              <a:rPr lang="en-US" smtClean="0"/>
              <a:t>1/31/2019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289E1B-F246-4A3E-9A4C-8BE2426C07D8}" type="slidenum">
              <a:rPr lang="en-US" smtClean="0"/>
              <a:t>‹#›</a:t>
            </a:fld>
            <a:endParaRPr lang="en-US"/>
          </a:p>
        </p:txBody>
      </p:sp>
    </p:spTree>
    <p:extLst>
      <p:ext uri="{BB962C8B-B14F-4D97-AF65-F5344CB8AC3E}">
        <p14:creationId xmlns:p14="http://schemas.microsoft.com/office/powerpoint/2010/main" val="2284517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3" Type="http://schemas.openxmlformats.org/officeDocument/2006/relationships/hyperlink" Target="http://www.imf.org/external/np/pp/2007/eng/092007.pdf" TargetMode="External"/><Relationship Id="rId18" Type="http://schemas.openxmlformats.org/officeDocument/2006/relationships/hyperlink" Target="http://www.imf.org/external/np/exr/facts/prsp.htm" TargetMode="External"/><Relationship Id="rId26" Type="http://schemas.openxmlformats.org/officeDocument/2006/relationships/hyperlink" Target="http://www.imf.org/external/pubs/ft/gfsr/index.htm" TargetMode="External"/><Relationship Id="rId3" Type="http://schemas.openxmlformats.org/officeDocument/2006/relationships/hyperlink" Target="http://www.imf.org/external/np/exr/facts/glance.htm" TargetMode="External"/><Relationship Id="rId21" Type="http://schemas.openxmlformats.org/officeDocument/2006/relationships/hyperlink" Target="http://www.imf.org/external/np/exr/facts/mdg.htm" TargetMode="External"/><Relationship Id="rId34" Type="http://schemas.openxmlformats.org/officeDocument/2006/relationships/hyperlink" Target="http://www.imf.org/external/np/exr/facts/rcf.htm" TargetMode="External"/><Relationship Id="rId7" Type="http://schemas.openxmlformats.org/officeDocument/2006/relationships/hyperlink" Target="http://www.imf.org/external/np/exr/facts/howlend.htm" TargetMode="External"/><Relationship Id="rId12" Type="http://schemas.openxmlformats.org/officeDocument/2006/relationships/hyperlink" Target="http://www.imf.org/external/np/exr/facts/conditio.htm" TargetMode="External"/><Relationship Id="rId17" Type="http://schemas.openxmlformats.org/officeDocument/2006/relationships/hyperlink" Target="http://www.imf.org/external/np/exr/facts/jdsf.htm" TargetMode="External"/><Relationship Id="rId25" Type="http://schemas.openxmlformats.org/officeDocument/2006/relationships/hyperlink" Target="http://www.imf.org/external/ns/cs.aspx?id=29" TargetMode="External"/><Relationship Id="rId33" Type="http://schemas.openxmlformats.org/officeDocument/2006/relationships/hyperlink" Target="http://www.imf.org/en/News/Articles/2016/10/03/PR16442-IMF-Lagarde-Welcomes-Extension-of-Zero-Interest-Rates-on-all-IMF-Concessional-Loans" TargetMode="External"/><Relationship Id="rId2" Type="http://schemas.openxmlformats.org/officeDocument/2006/relationships/slide" Target="../slides/slide67.xml"/><Relationship Id="rId16" Type="http://schemas.openxmlformats.org/officeDocument/2006/relationships/hyperlink" Target="http://www.imf.org/external/np/exr/facts/mdri.htm" TargetMode="External"/><Relationship Id="rId20" Type="http://schemas.openxmlformats.org/officeDocument/2006/relationships/hyperlink" Target="http://web.worldbank.org/WBSITE/EXTERNAL/EXTDEC/EXTGLOBALMONITOR/0,,menuPK:2185108~pagePK:64168427~piPK:64168435~theSitePK:2185068,00.html" TargetMode="External"/><Relationship Id="rId29" Type="http://schemas.openxmlformats.org/officeDocument/2006/relationships/hyperlink" Target="http://www.imf.org/external/pubs/ft/survey/so/2010/POL083010A.htm" TargetMode="External"/><Relationship Id="rId1" Type="http://schemas.openxmlformats.org/officeDocument/2006/relationships/notesMaster" Target="../notesMasters/notesMaster1.xml"/><Relationship Id="rId6" Type="http://schemas.openxmlformats.org/officeDocument/2006/relationships/hyperlink" Target="http://www.imf.org/external/np/exr/facts/tech.htm" TargetMode="External"/><Relationship Id="rId11" Type="http://schemas.openxmlformats.org/officeDocument/2006/relationships/hyperlink" Target="http://web.worldbank.org/WBSITE/EXTERNAL/DEVCOMMEXT/0,,menuPK:60001650~pagePK:60000303~piPK:64000842~theSitePK:277473,00.html" TargetMode="External"/><Relationship Id="rId24" Type="http://schemas.openxmlformats.org/officeDocument/2006/relationships/hyperlink" Target="http://www.imf.org/external/np/exr/facts/fsap.htm" TargetMode="External"/><Relationship Id="rId32" Type="http://schemas.openxmlformats.org/officeDocument/2006/relationships/hyperlink" Target="http://www.imf.org/external/pubs/ft/survey/so/2015/pol070815a.htm" TargetMode="External"/><Relationship Id="rId5" Type="http://schemas.openxmlformats.org/officeDocument/2006/relationships/hyperlink" Target="http://www.imf.org/external/np/exr/facts/surv.htm" TargetMode="External"/><Relationship Id="rId15" Type="http://schemas.openxmlformats.org/officeDocument/2006/relationships/hyperlink" Target="http://www.imf.org/external/np/exr/facts/hipc.htm" TargetMode="External"/><Relationship Id="rId23" Type="http://schemas.openxmlformats.org/officeDocument/2006/relationships/hyperlink" Target="http://www.imf.org/external/np/sec/pr/2015/pr15330.htm" TargetMode="External"/><Relationship Id="rId28" Type="http://schemas.openxmlformats.org/officeDocument/2006/relationships/hyperlink" Target="http://www.imf.org/external/np/sec/pn/2009/pn0940.htm" TargetMode="External"/><Relationship Id="rId36" Type="http://schemas.openxmlformats.org/officeDocument/2006/relationships/hyperlink" Target="http://www.imf.org/cgi-shl/create_x.pl?fa+2015" TargetMode="External"/><Relationship Id="rId10" Type="http://schemas.openxmlformats.org/officeDocument/2006/relationships/hyperlink" Target="http://www.imf.org/external/np/sec/memdir/members.htm" TargetMode="External"/><Relationship Id="rId19" Type="http://schemas.openxmlformats.org/officeDocument/2006/relationships/hyperlink" Target="http://www.imf.org/external/np/exr/facts/poor.htm" TargetMode="External"/><Relationship Id="rId31" Type="http://schemas.openxmlformats.org/officeDocument/2006/relationships/hyperlink" Target="http://www.imf.org/external/pubs/ft/survey/so/2009/POL072909A.htm" TargetMode="External"/><Relationship Id="rId4" Type="http://schemas.openxmlformats.org/officeDocument/2006/relationships/hyperlink" Target="http://www.worldbank.org/" TargetMode="External"/><Relationship Id="rId9" Type="http://schemas.openxmlformats.org/officeDocument/2006/relationships/hyperlink" Target="http://www.imf.org/external/am/index.htm" TargetMode="External"/><Relationship Id="rId14" Type="http://schemas.openxmlformats.org/officeDocument/2006/relationships/hyperlink" Target="http://www.imf.org/external/np/pp/eng/2010/030310.pdf" TargetMode="External"/><Relationship Id="rId22" Type="http://schemas.openxmlformats.org/officeDocument/2006/relationships/hyperlink" Target="http://www.imf.org/external/np/exr/facts/sdg.htm" TargetMode="External"/><Relationship Id="rId27" Type="http://schemas.openxmlformats.org/officeDocument/2006/relationships/hyperlink" Target="http://www.imf.org/external/ns/cs.aspx?id=262" TargetMode="External"/><Relationship Id="rId30" Type="http://schemas.openxmlformats.org/officeDocument/2006/relationships/hyperlink" Target="http://www.imf.org/external/pubs/ft/survey/so/2011/POL120711A.htm" TargetMode="External"/><Relationship Id="rId35" Type="http://schemas.openxmlformats.org/officeDocument/2006/relationships/hyperlink" Target="http://www.imf.org/external/pubs/ft/survey/so/2012/NEW061912A.htm" TargetMode="External"/><Relationship Id="rId8" Type="http://schemas.openxmlformats.org/officeDocument/2006/relationships/hyperlink" Target="http://www.imf.org/external/pubs/ft/history/2001/ch20.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https://ourworldindata.org/human-development-index/</a:t>
            </a:r>
          </a:p>
          <a:p>
            <a:r>
              <a:rPr lang="en-US"/>
              <a:t>http://hdr.undp.org/en/countries</a:t>
            </a:r>
          </a:p>
        </p:txBody>
      </p:sp>
      <p:sp>
        <p:nvSpPr>
          <p:cNvPr id="4" name="Slide Number Placeholder 3"/>
          <p:cNvSpPr>
            <a:spLocks noGrp="1"/>
          </p:cNvSpPr>
          <p:nvPr>
            <p:ph type="sldNum" sz="quarter" idx="10"/>
          </p:nvPr>
        </p:nvSpPr>
        <p:spPr/>
        <p:txBody>
          <a:bodyPr/>
          <a:lstStyle/>
          <a:p>
            <a:fld id="{27D30510-65B3-4BE4-B2E1-35CEF2F34A9E}"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181540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https://www.youtube.com/watch?v=KxECHRlrHu</a:t>
            </a:r>
            <a:endParaRPr lang="en-US"/>
          </a:p>
        </p:txBody>
      </p:sp>
      <p:sp>
        <p:nvSpPr>
          <p:cNvPr id="4" name="Slide Number Placeholder 3"/>
          <p:cNvSpPr>
            <a:spLocks noGrp="1"/>
          </p:cNvSpPr>
          <p:nvPr>
            <p:ph type="sldNum" sz="quarter" idx="10"/>
          </p:nvPr>
        </p:nvSpPr>
        <p:spPr/>
        <p:txBody>
          <a:bodyPr/>
          <a:lstStyle/>
          <a:p>
            <a:fld id="{8C289E1B-F246-4A3E-9A4C-8BE2426C07D8}" type="slidenum">
              <a:rPr lang="en-US" smtClean="0"/>
              <a:t>88</a:t>
            </a:fld>
            <a:endParaRPr lang="en-US"/>
          </a:p>
        </p:txBody>
      </p:sp>
    </p:spTree>
    <p:extLst>
      <p:ext uri="{BB962C8B-B14F-4D97-AF65-F5344CB8AC3E}">
        <p14:creationId xmlns:p14="http://schemas.microsoft.com/office/powerpoint/2010/main" val="434546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https://www.youtube.com/watch?v=1ziPPItLiSY</a:t>
            </a:r>
            <a:endParaRPr lang="en-US"/>
          </a:p>
        </p:txBody>
      </p:sp>
      <p:sp>
        <p:nvSpPr>
          <p:cNvPr id="4" name="Slide Number Placeholder 3"/>
          <p:cNvSpPr>
            <a:spLocks noGrp="1"/>
          </p:cNvSpPr>
          <p:nvPr>
            <p:ph type="sldNum" sz="quarter" idx="10"/>
          </p:nvPr>
        </p:nvSpPr>
        <p:spPr/>
        <p:txBody>
          <a:bodyPr/>
          <a:lstStyle/>
          <a:p>
            <a:fld id="{8C289E1B-F246-4A3E-9A4C-8BE2426C07D8}" type="slidenum">
              <a:rPr lang="en-US" smtClean="0"/>
              <a:t>94</a:t>
            </a:fld>
            <a:endParaRPr lang="en-US"/>
          </a:p>
        </p:txBody>
      </p:sp>
    </p:spTree>
    <p:extLst>
      <p:ext uri="{BB962C8B-B14F-4D97-AF65-F5344CB8AC3E}">
        <p14:creationId xmlns:p14="http://schemas.microsoft.com/office/powerpoint/2010/main" val="3301853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http://beijing20.unwomen.org/en/</a:t>
            </a:r>
            <a:r>
              <a:rPr lang="en-US" err="1"/>
              <a:t>infographic</a:t>
            </a:r>
            <a:r>
              <a:rPr lang="en-US"/>
              <a:t>/</a:t>
            </a:r>
            <a:r>
              <a:rPr lang="en-US" err="1"/>
              <a:t>evaw</a:t>
            </a:r>
            <a:endParaRPr lang="en-US"/>
          </a:p>
        </p:txBody>
      </p:sp>
      <p:sp>
        <p:nvSpPr>
          <p:cNvPr id="4" name="Slide Number Placeholder 3"/>
          <p:cNvSpPr>
            <a:spLocks noGrp="1"/>
          </p:cNvSpPr>
          <p:nvPr>
            <p:ph type="sldNum" sz="quarter" idx="10"/>
          </p:nvPr>
        </p:nvSpPr>
        <p:spPr/>
        <p:txBody>
          <a:bodyPr/>
          <a:lstStyle/>
          <a:p>
            <a:fld id="{C6948109-7EFC-0E46-A319-FB7B2420259C}"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2012887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https://www.youtube.com/watch?v=jePvXFz4XDc</a:t>
            </a:r>
            <a:endParaRPr lang="en-US"/>
          </a:p>
        </p:txBody>
      </p:sp>
      <p:sp>
        <p:nvSpPr>
          <p:cNvPr id="4" name="Slide Number Placeholder 3"/>
          <p:cNvSpPr>
            <a:spLocks noGrp="1"/>
          </p:cNvSpPr>
          <p:nvPr>
            <p:ph type="sldNum" sz="quarter" idx="10"/>
          </p:nvPr>
        </p:nvSpPr>
        <p:spPr/>
        <p:txBody>
          <a:bodyPr/>
          <a:lstStyle/>
          <a:p>
            <a:fld id="{8C289E1B-F246-4A3E-9A4C-8BE2426C07D8}" type="slidenum">
              <a:rPr lang="en-US" smtClean="0"/>
              <a:t>97</a:t>
            </a:fld>
            <a:endParaRPr lang="en-US"/>
          </a:p>
        </p:txBody>
      </p:sp>
    </p:spTree>
    <p:extLst>
      <p:ext uri="{BB962C8B-B14F-4D97-AF65-F5344CB8AC3E}">
        <p14:creationId xmlns:p14="http://schemas.microsoft.com/office/powerpoint/2010/main" val="2499733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948109-7EFC-0E46-A319-FB7B2420259C}"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654719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https://www.youtube.com/watch?v=XjJQBjWYDTs</a:t>
            </a:r>
            <a:endParaRPr lang="en-US"/>
          </a:p>
        </p:txBody>
      </p:sp>
      <p:sp>
        <p:nvSpPr>
          <p:cNvPr id="4" name="Slide Number Placeholder 3"/>
          <p:cNvSpPr>
            <a:spLocks noGrp="1"/>
          </p:cNvSpPr>
          <p:nvPr>
            <p:ph type="sldNum" sz="quarter" idx="10"/>
          </p:nvPr>
        </p:nvSpPr>
        <p:spPr/>
        <p:txBody>
          <a:bodyPr/>
          <a:lstStyle/>
          <a:p>
            <a:fld id="{8C289E1B-F246-4A3E-9A4C-8BE2426C07D8}" type="slidenum">
              <a:rPr lang="en-US" smtClean="0"/>
              <a:t>99</a:t>
            </a:fld>
            <a:endParaRPr lang="en-US"/>
          </a:p>
        </p:txBody>
      </p:sp>
    </p:spTree>
    <p:extLst>
      <p:ext uri="{BB962C8B-B14F-4D97-AF65-F5344CB8AC3E}">
        <p14:creationId xmlns:p14="http://schemas.microsoft.com/office/powerpoint/2010/main" val="2204533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https://www.youtube.com/watch?v=dP7OXDWof30</a:t>
            </a:r>
            <a:endParaRPr lang="en-US"/>
          </a:p>
        </p:txBody>
      </p:sp>
      <p:sp>
        <p:nvSpPr>
          <p:cNvPr id="4" name="Slide Number Placeholder 3"/>
          <p:cNvSpPr>
            <a:spLocks noGrp="1"/>
          </p:cNvSpPr>
          <p:nvPr>
            <p:ph type="sldNum" sz="quarter" idx="10"/>
          </p:nvPr>
        </p:nvSpPr>
        <p:spPr/>
        <p:txBody>
          <a:bodyPr/>
          <a:lstStyle/>
          <a:p>
            <a:fld id="{8C289E1B-F246-4A3E-9A4C-8BE2426C07D8}" type="slidenum">
              <a:rPr lang="en-US" smtClean="0"/>
              <a:t>101</a:t>
            </a:fld>
            <a:endParaRPr lang="en-US"/>
          </a:p>
        </p:txBody>
      </p:sp>
    </p:spTree>
    <p:extLst>
      <p:ext uri="{BB962C8B-B14F-4D97-AF65-F5344CB8AC3E}">
        <p14:creationId xmlns:p14="http://schemas.microsoft.com/office/powerpoint/2010/main" val="1101613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https://www.youtube.com/watch?v=hc45-ptHMxo</a:t>
            </a:r>
            <a:endParaRPr lang="en-US"/>
          </a:p>
        </p:txBody>
      </p:sp>
      <p:sp>
        <p:nvSpPr>
          <p:cNvPr id="4" name="Slide Number Placeholder 3"/>
          <p:cNvSpPr>
            <a:spLocks noGrp="1"/>
          </p:cNvSpPr>
          <p:nvPr>
            <p:ph type="sldNum" sz="quarter" idx="10"/>
          </p:nvPr>
        </p:nvSpPr>
        <p:spPr/>
        <p:txBody>
          <a:bodyPr/>
          <a:lstStyle/>
          <a:p>
            <a:fld id="{8C289E1B-F246-4A3E-9A4C-8BE2426C07D8}" type="slidenum">
              <a:rPr lang="en-US" smtClean="0"/>
              <a:t>102</a:t>
            </a:fld>
            <a:endParaRPr lang="en-US"/>
          </a:p>
        </p:txBody>
      </p:sp>
    </p:spTree>
    <p:extLst>
      <p:ext uri="{BB962C8B-B14F-4D97-AF65-F5344CB8AC3E}">
        <p14:creationId xmlns:p14="http://schemas.microsoft.com/office/powerpoint/2010/main" val="1551458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289E1B-F246-4A3E-9A4C-8BE2426C07D8}" type="slidenum">
              <a:rPr lang="en-US" smtClean="0"/>
              <a:t>110</a:t>
            </a:fld>
            <a:endParaRPr lang="en-US"/>
          </a:p>
        </p:txBody>
      </p:sp>
    </p:spTree>
    <p:extLst>
      <p:ext uri="{BB962C8B-B14F-4D97-AF65-F5344CB8AC3E}">
        <p14:creationId xmlns:p14="http://schemas.microsoft.com/office/powerpoint/2010/main" val="1905097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https://www.youtube.com/watch?v=d7LO8lL4Ai4</a:t>
            </a:r>
            <a:endParaRPr lang="en-US"/>
          </a:p>
        </p:txBody>
      </p:sp>
      <p:sp>
        <p:nvSpPr>
          <p:cNvPr id="4" name="Slide Number Placeholder 3"/>
          <p:cNvSpPr>
            <a:spLocks noGrp="1"/>
          </p:cNvSpPr>
          <p:nvPr>
            <p:ph type="sldNum" sz="quarter" idx="10"/>
          </p:nvPr>
        </p:nvSpPr>
        <p:spPr/>
        <p:txBody>
          <a:bodyPr/>
          <a:lstStyle/>
          <a:p>
            <a:fld id="{8C289E1B-F246-4A3E-9A4C-8BE2426C07D8}" type="slidenum">
              <a:rPr lang="en-US" smtClean="0"/>
              <a:t>129</a:t>
            </a:fld>
            <a:endParaRPr lang="en-US"/>
          </a:p>
        </p:txBody>
      </p:sp>
    </p:spTree>
    <p:extLst>
      <p:ext uri="{BB962C8B-B14F-4D97-AF65-F5344CB8AC3E}">
        <p14:creationId xmlns:p14="http://schemas.microsoft.com/office/powerpoint/2010/main" val="2962444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https://ourworldindata.org/human-development-index/</a:t>
            </a:r>
          </a:p>
          <a:p>
            <a:r>
              <a:rPr lang="en-US"/>
              <a:t>http://hdr.undp.org/en/countries</a:t>
            </a:r>
          </a:p>
        </p:txBody>
      </p:sp>
      <p:sp>
        <p:nvSpPr>
          <p:cNvPr id="4" name="Slide Number Placeholder 3"/>
          <p:cNvSpPr>
            <a:spLocks noGrp="1"/>
          </p:cNvSpPr>
          <p:nvPr>
            <p:ph type="sldNum" sz="quarter" idx="10"/>
          </p:nvPr>
        </p:nvSpPr>
        <p:spPr/>
        <p:txBody>
          <a:bodyPr/>
          <a:lstStyle/>
          <a:p>
            <a:fld id="{27D30510-65B3-4BE4-B2E1-35CEF2F34A9E}"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181540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https://www.youtube.com/watch?v=tkvbZ0ADmz0</a:t>
            </a:r>
            <a:endParaRPr lang="en-US"/>
          </a:p>
        </p:txBody>
      </p:sp>
      <p:sp>
        <p:nvSpPr>
          <p:cNvPr id="4" name="Slide Number Placeholder 3"/>
          <p:cNvSpPr>
            <a:spLocks noGrp="1"/>
          </p:cNvSpPr>
          <p:nvPr>
            <p:ph type="sldNum" sz="quarter" idx="10"/>
          </p:nvPr>
        </p:nvSpPr>
        <p:spPr/>
        <p:txBody>
          <a:bodyPr/>
          <a:lstStyle/>
          <a:p>
            <a:fld id="{8C289E1B-F246-4A3E-9A4C-8BE2426C07D8}" type="slidenum">
              <a:rPr lang="en-US" smtClean="0"/>
              <a:t>136</a:t>
            </a:fld>
            <a:endParaRPr lang="en-US"/>
          </a:p>
        </p:txBody>
      </p:sp>
    </p:spTree>
    <p:extLst>
      <p:ext uri="{BB962C8B-B14F-4D97-AF65-F5344CB8AC3E}">
        <p14:creationId xmlns:p14="http://schemas.microsoft.com/office/powerpoint/2010/main" val="3579357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https://www.youtube.com/watch?v=61DMHiGOhEQ</a:t>
            </a:r>
            <a:endParaRPr lang="en-US"/>
          </a:p>
        </p:txBody>
      </p:sp>
      <p:sp>
        <p:nvSpPr>
          <p:cNvPr id="4" name="Slide Number Placeholder 3"/>
          <p:cNvSpPr>
            <a:spLocks noGrp="1"/>
          </p:cNvSpPr>
          <p:nvPr>
            <p:ph type="sldNum" sz="quarter" idx="10"/>
          </p:nvPr>
        </p:nvSpPr>
        <p:spPr/>
        <p:txBody>
          <a:bodyPr/>
          <a:lstStyle/>
          <a:p>
            <a:fld id="{8C289E1B-F246-4A3E-9A4C-8BE2426C07D8}" type="slidenum">
              <a:rPr lang="en-US" smtClean="0"/>
              <a:t>44</a:t>
            </a:fld>
            <a:endParaRPr lang="en-US"/>
          </a:p>
        </p:txBody>
      </p:sp>
    </p:spTree>
    <p:extLst>
      <p:ext uri="{BB962C8B-B14F-4D97-AF65-F5344CB8AC3E}">
        <p14:creationId xmlns:p14="http://schemas.microsoft.com/office/powerpoint/2010/main" val="3973041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https://www.youtube.com/watch?v=d5BUdgDSi4U</a:t>
            </a:r>
            <a:endParaRPr lang="en-US"/>
          </a:p>
        </p:txBody>
      </p:sp>
      <p:sp>
        <p:nvSpPr>
          <p:cNvPr id="4" name="Slide Number Placeholder 3"/>
          <p:cNvSpPr>
            <a:spLocks noGrp="1"/>
          </p:cNvSpPr>
          <p:nvPr>
            <p:ph type="sldNum" sz="quarter" idx="10"/>
          </p:nvPr>
        </p:nvSpPr>
        <p:spPr/>
        <p:txBody>
          <a:bodyPr/>
          <a:lstStyle/>
          <a:p>
            <a:fld id="{8C289E1B-F246-4A3E-9A4C-8BE2426C07D8}" type="slidenum">
              <a:rPr lang="en-US" smtClean="0"/>
              <a:t>48</a:t>
            </a:fld>
            <a:endParaRPr lang="en-US"/>
          </a:p>
        </p:txBody>
      </p:sp>
    </p:spTree>
    <p:extLst>
      <p:ext uri="{BB962C8B-B14F-4D97-AF65-F5344CB8AC3E}">
        <p14:creationId xmlns:p14="http://schemas.microsoft.com/office/powerpoint/2010/main" val="3975597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https://www.youtube.com/watch?v=gvZSpET11ZY</a:t>
            </a:r>
            <a:endParaRPr lang="en-US"/>
          </a:p>
        </p:txBody>
      </p:sp>
      <p:sp>
        <p:nvSpPr>
          <p:cNvPr id="4" name="Slide Number Placeholder 3"/>
          <p:cNvSpPr>
            <a:spLocks noGrp="1"/>
          </p:cNvSpPr>
          <p:nvPr>
            <p:ph type="sldNum" sz="quarter" idx="10"/>
          </p:nvPr>
        </p:nvSpPr>
        <p:spPr/>
        <p:txBody>
          <a:bodyPr/>
          <a:lstStyle/>
          <a:p>
            <a:fld id="{8C289E1B-F246-4A3E-9A4C-8BE2426C07D8}" type="slidenum">
              <a:rPr lang="en-US" smtClean="0"/>
              <a:t>59</a:t>
            </a:fld>
            <a:endParaRPr lang="en-US"/>
          </a:p>
        </p:txBody>
      </p:sp>
    </p:spTree>
    <p:extLst>
      <p:ext uri="{BB962C8B-B14F-4D97-AF65-F5344CB8AC3E}">
        <p14:creationId xmlns:p14="http://schemas.microsoft.com/office/powerpoint/2010/main" val="176639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https://www.youtube.com/watch?v=WG72yk60tbA</a:t>
            </a:r>
            <a:endParaRPr lang="en-US"/>
          </a:p>
        </p:txBody>
      </p:sp>
      <p:sp>
        <p:nvSpPr>
          <p:cNvPr id="4" name="Slide Number Placeholder 3"/>
          <p:cNvSpPr>
            <a:spLocks noGrp="1"/>
          </p:cNvSpPr>
          <p:nvPr>
            <p:ph type="sldNum" sz="quarter" idx="10"/>
          </p:nvPr>
        </p:nvSpPr>
        <p:spPr/>
        <p:txBody>
          <a:bodyPr/>
          <a:lstStyle/>
          <a:p>
            <a:fld id="{8C289E1B-F246-4A3E-9A4C-8BE2426C07D8}" type="slidenum">
              <a:rPr lang="en-US" smtClean="0"/>
              <a:t>66</a:t>
            </a:fld>
            <a:endParaRPr lang="en-US"/>
          </a:p>
        </p:txBody>
      </p:sp>
    </p:spTree>
    <p:extLst>
      <p:ext uri="{BB962C8B-B14F-4D97-AF65-F5344CB8AC3E}">
        <p14:creationId xmlns:p14="http://schemas.microsoft.com/office/powerpoint/2010/main" val="84706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Names:</a:t>
            </a:r>
            <a:endParaRPr lang="en-US" sz="1200" kern="1200">
              <a:solidFill>
                <a:schemeClr val="tx1"/>
              </a:solidFill>
              <a:effectLst/>
              <a:latin typeface="+mn-lt"/>
              <a:ea typeface="+mn-ea"/>
              <a:cs typeface="+mn-cs"/>
            </a:endParaRPr>
          </a:p>
          <a:p>
            <a:r>
              <a:rPr lang="en-US" sz="1200" b="1" u="sng" kern="1200">
                <a:solidFill>
                  <a:schemeClr val="tx1"/>
                </a:solidFill>
                <a:effectLst/>
                <a:latin typeface="+mn-lt"/>
                <a:ea typeface="+mn-ea"/>
                <a:cs typeface="+mn-cs"/>
              </a:rPr>
              <a:t>World Bank and IMF Activity</a:t>
            </a:r>
            <a:endParaRPr lang="en-US" sz="1050" kern="1200">
              <a:solidFill>
                <a:schemeClr val="tx1"/>
              </a:solidFill>
              <a:effectLst/>
              <a:latin typeface="+mn-lt"/>
              <a:ea typeface="+mn-ea"/>
              <a:cs typeface="+mn-cs"/>
            </a:endParaRPr>
          </a:p>
          <a:p>
            <a:r>
              <a:rPr lang="en-US" sz="1200" kern="1200">
                <a:solidFill>
                  <a:schemeClr val="tx1"/>
                </a:solidFill>
                <a:effectLst/>
                <a:latin typeface="+mn-lt"/>
                <a:ea typeface="+mn-ea"/>
                <a:cs typeface="+mn-cs"/>
              </a:rPr>
              <a:t>Read through the hand out. </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What is the purpose of the World Bank and the IMF?</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Your first task as a member of the team is to individually generate a set of 5 questions that you believe may be important for the World Bank to consider in evaluating the stability of a newly independent country prior to lending money. Using the terms associated with the reading and lecture for this section, list the questions that you believe should be considered, keeping in mind that your questions should reflect issues related to economic development, stability, and long-term improvement of the countries’ sustainable infrastructure. In parenthesis after each question, justify why this question is valid and important in loan consideration.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1.</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2.</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3.</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4.</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5.</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Next, go to the CIA Fact book online and locate a developing country that you believe would be a good risk for the World Bank based on the questions for part one that you deemed important. A good risk is one that will probably pay off. This part should be a written statement, explanation, and summary of the country you deem the best risk for the World Bank. </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Country:</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Why choose this country instead of others?</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What specific attributes does the country possess that may make it worthy of consideration?</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endParaRPr lang="en-US" sz="16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US" sz="16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US" sz="16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 </a:t>
            </a:r>
            <a:endParaRPr lang="en-US" sz="11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Criticism:</a:t>
            </a:r>
            <a:endParaRPr lang="en-US" sz="11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en-US" sz="11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What kind of projects could this loan be used for? What are some potential problem and difficulties with this project or loan?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Should the project funding be denied if people would be displaced? Does it matter how many people?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Is there anything that can be done to mitigate this dislocation problem?</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Should the panel members take into account the protesters and lobbyists outside the World Bank office? Should they be invited to speak at the meeting?</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 </a:t>
            </a:r>
            <a:endParaRPr lang="en-US" sz="1600" kern="1200">
              <a:solidFill>
                <a:schemeClr val="tx1"/>
              </a:solidFill>
              <a:effectLst/>
              <a:latin typeface="+mn-lt"/>
              <a:ea typeface="+mn-ea"/>
              <a:cs typeface="+mn-cs"/>
            </a:endParaRPr>
          </a:p>
          <a:p>
            <a:r>
              <a:rPr lang="en-US" sz="1200" b="1" u="sng" kern="1200">
                <a:solidFill>
                  <a:schemeClr val="tx1"/>
                </a:solidFill>
                <a:effectLst/>
                <a:latin typeface="+mn-lt"/>
                <a:ea typeface="+mn-ea"/>
                <a:cs typeface="+mn-cs"/>
              </a:rPr>
              <a:t>The IMF and the World Bank</a:t>
            </a:r>
            <a:endParaRPr lang="en-US" sz="105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International Monetary Fund (IMF) and the World Bank are institutions in the United Nations system. They share the same goal of raising living standards in their member countries. Their approaches to this goal are complementary, with the IMF focusing on macroeconomic issues and the World Bank concentrating on long-term economic development and poverty reduction.</a:t>
            </a:r>
          </a:p>
          <a:p>
            <a:r>
              <a:rPr lang="en-US" sz="1200" kern="1200">
                <a:solidFill>
                  <a:schemeClr val="tx1"/>
                </a:solidFill>
                <a:effectLst/>
                <a:latin typeface="+mn-lt"/>
                <a:ea typeface="+mn-ea"/>
                <a:cs typeface="+mn-cs"/>
              </a:rPr>
              <a:t>What are the purposes of the Bretton Woods Institutions?</a:t>
            </a:r>
          </a:p>
          <a:p>
            <a:r>
              <a:rPr lang="en-US" sz="1200" kern="1200">
                <a:solidFill>
                  <a:schemeClr val="tx1"/>
                </a:solidFill>
                <a:effectLst/>
                <a:latin typeface="+mn-lt"/>
                <a:ea typeface="+mn-ea"/>
                <a:cs typeface="+mn-cs"/>
              </a:rPr>
              <a:t>The </a:t>
            </a:r>
            <a:r>
              <a:rPr lang="en-US" sz="1200" u="none" strike="noStrike" kern="1200">
                <a:solidFill>
                  <a:schemeClr val="tx1"/>
                </a:solidFill>
                <a:effectLst/>
                <a:latin typeface="+mn-lt"/>
                <a:ea typeface="+mn-ea"/>
                <a:cs typeface="+mn-cs"/>
                <a:hlinkClick r:id="rId3"/>
              </a:rPr>
              <a:t>International Monetary Fund</a:t>
            </a:r>
            <a:r>
              <a:rPr lang="en-US" sz="1200" kern="1200">
                <a:solidFill>
                  <a:schemeClr val="tx1"/>
                </a:solidFill>
                <a:effectLst/>
                <a:latin typeface="+mn-lt"/>
                <a:ea typeface="+mn-ea"/>
                <a:cs typeface="+mn-cs"/>
              </a:rPr>
              <a:t> and the </a:t>
            </a:r>
            <a:r>
              <a:rPr lang="en-US" sz="1200" u="none" strike="noStrike" kern="1200">
                <a:solidFill>
                  <a:schemeClr val="tx1"/>
                </a:solidFill>
                <a:effectLst/>
                <a:latin typeface="+mn-lt"/>
                <a:ea typeface="+mn-ea"/>
                <a:cs typeface="+mn-cs"/>
                <a:hlinkClick r:id="rId4"/>
              </a:rPr>
              <a:t>World Bank</a:t>
            </a:r>
            <a:r>
              <a:rPr lang="en-US" sz="1200" kern="1200">
                <a:solidFill>
                  <a:schemeClr val="tx1"/>
                </a:solidFill>
                <a:effectLst/>
                <a:latin typeface="+mn-lt"/>
                <a:ea typeface="+mn-ea"/>
                <a:cs typeface="+mn-cs"/>
              </a:rPr>
              <a:t> were both created at an international conference convened in Bretton Woods, New Hampshire, United States in July 1944. The goal of the conference was to establish a framework for economic cooperation and development that would lead to a more stable and prosperous global economy. While this goal remains central to both institutions, their work is constantly evolving in response to new economic developments and challenges.</a:t>
            </a:r>
          </a:p>
          <a:p>
            <a:r>
              <a:rPr lang="en-US" sz="1200" b="1" kern="1200">
                <a:solidFill>
                  <a:schemeClr val="tx1"/>
                </a:solidFill>
                <a:effectLst/>
                <a:latin typeface="+mn-lt"/>
                <a:ea typeface="+mn-ea"/>
                <a:cs typeface="+mn-cs"/>
              </a:rPr>
              <a:t>The IMF’s mandate.</a:t>
            </a:r>
            <a:r>
              <a:rPr lang="en-US" sz="1200" kern="1200">
                <a:solidFill>
                  <a:schemeClr val="tx1"/>
                </a:solidFill>
                <a:effectLst/>
                <a:latin typeface="+mn-lt"/>
                <a:ea typeface="+mn-ea"/>
                <a:cs typeface="+mn-cs"/>
              </a:rPr>
              <a:t> The IMF promotes international monetary cooperation and provides </a:t>
            </a:r>
            <a:r>
              <a:rPr lang="en-US" sz="1200" u="none" strike="noStrike" kern="1200">
                <a:solidFill>
                  <a:schemeClr val="tx1"/>
                </a:solidFill>
                <a:effectLst/>
                <a:latin typeface="+mn-lt"/>
                <a:ea typeface="+mn-ea"/>
                <a:cs typeface="+mn-cs"/>
                <a:hlinkClick r:id="rId5"/>
              </a:rPr>
              <a:t>policy advice</a:t>
            </a:r>
            <a:r>
              <a:rPr lang="en-US" sz="1200" kern="1200">
                <a:solidFill>
                  <a:schemeClr val="tx1"/>
                </a:solidFill>
                <a:effectLst/>
                <a:latin typeface="+mn-lt"/>
                <a:ea typeface="+mn-ea"/>
                <a:cs typeface="+mn-cs"/>
              </a:rPr>
              <a:t> and </a:t>
            </a:r>
            <a:r>
              <a:rPr lang="en-US" sz="1200" u="none" strike="noStrike" kern="1200">
                <a:solidFill>
                  <a:schemeClr val="tx1"/>
                </a:solidFill>
                <a:effectLst/>
                <a:latin typeface="+mn-lt"/>
                <a:ea typeface="+mn-ea"/>
                <a:cs typeface="+mn-cs"/>
                <a:hlinkClick r:id="rId6"/>
              </a:rPr>
              <a:t>technical assistance</a:t>
            </a:r>
            <a:r>
              <a:rPr lang="en-US" sz="1200" kern="1200">
                <a:solidFill>
                  <a:schemeClr val="tx1"/>
                </a:solidFill>
                <a:effectLst/>
                <a:latin typeface="+mn-lt"/>
                <a:ea typeface="+mn-ea"/>
                <a:cs typeface="+mn-cs"/>
              </a:rPr>
              <a:t> to help countries build and maintain strong economies. The IMF also </a:t>
            </a:r>
            <a:r>
              <a:rPr lang="en-US" sz="1200" u="none" strike="noStrike" kern="1200">
                <a:solidFill>
                  <a:schemeClr val="tx1"/>
                </a:solidFill>
                <a:effectLst/>
                <a:latin typeface="+mn-lt"/>
                <a:ea typeface="+mn-ea"/>
                <a:cs typeface="+mn-cs"/>
                <a:hlinkClick r:id="rId7"/>
              </a:rPr>
              <a:t>makes loans</a:t>
            </a:r>
            <a:r>
              <a:rPr lang="en-US" sz="1200" kern="1200">
                <a:solidFill>
                  <a:schemeClr val="tx1"/>
                </a:solidFill>
                <a:effectLst/>
                <a:latin typeface="+mn-lt"/>
                <a:ea typeface="+mn-ea"/>
                <a:cs typeface="+mn-cs"/>
              </a:rPr>
              <a:t> and helps countries design policy programs to solve balance of payments problems when sufficient financing on affordable terms cannot be obtained to meet net international payments. IMF loans are short and medium term and funded mainly by the pool of quota contributions that its members provide. IMF staff are primarily economists with wide experience in macroeconomic and financial policies.</a:t>
            </a:r>
          </a:p>
          <a:p>
            <a:r>
              <a:rPr lang="en-US" sz="1200" b="1" kern="1200">
                <a:solidFill>
                  <a:schemeClr val="tx1"/>
                </a:solidFill>
                <a:effectLst/>
                <a:latin typeface="+mn-lt"/>
                <a:ea typeface="+mn-ea"/>
                <a:cs typeface="+mn-cs"/>
              </a:rPr>
              <a:t>The World Bank’s mandate.</a:t>
            </a:r>
            <a:r>
              <a:rPr lang="en-US" sz="1200" kern="1200">
                <a:solidFill>
                  <a:schemeClr val="tx1"/>
                </a:solidFill>
                <a:effectLst/>
                <a:latin typeface="+mn-lt"/>
                <a:ea typeface="+mn-ea"/>
                <a:cs typeface="+mn-cs"/>
              </a:rPr>
              <a:t> The World Bank promotes long-term economic development and poverty reduction by providing technical and financial support to help countries reform particular sectors or implement specific projects—such as, building schools and health centers, providing water and electricity, fighting disease, and protecting the environment. World Bank assistance is generally long term and is funded both by member country contributions and through bond issuance. World Bank staff are often specialists in particular issues, sectors, or techniques.</a:t>
            </a:r>
          </a:p>
          <a:p>
            <a:r>
              <a:rPr lang="en-US" sz="1200" kern="1200">
                <a:solidFill>
                  <a:schemeClr val="tx1"/>
                </a:solidFill>
                <a:effectLst/>
                <a:latin typeface="+mn-lt"/>
                <a:ea typeface="+mn-ea"/>
                <a:cs typeface="+mn-cs"/>
              </a:rPr>
              <a:t>Framework for cooperation</a:t>
            </a:r>
          </a:p>
          <a:p>
            <a:r>
              <a:rPr lang="en-US" sz="1200" kern="1200">
                <a:solidFill>
                  <a:schemeClr val="tx1"/>
                </a:solidFill>
                <a:effectLst/>
                <a:latin typeface="+mn-lt"/>
                <a:ea typeface="+mn-ea"/>
                <a:cs typeface="+mn-cs"/>
              </a:rPr>
              <a:t>The IMF and World Bank collaborate regularly and at many levels to assist member countries and work together on several initiatives. In 1989, the terms for their cooperation were set out in a </a:t>
            </a:r>
            <a:r>
              <a:rPr lang="en-US" sz="1200" u="none" strike="noStrike" kern="1200">
                <a:solidFill>
                  <a:schemeClr val="tx1"/>
                </a:solidFill>
                <a:effectLst/>
                <a:latin typeface="+mn-lt"/>
                <a:ea typeface="+mn-ea"/>
                <a:cs typeface="+mn-cs"/>
                <a:hlinkClick r:id="rId8"/>
              </a:rPr>
              <a:t>concordat</a:t>
            </a:r>
            <a:r>
              <a:rPr lang="en-US" sz="1200" kern="1200">
                <a:solidFill>
                  <a:schemeClr val="tx1"/>
                </a:solidFill>
                <a:effectLst/>
                <a:latin typeface="+mn-lt"/>
                <a:ea typeface="+mn-ea"/>
                <a:cs typeface="+mn-cs"/>
              </a:rPr>
              <a:t> to ensure effective collaboration in areas of shared responsibility.</a:t>
            </a:r>
          </a:p>
          <a:p>
            <a:r>
              <a:rPr lang="en-US" sz="1200" b="1" kern="1200">
                <a:solidFill>
                  <a:schemeClr val="tx1"/>
                </a:solidFill>
                <a:effectLst/>
                <a:latin typeface="+mn-lt"/>
                <a:ea typeface="+mn-ea"/>
                <a:cs typeface="+mn-cs"/>
              </a:rPr>
              <a:t>High-level coordination.</a:t>
            </a:r>
            <a:r>
              <a:rPr lang="en-US" sz="1200" kern="1200">
                <a:solidFill>
                  <a:schemeClr val="tx1"/>
                </a:solidFill>
                <a:effectLst/>
                <a:latin typeface="+mn-lt"/>
                <a:ea typeface="+mn-ea"/>
                <a:cs typeface="+mn-cs"/>
              </a:rPr>
              <a:t> During the </a:t>
            </a:r>
            <a:r>
              <a:rPr lang="en-US" sz="1200" u="none" strike="noStrike" kern="1200">
                <a:solidFill>
                  <a:schemeClr val="tx1"/>
                </a:solidFill>
                <a:effectLst/>
                <a:latin typeface="+mn-lt"/>
                <a:ea typeface="+mn-ea"/>
                <a:cs typeface="+mn-cs"/>
                <a:hlinkClick r:id="rId9"/>
              </a:rPr>
              <a:t>Annual Meetings</a:t>
            </a:r>
            <a:r>
              <a:rPr lang="en-US" sz="1200" kern="1200">
                <a:solidFill>
                  <a:schemeClr val="tx1"/>
                </a:solidFill>
                <a:effectLst/>
                <a:latin typeface="+mn-lt"/>
                <a:ea typeface="+mn-ea"/>
                <a:cs typeface="+mn-cs"/>
              </a:rPr>
              <a:t> of the </a:t>
            </a:r>
            <a:r>
              <a:rPr lang="en-US" sz="1200" u="none" strike="noStrike" kern="1200">
                <a:solidFill>
                  <a:schemeClr val="tx1"/>
                </a:solidFill>
                <a:effectLst/>
                <a:latin typeface="+mn-lt"/>
                <a:ea typeface="+mn-ea"/>
                <a:cs typeface="+mn-cs"/>
                <a:hlinkClick r:id="rId10"/>
              </a:rPr>
              <a:t>Boards of Governors of the IMF</a:t>
            </a:r>
            <a:r>
              <a:rPr lang="en-US" sz="1200" kern="1200">
                <a:solidFill>
                  <a:schemeClr val="tx1"/>
                </a:solidFill>
                <a:effectLst/>
                <a:latin typeface="+mn-lt"/>
                <a:ea typeface="+mn-ea"/>
                <a:cs typeface="+mn-cs"/>
              </a:rPr>
              <a:t> and the World Bank, Governors consult and present their countries’ views on current issues in international economics and finance. The Boards of Governors decide how to address international economic and financial issues and set priorities for the organizations.</a:t>
            </a:r>
          </a:p>
          <a:p>
            <a:r>
              <a:rPr lang="en-US" sz="1200" kern="1200">
                <a:solidFill>
                  <a:schemeClr val="tx1"/>
                </a:solidFill>
                <a:effectLst/>
                <a:latin typeface="+mn-lt"/>
                <a:ea typeface="+mn-ea"/>
                <a:cs typeface="+mn-cs"/>
              </a:rPr>
              <a:t>A group of IMF and World Bank Governors also meet as part of the </a:t>
            </a:r>
            <a:r>
              <a:rPr lang="en-US" sz="1200" u="none" strike="noStrike" kern="1200">
                <a:solidFill>
                  <a:schemeClr val="tx1"/>
                </a:solidFill>
                <a:effectLst/>
                <a:latin typeface="+mn-lt"/>
                <a:ea typeface="+mn-ea"/>
                <a:cs typeface="+mn-cs"/>
                <a:hlinkClick r:id="rId11"/>
              </a:rPr>
              <a:t>Development Committee</a:t>
            </a:r>
            <a:r>
              <a:rPr lang="en-US" sz="1200" kern="1200">
                <a:solidFill>
                  <a:schemeClr val="tx1"/>
                </a:solidFill>
                <a:effectLst/>
                <a:latin typeface="+mn-lt"/>
                <a:ea typeface="+mn-ea"/>
                <a:cs typeface="+mn-cs"/>
              </a:rPr>
              <a:t>, whose meetings coincide with the Spring and Annual Meetings of the IMF and the World Bank. This committee was established in 1974 to advise the two institutions on critical development issues and on the financial resources required to promote economic development in low-income countries.</a:t>
            </a:r>
          </a:p>
          <a:p>
            <a:r>
              <a:rPr lang="en-US" sz="1200" b="1" kern="1200">
                <a:solidFill>
                  <a:schemeClr val="tx1"/>
                </a:solidFill>
                <a:effectLst/>
                <a:latin typeface="+mn-lt"/>
                <a:ea typeface="+mn-ea"/>
                <a:cs typeface="+mn-cs"/>
              </a:rPr>
              <a:t>Management consultation.</a:t>
            </a:r>
            <a:r>
              <a:rPr lang="en-US" sz="1200" kern="1200">
                <a:solidFill>
                  <a:schemeClr val="tx1"/>
                </a:solidFill>
                <a:effectLst/>
                <a:latin typeface="+mn-lt"/>
                <a:ea typeface="+mn-ea"/>
                <a:cs typeface="+mn-cs"/>
              </a:rPr>
              <a:t> The Managing Director of the IMF and the President of the World Bank meet regularly to consult on major issues. They also issue joint statements and occasionally write joint articles, and have visited several regions and countries together.</a:t>
            </a:r>
          </a:p>
          <a:p>
            <a:r>
              <a:rPr lang="en-US" sz="1200" b="1" kern="1200">
                <a:solidFill>
                  <a:schemeClr val="tx1"/>
                </a:solidFill>
                <a:effectLst/>
                <a:latin typeface="+mn-lt"/>
                <a:ea typeface="+mn-ea"/>
                <a:cs typeface="+mn-cs"/>
              </a:rPr>
              <a:t>Staff collaboration.</a:t>
            </a:r>
            <a:r>
              <a:rPr lang="en-US" sz="1200" kern="1200">
                <a:solidFill>
                  <a:schemeClr val="tx1"/>
                </a:solidFill>
                <a:effectLst/>
                <a:latin typeface="+mn-lt"/>
                <a:ea typeface="+mn-ea"/>
                <a:cs typeface="+mn-cs"/>
              </a:rPr>
              <a:t> IMF and Bank staffs collaborate closely on country assistance and policy issues that are relevant for both institutions. The two institutions often conduct country missions in parallel and staff participate in each other’s missions. IMF assessments of a country’s general economic situation and policies provide input to the Bank’s assessments of potential development projects or reforms. Similarly, Bank advice on structural and sectoral reforms is taken into account by the IMF in its policy advice. The staffs of the two institutions also cooperate on the </a:t>
            </a:r>
            <a:r>
              <a:rPr lang="en-US" sz="1200" u="none" strike="noStrike" kern="1200">
                <a:solidFill>
                  <a:schemeClr val="tx1"/>
                </a:solidFill>
                <a:effectLst/>
                <a:latin typeface="+mn-lt"/>
                <a:ea typeface="+mn-ea"/>
                <a:cs typeface="+mn-cs"/>
                <a:hlinkClick r:id="rId12"/>
              </a:rPr>
              <a:t>conditionality</a:t>
            </a:r>
            <a:r>
              <a:rPr lang="en-US" sz="1200" kern="1200">
                <a:solidFill>
                  <a:schemeClr val="tx1"/>
                </a:solidFill>
                <a:effectLst/>
                <a:latin typeface="+mn-lt"/>
                <a:ea typeface="+mn-ea"/>
                <a:cs typeface="+mn-cs"/>
              </a:rPr>
              <a:t> involved in their respective lending programs.</a:t>
            </a:r>
          </a:p>
          <a:p>
            <a:r>
              <a:rPr lang="en-US" sz="1200" kern="1200">
                <a:solidFill>
                  <a:schemeClr val="tx1"/>
                </a:solidFill>
                <a:effectLst/>
                <a:latin typeface="+mn-lt"/>
                <a:ea typeface="+mn-ea"/>
                <a:cs typeface="+mn-cs"/>
              </a:rPr>
              <a:t>The 2007 external review of Bank-Fund collaboration led to a </a:t>
            </a:r>
            <a:r>
              <a:rPr lang="en-US" sz="1200" u="none" strike="noStrike" kern="1200">
                <a:solidFill>
                  <a:schemeClr val="tx1"/>
                </a:solidFill>
                <a:effectLst/>
                <a:latin typeface="+mn-lt"/>
                <a:ea typeface="+mn-ea"/>
                <a:cs typeface="+mn-cs"/>
                <a:hlinkClick r:id="rId13"/>
              </a:rPr>
              <a:t>Joint Management Action Plan</a:t>
            </a:r>
            <a:r>
              <a:rPr lang="en-US" sz="1200" kern="1200">
                <a:solidFill>
                  <a:schemeClr val="tx1"/>
                </a:solidFill>
                <a:effectLst/>
                <a:latin typeface="+mn-lt"/>
                <a:ea typeface="+mn-ea"/>
                <a:cs typeface="+mn-cs"/>
              </a:rPr>
              <a:t> on World Bank-IMF Collaboration (JMAP) to further enhance the way the two institutions work together. Under the plan, Fund and Bank country teams discuss their country-level work programs, which identify macro-critical sectoral issues, the division of labor, and the work needed in the coming year. A </a:t>
            </a:r>
            <a:r>
              <a:rPr lang="en-US" sz="1200" u="none" strike="noStrike" kern="1200">
                <a:solidFill>
                  <a:schemeClr val="tx1"/>
                </a:solidFill>
                <a:effectLst/>
                <a:latin typeface="+mn-lt"/>
                <a:ea typeface="+mn-ea"/>
                <a:cs typeface="+mn-cs"/>
                <a:hlinkClick r:id="rId14"/>
              </a:rPr>
              <a:t>review of Bank-Fund Collaboration</a:t>
            </a:r>
            <a:r>
              <a:rPr lang="en-US" sz="1200" kern="1200">
                <a:solidFill>
                  <a:schemeClr val="tx1"/>
                </a:solidFill>
                <a:effectLst/>
                <a:latin typeface="+mn-lt"/>
                <a:ea typeface="+mn-ea"/>
                <a:cs typeface="+mn-cs"/>
              </a:rPr>
              <a:t> underscored the importance of these joint country team consultations in enhancing collaboration.</a:t>
            </a:r>
          </a:p>
          <a:p>
            <a:r>
              <a:rPr lang="en-US" sz="1200" b="1" kern="1200">
                <a:solidFill>
                  <a:schemeClr val="tx1"/>
                </a:solidFill>
                <a:effectLst/>
                <a:latin typeface="+mn-lt"/>
                <a:ea typeface="+mn-ea"/>
                <a:cs typeface="+mn-cs"/>
              </a:rPr>
              <a:t>Reducing debt burdens.</a:t>
            </a:r>
            <a:r>
              <a:rPr lang="en-US" sz="1200" kern="1200">
                <a:solidFill>
                  <a:schemeClr val="tx1"/>
                </a:solidFill>
                <a:effectLst/>
                <a:latin typeface="+mn-lt"/>
                <a:ea typeface="+mn-ea"/>
                <a:cs typeface="+mn-cs"/>
              </a:rPr>
              <a:t> The IMF and World Bank have also worked together to reduce the external debt burdens of the most heavily indebted poor countries under the </a:t>
            </a:r>
            <a:r>
              <a:rPr lang="en-US" sz="1200" u="none" strike="noStrike" kern="1200">
                <a:solidFill>
                  <a:schemeClr val="tx1"/>
                </a:solidFill>
                <a:effectLst/>
                <a:latin typeface="+mn-lt"/>
                <a:ea typeface="+mn-ea"/>
                <a:cs typeface="+mn-cs"/>
                <a:hlinkClick r:id="rId15"/>
              </a:rPr>
              <a:t>Heavily Indebted Poor Countries (HIPC) Initiative</a:t>
            </a:r>
            <a:r>
              <a:rPr lang="en-US" sz="1200" kern="1200">
                <a:solidFill>
                  <a:schemeClr val="tx1"/>
                </a:solidFill>
                <a:effectLst/>
                <a:latin typeface="+mn-lt"/>
                <a:ea typeface="+mn-ea"/>
                <a:cs typeface="+mn-cs"/>
              </a:rPr>
              <a:t> and the </a:t>
            </a:r>
            <a:r>
              <a:rPr lang="en-US" sz="1200" u="none" strike="noStrike" kern="1200">
                <a:solidFill>
                  <a:schemeClr val="tx1"/>
                </a:solidFill>
                <a:effectLst/>
                <a:latin typeface="+mn-lt"/>
                <a:ea typeface="+mn-ea"/>
                <a:cs typeface="+mn-cs"/>
                <a:hlinkClick r:id="rId16"/>
              </a:rPr>
              <a:t>Multilateral Debt Relief Initiative (MDRI)</a:t>
            </a:r>
            <a:r>
              <a:rPr lang="en-US" sz="1200" kern="1200">
                <a:solidFill>
                  <a:schemeClr val="tx1"/>
                </a:solidFill>
                <a:effectLst/>
                <a:latin typeface="+mn-lt"/>
                <a:ea typeface="+mn-ea"/>
                <a:cs typeface="+mn-cs"/>
              </a:rPr>
              <a:t>. They continue to help low-income countries achieve their development goals without creating future debt problems. IMF and Bank staff jointly prepare country debt sustainability analyses under the </a:t>
            </a:r>
            <a:r>
              <a:rPr lang="en-US" sz="1200" u="none" strike="noStrike" kern="1200">
                <a:solidFill>
                  <a:schemeClr val="tx1"/>
                </a:solidFill>
                <a:effectLst/>
                <a:latin typeface="+mn-lt"/>
                <a:ea typeface="+mn-ea"/>
                <a:cs typeface="+mn-cs"/>
                <a:hlinkClick r:id="rId17"/>
              </a:rPr>
              <a:t>Debt Sustainability Framework (DSF)</a:t>
            </a:r>
            <a:r>
              <a:rPr lang="en-US" sz="1200" kern="1200">
                <a:solidFill>
                  <a:schemeClr val="tx1"/>
                </a:solidFill>
                <a:effectLst/>
                <a:latin typeface="+mn-lt"/>
                <a:ea typeface="+mn-ea"/>
                <a:cs typeface="+mn-cs"/>
              </a:rPr>
              <a:t> developed by the two institutions.</a:t>
            </a:r>
          </a:p>
          <a:p>
            <a:r>
              <a:rPr lang="en-US" sz="1200" b="1" kern="1200">
                <a:solidFill>
                  <a:schemeClr val="tx1"/>
                </a:solidFill>
                <a:effectLst/>
                <a:latin typeface="+mn-lt"/>
                <a:ea typeface="+mn-ea"/>
                <a:cs typeface="+mn-cs"/>
              </a:rPr>
              <a:t>Reducing poverty.</a:t>
            </a:r>
            <a:r>
              <a:rPr lang="en-US" sz="1200" kern="1200">
                <a:solidFill>
                  <a:schemeClr val="tx1"/>
                </a:solidFill>
                <a:effectLst/>
                <a:latin typeface="+mn-lt"/>
                <a:ea typeface="+mn-ea"/>
                <a:cs typeface="+mn-cs"/>
              </a:rPr>
              <a:t> In 1999, the IMF and the World Bank launched the </a:t>
            </a:r>
            <a:r>
              <a:rPr lang="en-US" sz="1200" u="none" strike="noStrike" kern="1200">
                <a:solidFill>
                  <a:schemeClr val="tx1"/>
                </a:solidFill>
                <a:effectLst/>
                <a:latin typeface="+mn-lt"/>
                <a:ea typeface="+mn-ea"/>
                <a:cs typeface="+mn-cs"/>
                <a:hlinkClick r:id="rId18"/>
              </a:rPr>
              <a:t>Poverty Reduction Strategy Paper (PRSP)</a:t>
            </a:r>
            <a:r>
              <a:rPr lang="en-US" sz="1200" kern="1200">
                <a:solidFill>
                  <a:schemeClr val="tx1"/>
                </a:solidFill>
                <a:effectLst/>
                <a:latin typeface="+mn-lt"/>
                <a:ea typeface="+mn-ea"/>
                <a:cs typeface="+mn-cs"/>
              </a:rPr>
              <a:t> approach as a key component in the process leading to debt relief under the HIPC Initiative and an important anchor </a:t>
            </a:r>
            <a:r>
              <a:rPr lang="en-US" sz="1200" kern="1200" err="1">
                <a:solidFill>
                  <a:schemeClr val="tx1"/>
                </a:solidFill>
                <a:effectLst/>
                <a:latin typeface="+mn-lt"/>
                <a:ea typeface="+mn-ea"/>
                <a:cs typeface="+mn-cs"/>
              </a:rPr>
              <a:t>in</a:t>
            </a:r>
            <a:r>
              <a:rPr lang="en-US" sz="1200" u="none" strike="noStrike" kern="1200" err="1">
                <a:solidFill>
                  <a:schemeClr val="tx1"/>
                </a:solidFill>
                <a:effectLst/>
                <a:latin typeface="+mn-lt"/>
                <a:ea typeface="+mn-ea"/>
                <a:cs typeface="+mn-cs"/>
                <a:hlinkClick r:id="rId19"/>
              </a:rPr>
              <a:t>concessional</a:t>
            </a:r>
            <a:r>
              <a:rPr lang="en-US" sz="1200" u="none" strike="noStrike" kern="1200">
                <a:solidFill>
                  <a:schemeClr val="tx1"/>
                </a:solidFill>
                <a:effectLst/>
                <a:latin typeface="+mn-lt"/>
                <a:ea typeface="+mn-ea"/>
                <a:cs typeface="+mn-cs"/>
                <a:hlinkClick r:id="rId19"/>
              </a:rPr>
              <a:t> lending by the Fund</a:t>
            </a:r>
            <a:r>
              <a:rPr lang="en-US" sz="1200" kern="1200">
                <a:solidFill>
                  <a:schemeClr val="tx1"/>
                </a:solidFill>
                <a:effectLst/>
                <a:latin typeface="+mn-lt"/>
                <a:ea typeface="+mn-ea"/>
                <a:cs typeface="+mn-cs"/>
              </a:rPr>
              <a:t> and the Bank. While PRSPs continue to underpin the HIPC Initiative, the World Bank and the IMF adopted in July 2014 and July 2015, respectively, new approaches to country engagement that no longer requires PRSPs. The IMF streamlined its requirement for </a:t>
            </a:r>
            <a:r>
              <a:rPr lang="en-US" sz="1200" u="none" strike="noStrike" kern="1200">
                <a:solidFill>
                  <a:schemeClr val="tx1"/>
                </a:solidFill>
                <a:effectLst/>
                <a:latin typeface="+mn-lt"/>
                <a:ea typeface="+mn-ea"/>
                <a:cs typeface="+mn-cs"/>
                <a:hlinkClick r:id="rId18"/>
              </a:rPr>
              <a:t>poverty reduction documentation</a:t>
            </a:r>
            <a:r>
              <a:rPr lang="en-US" sz="1200" kern="1200">
                <a:solidFill>
                  <a:schemeClr val="tx1"/>
                </a:solidFill>
                <a:effectLst/>
                <a:latin typeface="+mn-lt"/>
                <a:ea typeface="+mn-ea"/>
                <a:cs typeface="+mn-cs"/>
              </a:rPr>
              <a:t> for programs supported under the Extended Credit Facility (ECF) or the Policy Support Instrument (PSI).</a:t>
            </a:r>
          </a:p>
          <a:p>
            <a:r>
              <a:rPr lang="en-US" sz="1200" b="1" kern="1200">
                <a:solidFill>
                  <a:schemeClr val="tx1"/>
                </a:solidFill>
                <a:effectLst/>
                <a:latin typeface="+mn-lt"/>
                <a:ea typeface="+mn-ea"/>
                <a:cs typeface="+mn-cs"/>
              </a:rPr>
              <a:t>Setting the stage for the 2030 development agenda. </a:t>
            </a:r>
            <a:r>
              <a:rPr lang="en-US" sz="1200" kern="1200">
                <a:solidFill>
                  <a:schemeClr val="tx1"/>
                </a:solidFill>
                <a:effectLst/>
                <a:latin typeface="+mn-lt"/>
                <a:ea typeface="+mn-ea"/>
                <a:cs typeface="+mn-cs"/>
              </a:rPr>
              <a:t>Between 2004 and 2015 the IMF and the Bank jointly published the annual </a:t>
            </a:r>
            <a:r>
              <a:rPr lang="en-US" sz="1200" i="1" u="none" strike="noStrike" kern="1200">
                <a:solidFill>
                  <a:schemeClr val="tx1"/>
                </a:solidFill>
                <a:effectLst/>
                <a:latin typeface="+mn-lt"/>
                <a:ea typeface="+mn-ea"/>
                <a:cs typeface="+mn-cs"/>
                <a:hlinkClick r:id="rId20"/>
              </a:rPr>
              <a:t>Global Monitoring Report </a:t>
            </a:r>
            <a:r>
              <a:rPr lang="en-US" sz="1200" u="none" strike="noStrike" kern="1200">
                <a:solidFill>
                  <a:schemeClr val="tx1"/>
                </a:solidFill>
                <a:effectLst/>
                <a:latin typeface="+mn-lt"/>
                <a:ea typeface="+mn-ea"/>
                <a:cs typeface="+mn-cs"/>
                <a:hlinkClick r:id="rId20"/>
              </a:rPr>
              <a:t>(GMR)</a:t>
            </a:r>
            <a:r>
              <a:rPr lang="en-US" sz="1200" kern="1200">
                <a:solidFill>
                  <a:schemeClr val="tx1"/>
                </a:solidFill>
                <a:effectLst/>
                <a:latin typeface="+mn-lt"/>
                <a:ea typeface="+mn-ea"/>
                <a:cs typeface="+mn-cs"/>
              </a:rPr>
              <a:t>, which assessed progress towards meeting the </a:t>
            </a:r>
            <a:r>
              <a:rPr lang="en-US" sz="1200" u="none" strike="noStrike" kern="1200">
                <a:solidFill>
                  <a:schemeClr val="tx1"/>
                </a:solidFill>
                <a:effectLst/>
                <a:latin typeface="+mn-lt"/>
                <a:ea typeface="+mn-ea"/>
                <a:cs typeface="+mn-cs"/>
                <a:hlinkClick r:id="rId21"/>
              </a:rPr>
              <a:t>Millennium Development Goals (MDGs)</a:t>
            </a:r>
            <a:r>
              <a:rPr lang="en-US" sz="1200" kern="1200">
                <a:solidFill>
                  <a:schemeClr val="tx1"/>
                </a:solidFill>
                <a:effectLst/>
                <a:latin typeface="+mn-lt"/>
                <a:ea typeface="+mn-ea"/>
                <a:cs typeface="+mn-cs"/>
              </a:rPr>
              <a:t>. In 2015, with the replacement of the MDGs with the Sustainable Development Goals (SDGs) under the 2030 Global Development Agenda, the IMF and the Bank have actively engaged in the global effort to support the Agenda. Each institution has committed to new </a:t>
            </a:r>
            <a:r>
              <a:rPr lang="en-US" sz="1200" u="none" strike="noStrike" kern="1200">
                <a:solidFill>
                  <a:schemeClr val="tx1"/>
                </a:solidFill>
                <a:effectLst/>
                <a:latin typeface="+mn-lt"/>
                <a:ea typeface="+mn-ea"/>
                <a:cs typeface="+mn-cs"/>
                <a:hlinkClick r:id="rId22"/>
              </a:rPr>
              <a:t>initiatives</a:t>
            </a:r>
            <a:r>
              <a:rPr lang="en-US" sz="1200" kern="1200">
                <a:solidFill>
                  <a:schemeClr val="tx1"/>
                </a:solidFill>
                <a:effectLst/>
                <a:latin typeface="+mn-lt"/>
                <a:ea typeface="+mn-ea"/>
                <a:cs typeface="+mn-cs"/>
              </a:rPr>
              <a:t>, within their respective remits, to support member countries in reaching their SDGs. They are also working together to better assist the joint membership, including by an enhanced support </a:t>
            </a:r>
            <a:r>
              <a:rPr lang="en-US" sz="1200" kern="1200" err="1">
                <a:solidFill>
                  <a:schemeClr val="tx1"/>
                </a:solidFill>
                <a:effectLst/>
                <a:latin typeface="+mn-lt"/>
                <a:ea typeface="+mn-ea"/>
                <a:cs typeface="+mn-cs"/>
              </a:rPr>
              <a:t>of</a:t>
            </a:r>
            <a:r>
              <a:rPr lang="en-US" sz="1200" u="none" strike="noStrike" kern="1200" err="1">
                <a:solidFill>
                  <a:schemeClr val="tx1"/>
                </a:solidFill>
                <a:effectLst/>
                <a:latin typeface="+mn-lt"/>
                <a:ea typeface="+mn-ea"/>
                <a:cs typeface="+mn-cs"/>
                <a:hlinkClick r:id="rId23"/>
              </a:rPr>
              <a:t>stronger</a:t>
            </a:r>
            <a:r>
              <a:rPr lang="en-US" sz="1200" u="none" strike="noStrike" kern="1200">
                <a:solidFill>
                  <a:schemeClr val="tx1"/>
                </a:solidFill>
                <a:effectLst/>
                <a:latin typeface="+mn-lt"/>
                <a:ea typeface="+mn-ea"/>
                <a:cs typeface="+mn-cs"/>
                <a:hlinkClick r:id="rId23"/>
              </a:rPr>
              <a:t> tax systems in developing countries</a:t>
            </a:r>
            <a:r>
              <a:rPr lang="en-US" sz="1200" kern="1200">
                <a:solidFill>
                  <a:schemeClr val="tx1"/>
                </a:solidFill>
                <a:effectLst/>
                <a:latin typeface="+mn-lt"/>
                <a:ea typeface="+mn-ea"/>
                <a:cs typeface="+mn-cs"/>
              </a:rPr>
              <a:t>.</a:t>
            </a:r>
          </a:p>
          <a:p>
            <a:r>
              <a:rPr lang="en-US" sz="1200" b="1" kern="1200">
                <a:solidFill>
                  <a:schemeClr val="tx1"/>
                </a:solidFill>
                <a:effectLst/>
                <a:latin typeface="+mn-lt"/>
                <a:ea typeface="+mn-ea"/>
                <a:cs typeface="+mn-cs"/>
              </a:rPr>
              <a:t>Assessing financial stability.</a:t>
            </a:r>
            <a:r>
              <a:rPr lang="en-US" sz="1200" kern="1200">
                <a:solidFill>
                  <a:schemeClr val="tx1"/>
                </a:solidFill>
                <a:effectLst/>
                <a:latin typeface="+mn-lt"/>
                <a:ea typeface="+mn-ea"/>
                <a:cs typeface="+mn-cs"/>
              </a:rPr>
              <a:t> The IMF and the World Bank are also working together to make financial sectors in member countries resilient and well regulated. The </a:t>
            </a:r>
            <a:r>
              <a:rPr lang="en-US" sz="1200" u="none" strike="noStrike" kern="1200">
                <a:solidFill>
                  <a:schemeClr val="tx1"/>
                </a:solidFill>
                <a:effectLst/>
                <a:latin typeface="+mn-lt"/>
                <a:ea typeface="+mn-ea"/>
                <a:cs typeface="+mn-cs"/>
                <a:hlinkClick r:id="rId24"/>
              </a:rPr>
              <a:t>Financial Sector Assessment Program (FSAP)</a:t>
            </a:r>
            <a:r>
              <a:rPr lang="en-US" sz="1200" kern="1200">
                <a:solidFill>
                  <a:schemeClr val="tx1"/>
                </a:solidFill>
                <a:effectLst/>
                <a:latin typeface="+mn-lt"/>
                <a:ea typeface="+mn-ea"/>
                <a:cs typeface="+mn-cs"/>
              </a:rPr>
              <a:t> was introduced in 1999 to identify the strengths and vulnerabilities of a country's financial system and recommend appropriate policy responses.</a:t>
            </a:r>
          </a:p>
          <a:p>
            <a:r>
              <a:rPr lang="en-US" sz="1200" b="1" u="sng" kern="1200">
                <a:solidFill>
                  <a:schemeClr val="tx1"/>
                </a:solidFill>
                <a:effectLst/>
                <a:latin typeface="+mn-lt"/>
                <a:ea typeface="+mn-ea"/>
                <a:cs typeface="+mn-cs"/>
              </a:rPr>
              <a:t>The IMF at a Glance</a:t>
            </a:r>
            <a:endParaRPr lang="en-US" sz="1600" b="1"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International Monetary Fund (IMF) promotes international financial stability and monetary cooperation. It also seeks to facilitate international trade, promote high employment and sustainable economic growth, and reduce poverty around the world. The IMF is governed by and accountable to its 189 member countries. </a:t>
            </a:r>
            <a:endParaRPr lang="en-US" sz="14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The IMF’s responsibilities:</a:t>
            </a:r>
            <a:r>
              <a:rPr lang="en-US" sz="1200" kern="1200">
                <a:solidFill>
                  <a:schemeClr val="tx1"/>
                </a:solidFill>
                <a:effectLst/>
                <a:latin typeface="+mn-lt"/>
                <a:ea typeface="+mn-ea"/>
                <a:cs typeface="+mn-cs"/>
              </a:rPr>
              <a:t> The IMF's primary purpose is to ensure the stability of the international monetary system—the system of exchange rates and international payments that enables countries (and their citizens) to transact with each other.</a:t>
            </a:r>
            <a:endParaRPr lang="en-US" sz="14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Surveillance:</a:t>
            </a:r>
            <a:r>
              <a:rPr lang="en-US" sz="1200" kern="1200">
                <a:solidFill>
                  <a:schemeClr val="tx1"/>
                </a:solidFill>
                <a:effectLst/>
                <a:latin typeface="+mn-lt"/>
                <a:ea typeface="+mn-ea"/>
                <a:cs typeface="+mn-cs"/>
              </a:rPr>
              <a:t> To maintain stability and prevent crises in the international monetary system, the IMF reviews country policies and national, regional, and global economic and financial developments through a formal system known </a:t>
            </a:r>
            <a:r>
              <a:rPr lang="en-US" sz="1200" kern="1200" err="1">
                <a:solidFill>
                  <a:schemeClr val="tx1"/>
                </a:solidFill>
                <a:effectLst/>
                <a:latin typeface="+mn-lt"/>
                <a:ea typeface="+mn-ea"/>
                <a:cs typeface="+mn-cs"/>
              </a:rPr>
              <a:t>as</a:t>
            </a:r>
            <a:r>
              <a:rPr lang="en-US" sz="1200" u="sng" kern="1200" err="1">
                <a:solidFill>
                  <a:schemeClr val="tx1"/>
                </a:solidFill>
                <a:effectLst/>
                <a:latin typeface="+mn-lt"/>
                <a:ea typeface="+mn-ea"/>
                <a:cs typeface="+mn-cs"/>
                <a:hlinkClick r:id="rId5"/>
              </a:rPr>
              <a:t>surveillance</a:t>
            </a:r>
            <a:r>
              <a:rPr lang="en-US" sz="1200" kern="1200">
                <a:solidFill>
                  <a:schemeClr val="tx1"/>
                </a:solidFill>
                <a:effectLst/>
                <a:latin typeface="+mn-lt"/>
                <a:ea typeface="+mn-ea"/>
                <a:cs typeface="+mn-cs"/>
              </a:rPr>
              <a:t>. The IMF advises its 189 member countries, encouraging policies that foster economic stability, reduce vulnerability to economic and financial crises, and raise living standards. It provides regular assessment of global prospects in its </a:t>
            </a:r>
            <a:r>
              <a:rPr lang="en-US" sz="1200" i="1" u="none" strike="noStrike" kern="1200">
                <a:solidFill>
                  <a:schemeClr val="tx1"/>
                </a:solidFill>
                <a:effectLst/>
                <a:latin typeface="+mn-lt"/>
                <a:ea typeface="+mn-ea"/>
                <a:cs typeface="+mn-cs"/>
                <a:hlinkClick r:id="rId25"/>
              </a:rPr>
              <a:t>World Economic Outlook</a:t>
            </a:r>
            <a:r>
              <a:rPr lang="en-US" sz="1200" i="1" kern="1200">
                <a:solidFill>
                  <a:schemeClr val="tx1"/>
                </a:solidFill>
                <a:effectLst/>
                <a:latin typeface="+mn-lt"/>
                <a:ea typeface="+mn-ea"/>
                <a:cs typeface="+mn-cs"/>
              </a:rPr>
              <a:t>,</a:t>
            </a:r>
            <a:r>
              <a:rPr lang="en-US" sz="1200" kern="1200">
                <a:solidFill>
                  <a:schemeClr val="tx1"/>
                </a:solidFill>
                <a:effectLst/>
                <a:latin typeface="+mn-lt"/>
                <a:ea typeface="+mn-ea"/>
                <a:cs typeface="+mn-cs"/>
              </a:rPr>
              <a:t> of financial markets in its </a:t>
            </a:r>
            <a:r>
              <a:rPr lang="en-US" sz="1200" i="1" u="none" strike="noStrike" kern="1200">
                <a:solidFill>
                  <a:schemeClr val="tx1"/>
                </a:solidFill>
                <a:effectLst/>
                <a:latin typeface="+mn-lt"/>
                <a:ea typeface="+mn-ea"/>
                <a:cs typeface="+mn-cs"/>
                <a:hlinkClick r:id="rId26"/>
              </a:rPr>
              <a:t>Global Financial Stability Report</a:t>
            </a:r>
            <a:r>
              <a:rPr lang="en-US" sz="1200" kern="1200">
                <a:solidFill>
                  <a:schemeClr val="tx1"/>
                </a:solidFill>
                <a:effectLst/>
                <a:latin typeface="+mn-lt"/>
                <a:ea typeface="+mn-ea"/>
                <a:cs typeface="+mn-cs"/>
              </a:rPr>
              <a:t>, and of public finance developments in its </a:t>
            </a:r>
            <a:r>
              <a:rPr lang="en-US" sz="1200" i="1" u="none" strike="noStrike" kern="1200">
                <a:solidFill>
                  <a:schemeClr val="tx1"/>
                </a:solidFill>
                <a:effectLst/>
                <a:latin typeface="+mn-lt"/>
                <a:ea typeface="+mn-ea"/>
                <a:cs typeface="+mn-cs"/>
                <a:hlinkClick r:id="rId27"/>
              </a:rPr>
              <a:t>Fiscal Monitor</a:t>
            </a:r>
            <a:r>
              <a:rPr lang="en-US" sz="1200" kern="1200">
                <a:solidFill>
                  <a:schemeClr val="tx1"/>
                </a:solidFill>
                <a:effectLst/>
                <a:latin typeface="+mn-lt"/>
                <a:ea typeface="+mn-ea"/>
                <a:cs typeface="+mn-cs"/>
              </a:rPr>
              <a:t>, and publishes a series of regional economic outlooks.</a:t>
            </a:r>
            <a:endParaRPr lang="en-US" sz="1400" kern="1200">
              <a:solidFill>
                <a:schemeClr val="tx1"/>
              </a:solidFill>
              <a:effectLst/>
              <a:latin typeface="+mn-lt"/>
              <a:ea typeface="+mn-ea"/>
              <a:cs typeface="+mn-cs"/>
            </a:endParaRPr>
          </a:p>
          <a:p>
            <a:r>
              <a:rPr lang="en-US" sz="1200" b="1" u="none" strike="noStrike" kern="1200">
                <a:solidFill>
                  <a:schemeClr val="tx1"/>
                </a:solidFill>
                <a:effectLst/>
                <a:latin typeface="+mn-lt"/>
                <a:ea typeface="+mn-ea"/>
                <a:cs typeface="+mn-cs"/>
                <a:hlinkClick r:id="rId7"/>
              </a:rPr>
              <a:t>Financial assistance</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a:t>
            </a:r>
            <a:r>
              <a:rPr lang="en-US" sz="1200" kern="1200">
                <a:solidFill>
                  <a:schemeClr val="tx1"/>
                </a:solidFill>
                <a:effectLst/>
                <a:latin typeface="+mn-lt"/>
                <a:ea typeface="+mn-ea"/>
                <a:cs typeface="+mn-cs"/>
              </a:rPr>
              <a:t> IMF financing provides its members breathing room to correct balance of payments problems: national authorities design adjustment programs in close cooperation with the IMF that are supported by IMF financing; continued financial support is conditional on effective implementation of these programs. In response to the global economic crisis, the IMF strengthened its lending capacity and approved a </a:t>
            </a:r>
            <a:r>
              <a:rPr lang="en-US" sz="1200" u="sng" kern="1200">
                <a:solidFill>
                  <a:schemeClr val="tx1"/>
                </a:solidFill>
                <a:effectLst/>
                <a:latin typeface="+mn-lt"/>
                <a:ea typeface="+mn-ea"/>
                <a:cs typeface="+mn-cs"/>
                <a:hlinkClick r:id="rId28"/>
              </a:rPr>
              <a:t>major overhaul</a:t>
            </a:r>
            <a:r>
              <a:rPr lang="en-US" sz="1200" kern="1200">
                <a:solidFill>
                  <a:schemeClr val="tx1"/>
                </a:solidFill>
                <a:effectLst/>
                <a:latin typeface="+mn-lt"/>
                <a:ea typeface="+mn-ea"/>
                <a:cs typeface="+mn-cs"/>
              </a:rPr>
              <a:t> of its financial support mechanisms in April 2009, with further reforms adopted in </a:t>
            </a:r>
            <a:r>
              <a:rPr lang="en-US" sz="1200" u="sng" kern="1200">
                <a:solidFill>
                  <a:schemeClr val="tx1"/>
                </a:solidFill>
                <a:effectLst/>
                <a:latin typeface="+mn-lt"/>
                <a:ea typeface="+mn-ea"/>
                <a:cs typeface="+mn-cs"/>
                <a:hlinkClick r:id="rId29"/>
              </a:rPr>
              <a:t>2010</a:t>
            </a:r>
            <a:r>
              <a:rPr lang="en-US" sz="1200" kern="1200">
                <a:solidFill>
                  <a:schemeClr val="tx1"/>
                </a:solidFill>
                <a:effectLst/>
                <a:latin typeface="+mn-lt"/>
                <a:ea typeface="+mn-ea"/>
                <a:cs typeface="+mn-cs"/>
              </a:rPr>
              <a:t> and </a:t>
            </a:r>
            <a:r>
              <a:rPr lang="en-US" sz="1200" u="sng" kern="1200">
                <a:solidFill>
                  <a:schemeClr val="tx1"/>
                </a:solidFill>
                <a:effectLst/>
                <a:latin typeface="+mn-lt"/>
                <a:ea typeface="+mn-ea"/>
                <a:cs typeface="+mn-cs"/>
                <a:hlinkClick r:id="rId30"/>
              </a:rPr>
              <a:t>2011</a:t>
            </a:r>
            <a:r>
              <a:rPr lang="en-US" sz="1200" kern="1200">
                <a:solidFill>
                  <a:schemeClr val="tx1"/>
                </a:solidFill>
                <a:effectLst/>
                <a:latin typeface="+mn-lt"/>
                <a:ea typeface="+mn-ea"/>
                <a:cs typeface="+mn-cs"/>
              </a:rPr>
              <a:t>. These reforms focused on enhancing crisis prevention, mitigating contagion during systemic crisis, and tailoring instruments based on members’ performances and circumstances. Following the effectiveness of the quota increases under the 14</a:t>
            </a:r>
            <a:r>
              <a:rPr lang="en-US" sz="1200" kern="1200" baseline="30000">
                <a:solidFill>
                  <a:schemeClr val="tx1"/>
                </a:solidFill>
                <a:effectLst/>
                <a:latin typeface="+mn-lt"/>
                <a:ea typeface="+mn-ea"/>
                <a:cs typeface="+mn-cs"/>
              </a:rPr>
              <a:t>th</a:t>
            </a:r>
            <a:r>
              <a:rPr lang="en-US" sz="1200" kern="1200">
                <a:solidFill>
                  <a:schemeClr val="tx1"/>
                </a:solidFill>
                <a:effectLst/>
                <a:latin typeface="+mn-lt"/>
                <a:ea typeface="+mn-ea"/>
                <a:cs typeface="+mn-cs"/>
              </a:rPr>
              <a:t>General Review of Quotas, access limits under the IMF’s non-concessional lending facilities were reviewed and increased in early 2016.To increase financial support to the world’s poorer countries, concessional resources available to low-income countries through the Poverty Reduction and Growth Trust were </a:t>
            </a:r>
            <a:r>
              <a:rPr lang="en-US" sz="1200" u="sng" kern="1200">
                <a:solidFill>
                  <a:schemeClr val="tx1"/>
                </a:solidFill>
                <a:effectLst/>
                <a:latin typeface="+mn-lt"/>
                <a:ea typeface="+mn-ea"/>
                <a:cs typeface="+mn-cs"/>
                <a:hlinkClick r:id="rId31"/>
              </a:rPr>
              <a:t>substantially boosted</a:t>
            </a:r>
            <a:r>
              <a:rPr lang="en-US" sz="1200" kern="1200">
                <a:solidFill>
                  <a:schemeClr val="tx1"/>
                </a:solidFill>
                <a:effectLst/>
                <a:latin typeface="+mn-lt"/>
                <a:ea typeface="+mn-ea"/>
                <a:cs typeface="+mn-cs"/>
              </a:rPr>
              <a:t> in 2009, while average access limits under the IMF’s concessional loan facilities were doubled. In addition, access norms and limits were </a:t>
            </a:r>
            <a:r>
              <a:rPr lang="en-US" sz="1200" u="sng" kern="1200">
                <a:solidFill>
                  <a:schemeClr val="tx1"/>
                </a:solidFill>
                <a:effectLst/>
                <a:latin typeface="+mn-lt"/>
                <a:ea typeface="+mn-ea"/>
                <a:cs typeface="+mn-cs"/>
                <a:hlinkClick r:id="rId32"/>
              </a:rPr>
              <a:t>increased by 50 percent</a:t>
            </a:r>
            <a:r>
              <a:rPr lang="en-US" sz="1200" kern="1200">
                <a:solidFill>
                  <a:schemeClr val="tx1"/>
                </a:solidFill>
                <a:effectLst/>
                <a:latin typeface="+mn-lt"/>
                <a:ea typeface="+mn-ea"/>
                <a:cs typeface="+mn-cs"/>
              </a:rPr>
              <a:t> in 2015. These loans are interest-free through </a:t>
            </a:r>
            <a:r>
              <a:rPr lang="en-US" sz="1200" u="sng" kern="1200">
                <a:solidFill>
                  <a:schemeClr val="tx1"/>
                </a:solidFill>
                <a:effectLst/>
                <a:latin typeface="+mn-lt"/>
                <a:ea typeface="+mn-ea"/>
                <a:cs typeface="+mn-cs"/>
                <a:hlinkClick r:id="rId33"/>
              </a:rPr>
              <a:t>end-2018</a:t>
            </a:r>
            <a:r>
              <a:rPr lang="en-US" sz="1200" kern="1200">
                <a:solidFill>
                  <a:schemeClr val="tx1"/>
                </a:solidFill>
                <a:effectLst/>
                <a:latin typeface="+mn-lt"/>
                <a:ea typeface="+mn-ea"/>
                <a:cs typeface="+mn-cs"/>
              </a:rPr>
              <a:t>, while the interest rate on </a:t>
            </a:r>
            <a:r>
              <a:rPr lang="en-US" sz="1200" u="sng" kern="1200">
                <a:solidFill>
                  <a:schemeClr val="tx1"/>
                </a:solidFill>
                <a:effectLst/>
                <a:latin typeface="+mn-lt"/>
                <a:ea typeface="+mn-ea"/>
                <a:cs typeface="+mn-cs"/>
                <a:hlinkClick r:id="rId34"/>
              </a:rPr>
              <a:t>emergency financing</a:t>
            </a:r>
            <a:r>
              <a:rPr lang="en-US" sz="1200" kern="1200">
                <a:solidFill>
                  <a:schemeClr val="tx1"/>
                </a:solidFill>
                <a:effectLst/>
                <a:latin typeface="+mn-lt"/>
                <a:ea typeface="+mn-ea"/>
                <a:cs typeface="+mn-cs"/>
              </a:rPr>
              <a:t> is permanently set at zero. Finally, efforts are currently under way to secure additional loan resources of about $15 billion (SDR 11 billion) to support the IMF’s concessional lending activities.</a:t>
            </a:r>
            <a:endParaRPr lang="en-US" sz="1400" kern="1200">
              <a:solidFill>
                <a:schemeClr val="tx1"/>
              </a:solidFill>
              <a:effectLst/>
              <a:latin typeface="+mn-lt"/>
              <a:ea typeface="+mn-ea"/>
              <a:cs typeface="+mn-cs"/>
            </a:endParaRPr>
          </a:p>
          <a:p>
            <a:r>
              <a:rPr lang="en-US" sz="1200" b="1" u="sng" kern="1200">
                <a:solidFill>
                  <a:schemeClr val="tx1"/>
                </a:solidFill>
                <a:effectLst/>
                <a:latin typeface="+mn-lt"/>
                <a:ea typeface="+mn-ea"/>
                <a:cs typeface="+mn-cs"/>
                <a:hlinkClick r:id="rId6"/>
              </a:rPr>
              <a:t>Capacity Development</a:t>
            </a:r>
            <a:r>
              <a:rPr lang="en-US" sz="1200" b="1" kern="1200">
                <a:solidFill>
                  <a:schemeClr val="tx1"/>
                </a:solidFill>
                <a:effectLst/>
                <a:latin typeface="+mn-lt"/>
                <a:ea typeface="+mn-ea"/>
                <a:cs typeface="+mn-cs"/>
              </a:rPr>
              <a:t>:</a:t>
            </a:r>
            <a:r>
              <a:rPr lang="en-US" sz="1200" kern="1200">
                <a:solidFill>
                  <a:schemeClr val="tx1"/>
                </a:solidFill>
                <a:effectLst/>
                <a:latin typeface="+mn-lt"/>
                <a:ea typeface="+mn-ea"/>
                <a:cs typeface="+mn-cs"/>
              </a:rPr>
              <a:t> The IMF provides capacity development and training to help member countries strengthen their ability to design and implement effective policies including in the areas of tax policy and administration, expenditure management, monetary and exchange rate policies, banking and financial system supervision and regulation, legislative frameworks, and statistics.</a:t>
            </a:r>
            <a:endParaRPr lang="en-US" sz="14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Resources:</a:t>
            </a:r>
            <a:r>
              <a:rPr lang="en-US" sz="1200" kern="1200">
                <a:solidFill>
                  <a:schemeClr val="tx1"/>
                </a:solidFill>
                <a:effectLst/>
                <a:latin typeface="+mn-lt"/>
                <a:ea typeface="+mn-ea"/>
                <a:cs typeface="+mn-cs"/>
              </a:rPr>
              <a:t> The primary source of the IMF's financial resources is its members’ quotas, which broadly reflect members’ relative position in the world economy. With the recent effectiveness of the 14th General Review of Quotas, total quota resources amount to about SDR 477 billion (about $668 billion). In addition, the IMF can borrow temporarily to supplement its quota resources. The New Arrangements to Borrow (NAB), which can provide supplementary resources of up to SDR 182 billion (about $254 billion), is the main backstop to quotas. In mid-2012, member countries also </a:t>
            </a:r>
            <a:r>
              <a:rPr lang="en-US" sz="1200" u="sng" kern="1200">
                <a:solidFill>
                  <a:schemeClr val="tx1"/>
                </a:solidFill>
                <a:effectLst/>
                <a:latin typeface="+mn-lt"/>
                <a:ea typeface="+mn-ea"/>
                <a:cs typeface="+mn-cs"/>
                <a:hlinkClick r:id="rId35"/>
              </a:rPr>
              <a:t>pledged</a:t>
            </a:r>
            <a:r>
              <a:rPr lang="en-US" sz="1200" kern="1200">
                <a:solidFill>
                  <a:schemeClr val="tx1"/>
                </a:solidFill>
                <a:effectLst/>
                <a:latin typeface="+mn-lt"/>
                <a:ea typeface="+mn-ea"/>
                <a:cs typeface="+mn-cs"/>
              </a:rPr>
              <a:t> to increase the IMF’s resources through bilateral borrowing agreements; currently about SDR 280 billion (about $393 billion) are effective.</a:t>
            </a:r>
            <a:endParaRPr lang="en-US" sz="1400"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Fast Facts</a:t>
            </a:r>
            <a:endParaRPr lang="en-US" sz="1100" b="1" i="1"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Membership:</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10"/>
              </a:rPr>
              <a:t>189 countries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Headquarters:</a:t>
            </a:r>
            <a:r>
              <a:rPr lang="en-US" sz="1200" kern="1200">
                <a:solidFill>
                  <a:schemeClr val="tx1"/>
                </a:solidFill>
                <a:effectLst/>
                <a:latin typeface="+mn-lt"/>
                <a:ea typeface="+mn-ea"/>
                <a:cs typeface="+mn-cs"/>
              </a:rPr>
              <a:t> Washington, D.C.</a:t>
            </a:r>
          </a:p>
          <a:p>
            <a:pPr lvl="0"/>
            <a:r>
              <a:rPr lang="en-US" sz="1200" b="1" kern="1200">
                <a:solidFill>
                  <a:schemeClr val="tx1"/>
                </a:solidFill>
                <a:effectLst/>
                <a:latin typeface="+mn-lt"/>
                <a:ea typeface="+mn-ea"/>
                <a:cs typeface="+mn-cs"/>
              </a:rPr>
              <a:t>Executive Board:</a:t>
            </a:r>
            <a:r>
              <a:rPr lang="en-US" sz="1200" kern="1200">
                <a:solidFill>
                  <a:schemeClr val="tx1"/>
                </a:solidFill>
                <a:effectLst/>
                <a:latin typeface="+mn-lt"/>
                <a:ea typeface="+mn-ea"/>
                <a:cs typeface="+mn-cs"/>
              </a:rPr>
              <a:t> 24 Directors each representing a single country or groups of countries</a:t>
            </a:r>
          </a:p>
          <a:p>
            <a:pPr lvl="0"/>
            <a:r>
              <a:rPr lang="en-US" sz="1200" b="1" kern="1200">
                <a:solidFill>
                  <a:schemeClr val="tx1"/>
                </a:solidFill>
                <a:effectLst/>
                <a:latin typeface="+mn-lt"/>
                <a:ea typeface="+mn-ea"/>
                <a:cs typeface="+mn-cs"/>
              </a:rPr>
              <a:t>Staff:</a:t>
            </a:r>
            <a:r>
              <a:rPr lang="en-US" sz="1200" kern="1200">
                <a:solidFill>
                  <a:schemeClr val="tx1"/>
                </a:solidFill>
                <a:effectLst/>
                <a:latin typeface="+mn-lt"/>
                <a:ea typeface="+mn-ea"/>
                <a:cs typeface="+mn-cs"/>
              </a:rPr>
              <a:t> Approximately 2,700 from 148 countries</a:t>
            </a:r>
          </a:p>
          <a:p>
            <a:pPr lvl="0"/>
            <a:r>
              <a:rPr lang="en-US" sz="1200" b="1" kern="1200">
                <a:solidFill>
                  <a:schemeClr val="tx1"/>
                </a:solidFill>
                <a:effectLst/>
                <a:latin typeface="+mn-lt"/>
                <a:ea typeface="+mn-ea"/>
                <a:cs typeface="+mn-cs"/>
              </a:rPr>
              <a:t>Total quotas:</a:t>
            </a:r>
            <a:r>
              <a:rPr lang="en-US" sz="1200" kern="1200">
                <a:solidFill>
                  <a:schemeClr val="tx1"/>
                </a:solidFill>
                <a:effectLst/>
                <a:latin typeface="+mn-lt"/>
                <a:ea typeface="+mn-ea"/>
                <a:cs typeface="+mn-cs"/>
              </a:rPr>
              <a:t> US$668 billion (as of 9/13/16)</a:t>
            </a:r>
          </a:p>
          <a:p>
            <a:pPr lvl="0"/>
            <a:r>
              <a:rPr lang="en-US" sz="1200" b="1" kern="1200">
                <a:solidFill>
                  <a:schemeClr val="tx1"/>
                </a:solidFill>
                <a:effectLst/>
                <a:latin typeface="+mn-lt"/>
                <a:ea typeface="+mn-ea"/>
                <a:cs typeface="+mn-cs"/>
              </a:rPr>
              <a:t>Additional pledged or committed resources:</a:t>
            </a:r>
            <a:r>
              <a:rPr lang="en-US" sz="1200" kern="1200">
                <a:solidFill>
                  <a:schemeClr val="tx1"/>
                </a:solidFill>
                <a:effectLst/>
                <a:latin typeface="+mn-lt"/>
                <a:ea typeface="+mn-ea"/>
                <a:cs typeface="+mn-cs"/>
              </a:rPr>
              <a:t> US $668 billion</a:t>
            </a:r>
          </a:p>
          <a:p>
            <a:pPr lvl="0"/>
            <a:r>
              <a:rPr lang="en-US" sz="1200" b="1" kern="1200">
                <a:solidFill>
                  <a:schemeClr val="tx1"/>
                </a:solidFill>
                <a:effectLst/>
                <a:latin typeface="+mn-lt"/>
                <a:ea typeface="+mn-ea"/>
                <a:cs typeface="+mn-cs"/>
              </a:rPr>
              <a:t>Committed amounts under current lending arrangements (as of 9/8/16):</a:t>
            </a:r>
            <a:r>
              <a:rPr lang="en-US" sz="1200" kern="1200">
                <a:solidFill>
                  <a:schemeClr val="tx1"/>
                </a:solidFill>
                <a:effectLst/>
                <a:latin typeface="+mn-lt"/>
                <a:ea typeface="+mn-ea"/>
                <a:cs typeface="+mn-cs"/>
              </a:rPr>
              <a:t> US$159 billion, of which US$144 billion have not been drawn (see </a:t>
            </a:r>
            <a:r>
              <a:rPr lang="en-US" sz="1200" u="sng" kern="1200">
                <a:solidFill>
                  <a:schemeClr val="tx1"/>
                </a:solidFill>
                <a:effectLst/>
                <a:latin typeface="+mn-lt"/>
                <a:ea typeface="+mn-ea"/>
                <a:cs typeface="+mn-cs"/>
                <a:hlinkClick r:id="rId36"/>
              </a:rPr>
              <a:t>table</a:t>
            </a:r>
            <a:r>
              <a:rPr lang="en-US" sz="1200" kern="1200">
                <a:solidFill>
                  <a:schemeClr val="tx1"/>
                </a:solidFill>
                <a:effectLst/>
                <a:latin typeface="+mn-lt"/>
                <a:ea typeface="+mn-ea"/>
                <a:cs typeface="+mn-cs"/>
              </a:rPr>
              <a:t>).</a:t>
            </a:r>
          </a:p>
          <a:p>
            <a:pPr lvl="0"/>
            <a:r>
              <a:rPr lang="en-US" sz="1200" b="1" kern="1200">
                <a:solidFill>
                  <a:schemeClr val="tx1"/>
                </a:solidFill>
                <a:effectLst/>
                <a:latin typeface="+mn-lt"/>
                <a:ea typeface="+mn-ea"/>
                <a:cs typeface="+mn-cs"/>
              </a:rPr>
              <a:t>Biggest borrowers (amount outstanding as of 8/31/16):</a:t>
            </a:r>
            <a:r>
              <a:rPr lang="en-US" sz="1200" kern="1200">
                <a:solidFill>
                  <a:schemeClr val="tx1"/>
                </a:solidFill>
                <a:effectLst/>
                <a:latin typeface="+mn-lt"/>
                <a:ea typeface="+mn-ea"/>
                <a:cs typeface="+mn-cs"/>
              </a:rPr>
              <a:t> Portugal, Greece, Ukraine, Pakistan</a:t>
            </a:r>
          </a:p>
          <a:p>
            <a:pPr lvl="0"/>
            <a:r>
              <a:rPr lang="en-US" sz="1200" b="1" kern="1200">
                <a:solidFill>
                  <a:schemeClr val="tx1"/>
                </a:solidFill>
                <a:effectLst/>
                <a:latin typeface="+mn-lt"/>
                <a:ea typeface="+mn-ea"/>
                <a:cs typeface="+mn-cs"/>
              </a:rPr>
              <a:t>Biggest precautionary loans (amount agreed as of 9/8/16):</a:t>
            </a:r>
            <a:r>
              <a:rPr lang="en-US" sz="1200" kern="1200">
                <a:solidFill>
                  <a:schemeClr val="tx1"/>
                </a:solidFill>
                <a:effectLst/>
                <a:latin typeface="+mn-lt"/>
                <a:ea typeface="+mn-ea"/>
                <a:cs typeface="+mn-cs"/>
              </a:rPr>
              <a:t> Mexico, Poland, Colombia, Morocco</a:t>
            </a:r>
          </a:p>
          <a:p>
            <a:pPr lvl="0"/>
            <a:r>
              <a:rPr lang="en-US" sz="1200" b="1" kern="1200">
                <a:solidFill>
                  <a:schemeClr val="tx1"/>
                </a:solidFill>
                <a:effectLst/>
                <a:latin typeface="+mn-lt"/>
                <a:ea typeface="+mn-ea"/>
                <a:cs typeface="+mn-cs"/>
              </a:rPr>
              <a:t>Surveillance consultations:</a:t>
            </a:r>
            <a:r>
              <a:rPr lang="en-US" sz="1200" kern="1200">
                <a:solidFill>
                  <a:schemeClr val="tx1"/>
                </a:solidFill>
                <a:effectLst/>
                <a:latin typeface="+mn-lt"/>
                <a:ea typeface="+mn-ea"/>
                <a:cs typeface="+mn-cs"/>
              </a:rPr>
              <a:t> 130 consultations in 2013, 132 in 2014 and 124 in 2015</a:t>
            </a:r>
          </a:p>
          <a:p>
            <a:pPr lvl="0"/>
            <a:r>
              <a:rPr lang="en-US" sz="1200" b="1" kern="1200">
                <a:solidFill>
                  <a:schemeClr val="tx1"/>
                </a:solidFill>
                <a:effectLst/>
                <a:latin typeface="+mn-lt"/>
                <a:ea typeface="+mn-ea"/>
                <a:cs typeface="+mn-cs"/>
              </a:rPr>
              <a:t>Capacity development:</a:t>
            </a:r>
            <a:r>
              <a:rPr lang="en-US" sz="1200" kern="1200">
                <a:solidFill>
                  <a:schemeClr val="tx1"/>
                </a:solidFill>
                <a:effectLst/>
                <a:latin typeface="+mn-lt"/>
                <a:ea typeface="+mn-ea"/>
                <a:cs typeface="+mn-cs"/>
              </a:rPr>
              <a:t> 274 person years in FY2013, 285 in FY2014 and 288 in FY2015</a:t>
            </a:r>
          </a:p>
          <a:p>
            <a:pPr lvl="0"/>
            <a:r>
              <a:rPr lang="en-US" sz="1200" b="1" kern="1200">
                <a:solidFill>
                  <a:schemeClr val="tx1"/>
                </a:solidFill>
                <a:effectLst/>
                <a:latin typeface="+mn-lt"/>
                <a:ea typeface="+mn-ea"/>
                <a:cs typeface="+mn-cs"/>
              </a:rPr>
              <a:t>Original aims:</a:t>
            </a:r>
            <a:endParaRPr lang="en-US"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promote international monetary cooperation;</a:t>
            </a:r>
          </a:p>
          <a:p>
            <a:pPr lvl="1"/>
            <a:r>
              <a:rPr lang="en-US" sz="1200" kern="1200">
                <a:solidFill>
                  <a:schemeClr val="tx1"/>
                </a:solidFill>
                <a:effectLst/>
                <a:latin typeface="+mn-lt"/>
                <a:ea typeface="+mn-ea"/>
                <a:cs typeface="+mn-cs"/>
              </a:rPr>
              <a:t>facilitate the expansion and balanced growth of international trade;</a:t>
            </a:r>
          </a:p>
          <a:p>
            <a:pPr lvl="1"/>
            <a:r>
              <a:rPr lang="en-US" sz="1200" kern="1200">
                <a:solidFill>
                  <a:schemeClr val="tx1"/>
                </a:solidFill>
                <a:effectLst/>
                <a:latin typeface="+mn-lt"/>
                <a:ea typeface="+mn-ea"/>
                <a:cs typeface="+mn-cs"/>
              </a:rPr>
              <a:t>promote exchange stability;</a:t>
            </a:r>
          </a:p>
          <a:p>
            <a:pPr lvl="1"/>
            <a:r>
              <a:rPr lang="en-US" sz="1200" kern="1200">
                <a:solidFill>
                  <a:schemeClr val="tx1"/>
                </a:solidFill>
                <a:effectLst/>
                <a:latin typeface="+mn-lt"/>
                <a:ea typeface="+mn-ea"/>
                <a:cs typeface="+mn-cs"/>
              </a:rPr>
              <a:t>assist in the establishment of a multilateral system of payments; and</a:t>
            </a:r>
          </a:p>
          <a:p>
            <a:pPr lvl="1"/>
            <a:r>
              <a:rPr lang="en-US" sz="1200" kern="1200">
                <a:solidFill>
                  <a:schemeClr val="tx1"/>
                </a:solidFill>
                <a:effectLst/>
                <a:latin typeface="+mn-lt"/>
                <a:ea typeface="+mn-ea"/>
                <a:cs typeface="+mn-cs"/>
              </a:rPr>
              <a:t>make resources available (with adequate safeguards) to members experiencing balance of payments difficulties.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endParaRPr lang="en-US" sz="16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8C289E1B-F246-4A3E-9A4C-8BE2426C07D8}" type="slidenum">
              <a:rPr lang="en-US" smtClean="0"/>
              <a:t>67</a:t>
            </a:fld>
            <a:endParaRPr lang="en-US"/>
          </a:p>
        </p:txBody>
      </p:sp>
    </p:spTree>
    <p:extLst>
      <p:ext uri="{BB962C8B-B14F-4D97-AF65-F5344CB8AC3E}">
        <p14:creationId xmlns:p14="http://schemas.microsoft.com/office/powerpoint/2010/main" val="1012599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948109-7EFC-0E46-A319-FB7B2420259C}"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3624541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https://www.youtube.com/watch?v=DQXZ_g2d5ao</a:t>
            </a:r>
            <a:endParaRPr lang="en-US"/>
          </a:p>
        </p:txBody>
      </p:sp>
      <p:sp>
        <p:nvSpPr>
          <p:cNvPr id="4" name="Slide Number Placeholder 3"/>
          <p:cNvSpPr>
            <a:spLocks noGrp="1"/>
          </p:cNvSpPr>
          <p:nvPr>
            <p:ph type="sldNum" sz="quarter" idx="10"/>
          </p:nvPr>
        </p:nvSpPr>
        <p:spPr/>
        <p:txBody>
          <a:bodyPr/>
          <a:lstStyle/>
          <a:p>
            <a:fld id="{8C289E1B-F246-4A3E-9A4C-8BE2426C07D8}" type="slidenum">
              <a:rPr lang="en-US" smtClean="0"/>
              <a:t>81</a:t>
            </a:fld>
            <a:endParaRPr lang="en-US"/>
          </a:p>
        </p:txBody>
      </p:sp>
    </p:spTree>
    <p:extLst>
      <p:ext uri="{BB962C8B-B14F-4D97-AF65-F5344CB8AC3E}">
        <p14:creationId xmlns:p14="http://schemas.microsoft.com/office/powerpoint/2010/main" val="342721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7BE71D-D506-4D47-B5AF-930732C23606}" type="datetimeFigureOut">
              <a:rPr lang="en-US" smtClean="0"/>
              <a:t>1/31/2019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64F8E4-C30A-4D60-A4A5-FDB1DC764E75}" type="slidenum">
              <a:rPr lang="en-US" smtClean="0"/>
              <a:t>‹#›</a:t>
            </a:fld>
            <a:endParaRPr lang="en-US"/>
          </a:p>
        </p:txBody>
      </p:sp>
    </p:spTree>
    <p:extLst>
      <p:ext uri="{BB962C8B-B14F-4D97-AF65-F5344CB8AC3E}">
        <p14:creationId xmlns:p14="http://schemas.microsoft.com/office/powerpoint/2010/main" val="2640198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7BE71D-D506-4D47-B5AF-930732C23606}" type="datetimeFigureOut">
              <a:rPr lang="en-US" smtClean="0"/>
              <a:t>1/31/2019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64F8E4-C30A-4D60-A4A5-FDB1DC764E75}" type="slidenum">
              <a:rPr lang="en-US" smtClean="0"/>
              <a:t>‹#›</a:t>
            </a:fld>
            <a:endParaRPr lang="en-US"/>
          </a:p>
        </p:txBody>
      </p:sp>
    </p:spTree>
    <p:extLst>
      <p:ext uri="{BB962C8B-B14F-4D97-AF65-F5344CB8AC3E}">
        <p14:creationId xmlns:p14="http://schemas.microsoft.com/office/powerpoint/2010/main" val="2113678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7BE71D-D506-4D47-B5AF-930732C23606}" type="datetimeFigureOut">
              <a:rPr lang="en-US" smtClean="0"/>
              <a:t>1/31/2019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64F8E4-C30A-4D60-A4A5-FDB1DC764E75}" type="slidenum">
              <a:rPr lang="en-US" smtClean="0"/>
              <a:t>‹#›</a:t>
            </a:fld>
            <a:endParaRPr lang="en-US"/>
          </a:p>
        </p:txBody>
      </p:sp>
    </p:spTree>
    <p:extLst>
      <p:ext uri="{BB962C8B-B14F-4D97-AF65-F5344CB8AC3E}">
        <p14:creationId xmlns:p14="http://schemas.microsoft.com/office/powerpoint/2010/main" val="3630285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F16B0C-83FF-204D-909D-D56BC73CE336}"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1A12E1-6B2A-4F44-BBF5-92A1CF80F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799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16B0C-83FF-204D-909D-D56BC73CE336}"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1A12E1-6B2A-4F44-BBF5-92A1CF80F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200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16B0C-83FF-204D-909D-D56BC73CE336}"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1A12E1-6B2A-4F44-BBF5-92A1CF80F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791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16B0C-83FF-204D-909D-D56BC73CE336}"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1A12E1-6B2A-4F44-BBF5-92A1CF80F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739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16B0C-83FF-204D-909D-D56BC73CE336}" type="datetimeFigureOut">
              <a:rPr lang="en-US" smtClean="0">
                <a:solidFill>
                  <a:prstClr val="black">
                    <a:tint val="75000"/>
                  </a:prstClr>
                </a:solidFill>
              </a:rPr>
              <a:pPr/>
              <a:t>1/31/2019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1A12E1-6B2A-4F44-BBF5-92A1CF80F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881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16B0C-83FF-204D-909D-D56BC73CE336}" type="datetimeFigureOut">
              <a:rPr lang="en-US" smtClean="0">
                <a:solidFill>
                  <a:prstClr val="black">
                    <a:tint val="75000"/>
                  </a:prstClr>
                </a:solidFill>
              </a:rPr>
              <a:pPr/>
              <a:t>1/31/2019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1A12E1-6B2A-4F44-BBF5-92A1CF80F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937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16B0C-83FF-204D-909D-D56BC73CE336}" type="datetimeFigureOut">
              <a:rPr lang="en-US" smtClean="0">
                <a:solidFill>
                  <a:prstClr val="black">
                    <a:tint val="75000"/>
                  </a:prstClr>
                </a:solidFill>
              </a:rPr>
              <a:pPr/>
              <a:t>1/31/2019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1A12E1-6B2A-4F44-BBF5-92A1CF80F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870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F16B0C-83FF-204D-909D-D56BC73CE336}"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1A12E1-6B2A-4F44-BBF5-92A1CF80F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567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7BE71D-D506-4D47-B5AF-930732C23606}" type="datetimeFigureOut">
              <a:rPr lang="en-US" smtClean="0"/>
              <a:t>1/31/2019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64F8E4-C30A-4D60-A4A5-FDB1DC764E75}" type="slidenum">
              <a:rPr lang="en-US" smtClean="0"/>
              <a:t>‹#›</a:t>
            </a:fld>
            <a:endParaRPr lang="en-US"/>
          </a:p>
        </p:txBody>
      </p:sp>
    </p:spTree>
    <p:extLst>
      <p:ext uri="{BB962C8B-B14F-4D97-AF65-F5344CB8AC3E}">
        <p14:creationId xmlns:p14="http://schemas.microsoft.com/office/powerpoint/2010/main" val="4012188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F16B0C-83FF-204D-909D-D56BC73CE336}"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1A12E1-6B2A-4F44-BBF5-92A1CF80F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472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16B0C-83FF-204D-909D-D56BC73CE336}"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1A12E1-6B2A-4F44-BBF5-92A1CF80F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124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16B0C-83FF-204D-909D-D56BC73CE336}"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1A12E1-6B2A-4F44-BBF5-92A1CF80F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409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F4E563-5E0C-0347-B157-90D335634B6B}"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35DEFD-D8B1-854D-B269-AEFE2B733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85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F4E563-5E0C-0347-B157-90D335634B6B}"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35DEFD-D8B1-854D-B269-AEFE2B733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65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F4E563-5E0C-0347-B157-90D335634B6B}"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35DEFD-D8B1-854D-B269-AEFE2B733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523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F4E563-5E0C-0347-B157-90D335634B6B}"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35DEFD-D8B1-854D-B269-AEFE2B733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6661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F4E563-5E0C-0347-B157-90D335634B6B}" type="datetimeFigureOut">
              <a:rPr lang="en-US" smtClean="0">
                <a:solidFill>
                  <a:prstClr val="black">
                    <a:tint val="75000"/>
                  </a:prstClr>
                </a:solidFill>
              </a:rPr>
              <a:pPr/>
              <a:t>1/31/2019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35DEFD-D8B1-854D-B269-AEFE2B733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298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F4E563-5E0C-0347-B157-90D335634B6B}" type="datetimeFigureOut">
              <a:rPr lang="en-US" smtClean="0">
                <a:solidFill>
                  <a:prstClr val="black">
                    <a:tint val="75000"/>
                  </a:prstClr>
                </a:solidFill>
              </a:rPr>
              <a:pPr/>
              <a:t>1/31/2019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35DEFD-D8B1-854D-B269-AEFE2B733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0724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F4E563-5E0C-0347-B157-90D335634B6B}" type="datetimeFigureOut">
              <a:rPr lang="en-US" smtClean="0">
                <a:solidFill>
                  <a:prstClr val="black">
                    <a:tint val="75000"/>
                  </a:prstClr>
                </a:solidFill>
              </a:rPr>
              <a:pPr/>
              <a:t>1/31/2019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35DEFD-D8B1-854D-B269-AEFE2B733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64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7BE71D-D506-4D47-B5AF-930732C23606}" type="datetimeFigureOut">
              <a:rPr lang="en-US" smtClean="0"/>
              <a:t>1/31/2019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64F8E4-C30A-4D60-A4A5-FDB1DC764E75}" type="slidenum">
              <a:rPr lang="en-US" smtClean="0"/>
              <a:t>‹#›</a:t>
            </a:fld>
            <a:endParaRPr lang="en-US"/>
          </a:p>
        </p:txBody>
      </p:sp>
    </p:spTree>
    <p:extLst>
      <p:ext uri="{BB962C8B-B14F-4D97-AF65-F5344CB8AC3E}">
        <p14:creationId xmlns:p14="http://schemas.microsoft.com/office/powerpoint/2010/main" val="4121822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F4E563-5E0C-0347-B157-90D335634B6B}"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35DEFD-D8B1-854D-B269-AEFE2B733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711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F4E563-5E0C-0347-B157-90D335634B6B}"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35DEFD-D8B1-854D-B269-AEFE2B733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353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F4E563-5E0C-0347-B157-90D335634B6B}"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35DEFD-D8B1-854D-B269-AEFE2B733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726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F4E563-5E0C-0347-B157-90D335634B6B}"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35DEFD-D8B1-854D-B269-AEFE2B7339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7152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368E9E-8E8A-4B1D-B068-F0C964835F83}"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287DD-E851-4EF4-B9CC-460BDE606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854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68E9E-8E8A-4B1D-B068-F0C964835F83}"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287DD-E851-4EF4-B9CC-460BDE606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7015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368E9E-8E8A-4B1D-B068-F0C964835F83}"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287DD-E851-4EF4-B9CC-460BDE606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8591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368E9E-8E8A-4B1D-B068-F0C964835F83}"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2287DD-E851-4EF4-B9CC-460BDE606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5562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368E9E-8E8A-4B1D-B068-F0C964835F83}" type="datetimeFigureOut">
              <a:rPr lang="en-US" smtClean="0">
                <a:solidFill>
                  <a:prstClr val="black">
                    <a:tint val="75000"/>
                  </a:prstClr>
                </a:solidFill>
              </a:rPr>
              <a:pPr/>
              <a:t>1/31/2019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2287DD-E851-4EF4-B9CC-460BDE606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164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368E9E-8E8A-4B1D-B068-F0C964835F83}" type="datetimeFigureOut">
              <a:rPr lang="en-US" smtClean="0">
                <a:solidFill>
                  <a:prstClr val="black">
                    <a:tint val="75000"/>
                  </a:prstClr>
                </a:solidFill>
              </a:rPr>
              <a:pPr/>
              <a:t>1/31/2019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F2287DD-E851-4EF4-B9CC-460BDE606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31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7BE71D-D506-4D47-B5AF-930732C23606}" type="datetimeFigureOut">
              <a:rPr lang="en-US" smtClean="0"/>
              <a:t>1/31/2019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64F8E4-C30A-4D60-A4A5-FDB1DC764E75}" type="slidenum">
              <a:rPr lang="en-US" smtClean="0"/>
              <a:t>‹#›</a:t>
            </a:fld>
            <a:endParaRPr lang="en-US"/>
          </a:p>
        </p:txBody>
      </p:sp>
    </p:spTree>
    <p:extLst>
      <p:ext uri="{BB962C8B-B14F-4D97-AF65-F5344CB8AC3E}">
        <p14:creationId xmlns:p14="http://schemas.microsoft.com/office/powerpoint/2010/main" val="306695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368E9E-8E8A-4B1D-B068-F0C964835F83}" type="datetimeFigureOut">
              <a:rPr lang="en-US" smtClean="0">
                <a:solidFill>
                  <a:prstClr val="black">
                    <a:tint val="75000"/>
                  </a:prstClr>
                </a:solidFill>
              </a:rPr>
              <a:pPr/>
              <a:t>1/31/2019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2287DD-E851-4EF4-B9CC-460BDE606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9428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368E9E-8E8A-4B1D-B068-F0C964835F83}"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2287DD-E851-4EF4-B9CC-460BDE606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37319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368E9E-8E8A-4B1D-B068-F0C964835F83}"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2287DD-E851-4EF4-B9CC-460BDE606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307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68E9E-8E8A-4B1D-B068-F0C964835F83}"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287DD-E851-4EF4-B9CC-460BDE606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7398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68E9E-8E8A-4B1D-B068-F0C964835F83}"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287DD-E851-4EF4-B9CC-460BDE606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209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43D503-D555-EF42-9441-92D8BEE88EB3}"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CCEC3F-E2B1-3343-994C-9391C1BA1F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2260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43D503-D555-EF42-9441-92D8BEE88EB3}"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CCEC3F-E2B1-3343-994C-9391C1BA1F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9950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43D503-D555-EF42-9441-92D8BEE88EB3}"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CCEC3F-E2B1-3343-994C-9391C1BA1F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6920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43D503-D555-EF42-9441-92D8BEE88EB3}"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CCEC3F-E2B1-3343-994C-9391C1BA1F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4338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43D503-D555-EF42-9441-92D8BEE88EB3}" type="datetimeFigureOut">
              <a:rPr lang="en-US" smtClean="0">
                <a:solidFill>
                  <a:prstClr val="black">
                    <a:tint val="75000"/>
                  </a:prstClr>
                </a:solidFill>
              </a:rPr>
              <a:pPr/>
              <a:t>1/31/2019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CCCEC3F-E2B1-3343-994C-9391C1BA1F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360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7BE71D-D506-4D47-B5AF-930732C23606}" type="datetimeFigureOut">
              <a:rPr lang="en-US" smtClean="0"/>
              <a:t>1/31/2019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64F8E4-C30A-4D60-A4A5-FDB1DC764E75}" type="slidenum">
              <a:rPr lang="en-US" smtClean="0"/>
              <a:t>‹#›</a:t>
            </a:fld>
            <a:endParaRPr lang="en-US"/>
          </a:p>
        </p:txBody>
      </p:sp>
    </p:spTree>
    <p:extLst>
      <p:ext uri="{BB962C8B-B14F-4D97-AF65-F5344CB8AC3E}">
        <p14:creationId xmlns:p14="http://schemas.microsoft.com/office/powerpoint/2010/main" val="4977104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43D503-D555-EF42-9441-92D8BEE88EB3}" type="datetimeFigureOut">
              <a:rPr lang="en-US" smtClean="0">
                <a:solidFill>
                  <a:prstClr val="black">
                    <a:tint val="75000"/>
                  </a:prstClr>
                </a:solidFill>
              </a:rPr>
              <a:pPr/>
              <a:t>1/31/2019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CCCEC3F-E2B1-3343-994C-9391C1BA1F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0993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43D503-D555-EF42-9441-92D8BEE88EB3}" type="datetimeFigureOut">
              <a:rPr lang="en-US" smtClean="0">
                <a:solidFill>
                  <a:prstClr val="black">
                    <a:tint val="75000"/>
                  </a:prstClr>
                </a:solidFill>
              </a:rPr>
              <a:pPr/>
              <a:t>1/31/2019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CCEC3F-E2B1-3343-994C-9391C1BA1F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7139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43D503-D555-EF42-9441-92D8BEE88EB3}"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CCEC3F-E2B1-3343-994C-9391C1BA1F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7635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43D503-D555-EF42-9441-92D8BEE88EB3}"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CCEC3F-E2B1-3343-994C-9391C1BA1F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0714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43D503-D555-EF42-9441-92D8BEE88EB3}"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CCEC3F-E2B1-3343-994C-9391C1BA1F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211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43D503-D555-EF42-9441-92D8BEE88EB3}"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CCEC3F-E2B1-3343-994C-9391C1BA1F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0898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CCCF2C-72D4-4B94-9413-43E2EF6C731D}"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3433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CCCF2C-72D4-4B94-9413-43E2EF6C731D}"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8993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CCCF2C-72D4-4B94-9413-43E2EF6C731D}"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1888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CCCF2C-72D4-4B94-9413-43E2EF6C731D}"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32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7BE71D-D506-4D47-B5AF-930732C23606}" type="datetimeFigureOut">
              <a:rPr lang="en-US" smtClean="0"/>
              <a:t>1/31/2019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64F8E4-C30A-4D60-A4A5-FDB1DC764E75}" type="slidenum">
              <a:rPr lang="en-US" smtClean="0"/>
              <a:t>‹#›</a:t>
            </a:fld>
            <a:endParaRPr lang="en-US"/>
          </a:p>
        </p:txBody>
      </p:sp>
    </p:spTree>
    <p:extLst>
      <p:ext uri="{BB962C8B-B14F-4D97-AF65-F5344CB8AC3E}">
        <p14:creationId xmlns:p14="http://schemas.microsoft.com/office/powerpoint/2010/main" val="3779511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CCCF2C-72D4-4B94-9413-43E2EF6C731D}" type="datetimeFigureOut">
              <a:rPr lang="en-US" smtClean="0">
                <a:solidFill>
                  <a:prstClr val="black">
                    <a:tint val="75000"/>
                  </a:prstClr>
                </a:solidFill>
              </a:rPr>
              <a:pPr/>
              <a:t>1/31/2019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5870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CCCF2C-72D4-4B94-9413-43E2EF6C731D}" type="datetimeFigureOut">
              <a:rPr lang="en-US" smtClean="0">
                <a:solidFill>
                  <a:prstClr val="black">
                    <a:tint val="75000"/>
                  </a:prstClr>
                </a:solidFill>
              </a:rPr>
              <a:pPr/>
              <a:t>1/31/2019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982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CCCF2C-72D4-4B94-9413-43E2EF6C731D}" type="datetimeFigureOut">
              <a:rPr lang="en-US" smtClean="0">
                <a:solidFill>
                  <a:prstClr val="black">
                    <a:tint val="75000"/>
                  </a:prstClr>
                </a:solidFill>
              </a:rPr>
              <a:pPr/>
              <a:t>1/31/2019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397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CCCF2C-72D4-4B94-9413-43E2EF6C731D}"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9946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CCCF2C-72D4-4B94-9413-43E2EF6C731D}"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66758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CCCF2C-72D4-4B94-9413-43E2EF6C731D}"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8596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CCCF2C-72D4-4B94-9413-43E2EF6C731D}"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3356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A1C795-1DF6-4984-9D2E-D660C1290C63}"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009EEE-5A0D-4F9E-B50F-915FC518A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069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A1C795-1DF6-4984-9D2E-D660C1290C63}"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009EEE-5A0D-4F9E-B50F-915FC518A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6821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A1C795-1DF6-4984-9D2E-D660C1290C63}"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009EEE-5A0D-4F9E-B50F-915FC518A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296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7BE71D-D506-4D47-B5AF-930732C23606}" type="datetimeFigureOut">
              <a:rPr lang="en-US" smtClean="0"/>
              <a:t>1/31/2019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64F8E4-C30A-4D60-A4A5-FDB1DC764E75}" type="slidenum">
              <a:rPr lang="en-US" smtClean="0"/>
              <a:t>‹#›</a:t>
            </a:fld>
            <a:endParaRPr lang="en-US"/>
          </a:p>
        </p:txBody>
      </p:sp>
    </p:spTree>
    <p:extLst>
      <p:ext uri="{BB962C8B-B14F-4D97-AF65-F5344CB8AC3E}">
        <p14:creationId xmlns:p14="http://schemas.microsoft.com/office/powerpoint/2010/main" val="8926194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A1C795-1DF6-4984-9D2E-D660C1290C63}"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009EEE-5A0D-4F9E-B50F-915FC518A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8669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A1C795-1DF6-4984-9D2E-D660C1290C63}" type="datetimeFigureOut">
              <a:rPr lang="en-US" smtClean="0">
                <a:solidFill>
                  <a:prstClr val="black">
                    <a:tint val="75000"/>
                  </a:prstClr>
                </a:solidFill>
              </a:rPr>
              <a:pPr/>
              <a:t>1/31/2019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009EEE-5A0D-4F9E-B50F-915FC518A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7424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A1C795-1DF6-4984-9D2E-D660C1290C63}" type="datetimeFigureOut">
              <a:rPr lang="en-US" smtClean="0">
                <a:solidFill>
                  <a:prstClr val="black">
                    <a:tint val="75000"/>
                  </a:prstClr>
                </a:solidFill>
              </a:rPr>
              <a:pPr/>
              <a:t>1/31/2019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009EEE-5A0D-4F9E-B50F-915FC518A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2433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A1C795-1DF6-4984-9D2E-D660C1290C63}" type="datetimeFigureOut">
              <a:rPr lang="en-US" smtClean="0">
                <a:solidFill>
                  <a:prstClr val="black">
                    <a:tint val="75000"/>
                  </a:prstClr>
                </a:solidFill>
              </a:rPr>
              <a:pPr/>
              <a:t>1/31/2019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009EEE-5A0D-4F9E-B50F-915FC518A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7165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A1C795-1DF6-4984-9D2E-D660C1290C63}"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009EEE-5A0D-4F9E-B50F-915FC518A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2889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A1C795-1DF6-4984-9D2E-D660C1290C63}"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009EEE-5A0D-4F9E-B50F-915FC518A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6373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A1C795-1DF6-4984-9D2E-D660C1290C63}"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009EEE-5A0D-4F9E-B50F-915FC518A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7126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A1C795-1DF6-4984-9D2E-D660C1290C63}"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009EEE-5A0D-4F9E-B50F-915FC518A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1425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67C89B-39D3-49D7-934A-7D39EABEA6B8}"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1C80F2-3272-4F6B-8259-81E39BADB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8404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67C89B-39D3-49D7-934A-7D39EABEA6B8}"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1C80F2-3272-4F6B-8259-81E39BADB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225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7BE71D-D506-4D47-B5AF-930732C23606}" type="datetimeFigureOut">
              <a:rPr lang="en-US" smtClean="0"/>
              <a:t>1/31/2019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64F8E4-C30A-4D60-A4A5-FDB1DC764E75}" type="slidenum">
              <a:rPr lang="en-US" smtClean="0"/>
              <a:t>‹#›</a:t>
            </a:fld>
            <a:endParaRPr lang="en-US"/>
          </a:p>
        </p:txBody>
      </p:sp>
    </p:spTree>
    <p:extLst>
      <p:ext uri="{BB962C8B-B14F-4D97-AF65-F5344CB8AC3E}">
        <p14:creationId xmlns:p14="http://schemas.microsoft.com/office/powerpoint/2010/main" val="19551767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67C89B-39D3-49D7-934A-7D39EABEA6B8}"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1C80F2-3272-4F6B-8259-81E39BADB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72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67C89B-39D3-49D7-934A-7D39EABEA6B8}"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1C80F2-3272-4F6B-8259-81E39BADB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5422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67C89B-39D3-49D7-934A-7D39EABEA6B8}" type="datetimeFigureOut">
              <a:rPr lang="en-US" smtClean="0">
                <a:solidFill>
                  <a:prstClr val="black">
                    <a:tint val="75000"/>
                  </a:prstClr>
                </a:solidFill>
              </a:rPr>
              <a:pPr/>
              <a:t>1/31/2019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1C80F2-3272-4F6B-8259-81E39BADB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2336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67C89B-39D3-49D7-934A-7D39EABEA6B8}" type="datetimeFigureOut">
              <a:rPr lang="en-US" smtClean="0">
                <a:solidFill>
                  <a:prstClr val="black">
                    <a:tint val="75000"/>
                  </a:prstClr>
                </a:solidFill>
              </a:rPr>
              <a:pPr/>
              <a:t>1/31/2019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1C80F2-3272-4F6B-8259-81E39BADB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79821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67C89B-39D3-49D7-934A-7D39EABEA6B8}" type="datetimeFigureOut">
              <a:rPr lang="en-US" smtClean="0">
                <a:solidFill>
                  <a:prstClr val="black">
                    <a:tint val="75000"/>
                  </a:prstClr>
                </a:solidFill>
              </a:rPr>
              <a:pPr/>
              <a:t>1/31/2019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1C80F2-3272-4F6B-8259-81E39BADB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2334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67C89B-39D3-49D7-934A-7D39EABEA6B8}"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1C80F2-3272-4F6B-8259-81E39BADB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34186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67C89B-39D3-49D7-934A-7D39EABEA6B8}"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1C80F2-3272-4F6B-8259-81E39BADB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520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67C89B-39D3-49D7-934A-7D39EABEA6B8}"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1C80F2-3272-4F6B-8259-81E39BADB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5415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67C89B-39D3-49D7-934A-7D39EABEA6B8}"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1C80F2-3272-4F6B-8259-81E39BADB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247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7BE71D-D506-4D47-B5AF-930732C23606}" type="datetimeFigureOut">
              <a:rPr lang="en-US" smtClean="0"/>
              <a:t>1/31/2019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64F8E4-C30A-4D60-A4A5-FDB1DC764E75}" type="slidenum">
              <a:rPr lang="en-US" smtClean="0"/>
              <a:t>‹#›</a:t>
            </a:fld>
            <a:endParaRPr lang="en-US"/>
          </a:p>
        </p:txBody>
      </p:sp>
    </p:spTree>
    <p:extLst>
      <p:ext uri="{BB962C8B-B14F-4D97-AF65-F5344CB8AC3E}">
        <p14:creationId xmlns:p14="http://schemas.microsoft.com/office/powerpoint/2010/main" val="2020189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7BE71D-D506-4D47-B5AF-930732C23606}" type="datetimeFigureOut">
              <a:rPr lang="en-US" smtClean="0"/>
              <a:t>1/31/2019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64F8E4-C30A-4D60-A4A5-FDB1DC764E75}" type="slidenum">
              <a:rPr lang="en-US" smtClean="0"/>
              <a:t>‹#›</a:t>
            </a:fld>
            <a:endParaRPr lang="en-US"/>
          </a:p>
        </p:txBody>
      </p:sp>
    </p:spTree>
    <p:extLst>
      <p:ext uri="{BB962C8B-B14F-4D97-AF65-F5344CB8AC3E}">
        <p14:creationId xmlns:p14="http://schemas.microsoft.com/office/powerpoint/2010/main" val="962364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2F16B0C-83FF-204D-909D-D56BC73CE336}" type="datetimeFigureOut">
              <a:rPr lang="en-US" smtClean="0">
                <a:solidFill>
                  <a:prstClr val="black">
                    <a:tint val="75000"/>
                  </a:prstClr>
                </a:solidFill>
              </a:rPr>
              <a:pPr defTabSz="457200"/>
              <a:t>1/31/2019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51A12E1-6B2A-4F44-BBF5-92A1CF80F72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0216638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b="1" u="sng"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4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4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4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4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4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DF4E563-5E0C-0347-B157-90D335634B6B}" type="datetimeFigureOut">
              <a:rPr lang="en-US" smtClean="0">
                <a:solidFill>
                  <a:prstClr val="black">
                    <a:tint val="75000"/>
                  </a:prstClr>
                </a:solidFill>
              </a:rPr>
              <a:pPr defTabSz="457200"/>
              <a:t>1/31/2019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035DEFD-D8B1-854D-B269-AEFE2B73391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4601652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b="1" u="sng"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4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4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4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4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4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368E9E-8E8A-4B1D-B068-F0C964835F83}"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287DD-E851-4EF4-B9CC-460BDE606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9295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543D503-D555-EF42-9441-92D8BEE88EB3}" type="datetimeFigureOut">
              <a:rPr lang="en-US" smtClean="0">
                <a:solidFill>
                  <a:prstClr val="black">
                    <a:tint val="75000"/>
                  </a:prstClr>
                </a:solidFill>
              </a:rPr>
              <a:pPr defTabSz="457200"/>
              <a:t>1/31/2019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CCCEC3F-E2B1-3343-994C-9391C1BA1FF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8452803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457200" rtl="0" eaLnBrk="1" latinLnBrk="0" hangingPunct="1">
        <a:spcBef>
          <a:spcPct val="0"/>
        </a:spcBef>
        <a:buNone/>
        <a:defRPr sz="4400" b="1" u="sng"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4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4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4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4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4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CCCF2C-72D4-4B94-9413-43E2EF6C731D}"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768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A1C795-1DF6-4984-9D2E-D660C1290C63}"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09EEE-5A0D-4F9E-B50F-915FC518A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8910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67C89B-39D3-49D7-934A-7D39EABEA6B8}"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1C80F2-3272-4F6B-8259-81E39BADB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8077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0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8.xml"/></Relationships>
</file>

<file path=ppt/slides/_rels/slide11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8.xml"/><Relationship Id="rId4" Type="http://schemas.openxmlformats.org/officeDocument/2006/relationships/image" Target="../media/image55.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8.xml"/></Relationships>
</file>

<file path=ppt/slides/_rels/slide1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8.xml"/></Relationships>
</file>

<file path=ppt/slides/_rels/slide1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8.xml"/></Relationships>
</file>

<file path=ppt/slides/_rels/slide1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8.xml"/></Relationships>
</file>

<file path=ppt/slides/_rels/slide1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8.xml"/></Relationships>
</file>

<file path=ppt/slides/_rels/slide1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8.xml"/></Relationships>
</file>

<file path=ppt/slides/_rels/slide1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8.xml"/></Relationships>
</file>

<file path=ppt/slides/_rels/slide1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2.xml"/></Relationships>
</file>

<file path=ppt/slides/_rels/slide1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4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1.xml"/></Relationships>
</file>

<file path=ppt/slides/_rels/slide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8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51.xml"/><Relationship Id="rId5" Type="http://schemas.microsoft.com/office/2007/relationships/hdphoto" Target="../media/hdphoto2.wdp"/><Relationship Id="rId4" Type="http://schemas.openxmlformats.org/officeDocument/2006/relationships/image" Target="../media/image41.png"/></Relationships>
</file>

<file path=ppt/slides/_rels/slide9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9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9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a:t>AP Human Geography</a:t>
            </a:r>
          </a:p>
        </p:txBody>
      </p:sp>
      <p:sp>
        <p:nvSpPr>
          <p:cNvPr id="3" name="Subtitle 2"/>
          <p:cNvSpPr>
            <a:spLocks noGrp="1"/>
          </p:cNvSpPr>
          <p:nvPr>
            <p:ph type="subTitle" idx="1"/>
          </p:nvPr>
        </p:nvSpPr>
        <p:spPr>
          <a:xfrm>
            <a:off x="1371600" y="990600"/>
            <a:ext cx="6400800" cy="1752600"/>
          </a:xfrm>
        </p:spPr>
        <p:txBody>
          <a:bodyPr/>
          <a:lstStyle/>
          <a:p>
            <a:r>
              <a:rPr lang="en-US"/>
              <a:t>Chapter 9: Development</a:t>
            </a:r>
          </a:p>
        </p:txBody>
      </p:sp>
      <p:sp>
        <p:nvSpPr>
          <p:cNvPr id="4" name="TextBox 3"/>
          <p:cNvSpPr txBox="1"/>
          <p:nvPr/>
        </p:nvSpPr>
        <p:spPr>
          <a:xfrm>
            <a:off x="-3629" y="5867400"/>
            <a:ext cx="9144000" cy="1200329"/>
          </a:xfrm>
          <a:prstGeom prst="rect">
            <a:avLst/>
          </a:prstGeom>
          <a:noFill/>
        </p:spPr>
        <p:txBody>
          <a:bodyPr wrap="square" rtlCol="0">
            <a:spAutoFit/>
          </a:bodyPr>
          <a:lstStyle/>
          <a:p>
            <a:r>
              <a:rPr lang="en-US"/>
              <a:t>Although this includes a </a:t>
            </a:r>
            <a:r>
              <a:rPr lang="en-US" err="1"/>
              <a:t>powerpoint</a:t>
            </a:r>
            <a:r>
              <a:rPr lang="en-US"/>
              <a:t> for each day of the chapter, it references assignments and activities not included in the bundle. For the most effective instruction, purchase the Comprehensive Guide to Teaching Human Geography too.</a:t>
            </a:r>
          </a:p>
          <a:p>
            <a:endParaRPr lang="en-US"/>
          </a:p>
        </p:txBody>
      </p:sp>
      <p:pic>
        <p:nvPicPr>
          <p:cNvPr id="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930" y="1561675"/>
            <a:ext cx="5798939" cy="4294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229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Geographic Connections</a:t>
            </a:r>
          </a:p>
        </p:txBody>
      </p:sp>
      <p:sp>
        <p:nvSpPr>
          <p:cNvPr id="5" name="Content Placeholder 4"/>
          <p:cNvSpPr>
            <a:spLocks noGrp="1"/>
          </p:cNvSpPr>
          <p:nvPr>
            <p:ph idx="1"/>
          </p:nvPr>
        </p:nvSpPr>
        <p:spPr/>
        <p:txBody>
          <a:bodyPr>
            <a:normAutofit/>
          </a:bodyPr>
          <a:lstStyle/>
          <a:p>
            <a:r>
              <a:rPr lang="en-US" sz="6600"/>
              <a:t>Quick! What are some MDC’s and LDC’s?? What decides the difference?</a:t>
            </a:r>
          </a:p>
        </p:txBody>
      </p:sp>
    </p:spTree>
    <p:extLst>
      <p:ext uri="{BB962C8B-B14F-4D97-AF65-F5344CB8AC3E}">
        <p14:creationId xmlns:p14="http://schemas.microsoft.com/office/powerpoint/2010/main" val="36913065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537"/>
            <a:ext cx="9144000" cy="1143000"/>
          </a:xfrm>
        </p:spPr>
        <p:txBody>
          <a:bodyPr>
            <a:normAutofit fontScale="90000"/>
          </a:bodyPr>
          <a:lstStyle/>
          <a:p>
            <a:pPr algn="ctr"/>
            <a:r>
              <a:rPr lang="en-US"/>
              <a:t>Split a piece of paper. Name is optional.</a:t>
            </a:r>
          </a:p>
        </p:txBody>
      </p:sp>
      <p:sp>
        <p:nvSpPr>
          <p:cNvPr id="3" name="Content Placeholder 2"/>
          <p:cNvSpPr>
            <a:spLocks noGrp="1"/>
          </p:cNvSpPr>
          <p:nvPr>
            <p:ph idx="1"/>
          </p:nvPr>
        </p:nvSpPr>
        <p:spPr>
          <a:xfrm>
            <a:off x="0" y="675862"/>
            <a:ext cx="9144000" cy="6182138"/>
          </a:xfrm>
        </p:spPr>
        <p:txBody>
          <a:bodyPr>
            <a:normAutofit/>
          </a:bodyPr>
          <a:lstStyle/>
          <a:p>
            <a:r>
              <a:rPr lang="en-US" sz="4000"/>
              <a:t>Did you consider yourself a feminist before this lesson? Do you consider yourself a feminist now? Explain.</a:t>
            </a:r>
          </a:p>
          <a:p>
            <a:pPr lvl="1"/>
            <a:r>
              <a:rPr lang="en-US" sz="4000"/>
              <a:t>If not, why don’t you want equality between the genders?</a:t>
            </a:r>
          </a:p>
        </p:txBody>
      </p:sp>
    </p:spTree>
    <p:extLst>
      <p:ext uri="{BB962C8B-B14F-4D97-AF65-F5344CB8AC3E}">
        <p14:creationId xmlns:p14="http://schemas.microsoft.com/office/powerpoint/2010/main" val="3993134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a:t>Video: Dear Daddy</a:t>
            </a:r>
          </a:p>
        </p:txBody>
      </p:sp>
      <p:pic>
        <p:nvPicPr>
          <p:cNvPr id="5" name="Picture 4"/>
          <p:cNvPicPr>
            <a:picLocks noChangeAspect="1"/>
          </p:cNvPicPr>
          <p:nvPr/>
        </p:nvPicPr>
        <p:blipFill>
          <a:blip r:embed="rId3"/>
          <a:stretch>
            <a:fillRect/>
          </a:stretch>
        </p:blipFill>
        <p:spPr>
          <a:xfrm>
            <a:off x="952500" y="1473200"/>
            <a:ext cx="7239000" cy="3898900"/>
          </a:xfrm>
          <a:prstGeom prst="rect">
            <a:avLst/>
          </a:prstGeom>
        </p:spPr>
      </p:pic>
    </p:spTree>
    <p:extLst>
      <p:ext uri="{BB962C8B-B14F-4D97-AF65-F5344CB8AC3E}">
        <p14:creationId xmlns:p14="http://schemas.microsoft.com/office/powerpoint/2010/main" val="23290992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pPr algn="ctr"/>
            <a:r>
              <a:rPr lang="en-US"/>
              <a:t>Video: The Mask You Live In</a:t>
            </a:r>
          </a:p>
        </p:txBody>
      </p:sp>
      <p:pic>
        <p:nvPicPr>
          <p:cNvPr id="5" name="Picture 4"/>
          <p:cNvPicPr>
            <a:picLocks noChangeAspect="1"/>
          </p:cNvPicPr>
          <p:nvPr/>
        </p:nvPicPr>
        <p:blipFill>
          <a:blip r:embed="rId3"/>
          <a:stretch>
            <a:fillRect/>
          </a:stretch>
        </p:blipFill>
        <p:spPr>
          <a:xfrm>
            <a:off x="0" y="1143000"/>
            <a:ext cx="9144000" cy="5143500"/>
          </a:xfrm>
          <a:prstGeom prst="rect">
            <a:avLst/>
          </a:prstGeom>
        </p:spPr>
      </p:pic>
    </p:spTree>
    <p:extLst>
      <p:ext uri="{BB962C8B-B14F-4D97-AF65-F5344CB8AC3E}">
        <p14:creationId xmlns:p14="http://schemas.microsoft.com/office/powerpoint/2010/main" val="487204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a:t>Summary:</a:t>
            </a:r>
          </a:p>
        </p:txBody>
      </p:sp>
      <p:sp>
        <p:nvSpPr>
          <p:cNvPr id="4" name="Content Placeholder 3"/>
          <p:cNvSpPr>
            <a:spLocks noGrp="1"/>
          </p:cNvSpPr>
          <p:nvPr>
            <p:ph idx="1"/>
          </p:nvPr>
        </p:nvSpPr>
        <p:spPr/>
        <p:txBody>
          <a:bodyPr/>
          <a:lstStyle/>
          <a:p>
            <a:r>
              <a:rPr lang="en-US"/>
              <a:t>Describe the impact of gender equity on a developing country.</a:t>
            </a:r>
          </a:p>
          <a:p>
            <a:r>
              <a:rPr lang="en-US"/>
              <a:t>Use at least three vocab words from this chapter.</a:t>
            </a:r>
          </a:p>
          <a:p>
            <a:endParaRPr lang="en-US"/>
          </a:p>
        </p:txBody>
      </p:sp>
    </p:spTree>
    <p:extLst>
      <p:ext uri="{BB962C8B-B14F-4D97-AF65-F5344CB8AC3E}">
        <p14:creationId xmlns:p14="http://schemas.microsoft.com/office/powerpoint/2010/main" val="27359810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Class Discussion</a:t>
            </a:r>
          </a:p>
        </p:txBody>
      </p:sp>
      <p:pic>
        <p:nvPicPr>
          <p:cNvPr id="5122" name="Picture 2" descr="https://voyagers.world/articles/discussion-board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009" y="1417638"/>
            <a:ext cx="676525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7154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Day 6</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36401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u="sng" err="1"/>
              <a:t>Bellwork</a:t>
            </a:r>
            <a:r>
              <a:rPr lang="en-US" sz="4800" b="1" u="sng"/>
              <a:t>:</a:t>
            </a:r>
          </a:p>
        </p:txBody>
      </p:sp>
      <p:sp>
        <p:nvSpPr>
          <p:cNvPr id="3" name="Content Placeholder 2"/>
          <p:cNvSpPr>
            <a:spLocks noGrp="1"/>
          </p:cNvSpPr>
          <p:nvPr>
            <p:ph idx="1"/>
          </p:nvPr>
        </p:nvSpPr>
        <p:spPr/>
        <p:txBody>
          <a:bodyPr>
            <a:normAutofit/>
          </a:bodyPr>
          <a:lstStyle/>
          <a:p>
            <a:r>
              <a:rPr lang="en-US" sz="4400"/>
              <a:t>Without looking at your map, name 6 countries and capitals</a:t>
            </a:r>
          </a:p>
        </p:txBody>
      </p:sp>
    </p:spTree>
    <p:extLst>
      <p:ext uri="{BB962C8B-B14F-4D97-AF65-F5344CB8AC3E}">
        <p14:creationId xmlns:p14="http://schemas.microsoft.com/office/powerpoint/2010/main" val="21149209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u="sng"/>
              <a:t>Agenda:</a:t>
            </a:r>
          </a:p>
        </p:txBody>
      </p:sp>
      <p:sp>
        <p:nvSpPr>
          <p:cNvPr id="3" name="Content Placeholder 2"/>
          <p:cNvSpPr>
            <a:spLocks noGrp="1"/>
          </p:cNvSpPr>
          <p:nvPr>
            <p:ph idx="1"/>
          </p:nvPr>
        </p:nvSpPr>
        <p:spPr/>
        <p:txBody>
          <a:bodyPr>
            <a:normAutofit/>
          </a:bodyPr>
          <a:lstStyle/>
          <a:p>
            <a:r>
              <a:rPr lang="en-US" sz="4400"/>
              <a:t>Turn in </a:t>
            </a:r>
            <a:r>
              <a:rPr lang="en-US" sz="4400" err="1"/>
              <a:t>bellwork</a:t>
            </a:r>
            <a:endParaRPr lang="en-US" sz="4400"/>
          </a:p>
          <a:p>
            <a:r>
              <a:rPr lang="en-US" sz="4400"/>
              <a:t>Quiz!</a:t>
            </a:r>
          </a:p>
          <a:p>
            <a:r>
              <a:rPr lang="en-US" sz="4400"/>
              <a:t>Videos/Summary</a:t>
            </a:r>
          </a:p>
          <a:p>
            <a:endParaRPr lang="en-US" sz="4400"/>
          </a:p>
          <a:p>
            <a:r>
              <a:rPr lang="en-US" sz="4400" b="1"/>
              <a:t>HW: </a:t>
            </a:r>
            <a:r>
              <a:rPr lang="en-US" sz="4400"/>
              <a:t>Bring book Monday</a:t>
            </a:r>
            <a:endParaRPr lang="en-US" sz="4400" b="1"/>
          </a:p>
        </p:txBody>
      </p:sp>
    </p:spTree>
    <p:extLst>
      <p:ext uri="{BB962C8B-B14F-4D97-AF65-F5344CB8AC3E}">
        <p14:creationId xmlns:p14="http://schemas.microsoft.com/office/powerpoint/2010/main" val="4455951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a:t>Quiz</a:t>
            </a:r>
          </a:p>
        </p:txBody>
      </p:sp>
      <p:sp>
        <p:nvSpPr>
          <p:cNvPr id="2" name="Content Placeholder 1"/>
          <p:cNvSpPr>
            <a:spLocks noGrp="1"/>
          </p:cNvSpPr>
          <p:nvPr>
            <p:ph idx="1"/>
          </p:nvPr>
        </p:nvSpPr>
        <p:spPr/>
        <p:txBody>
          <a:bodyPr>
            <a:normAutofit/>
          </a:bodyPr>
          <a:lstStyle/>
          <a:p>
            <a:r>
              <a:rPr lang="en-US" sz="4400"/>
              <a:t>Do NOT talk about the quiz with other classes</a:t>
            </a:r>
          </a:p>
          <a:p>
            <a:r>
              <a:rPr lang="en-US" sz="4400"/>
              <a:t>Write clearly</a:t>
            </a:r>
          </a:p>
          <a:p>
            <a:r>
              <a:rPr lang="en-US" sz="4400"/>
              <a:t>Done? No tech, no naps, do something</a:t>
            </a:r>
          </a:p>
        </p:txBody>
      </p:sp>
    </p:spTree>
    <p:extLst>
      <p:ext uri="{BB962C8B-B14F-4D97-AF65-F5344CB8AC3E}">
        <p14:creationId xmlns:p14="http://schemas.microsoft.com/office/powerpoint/2010/main" val="25432348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a:t>DAY 7</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83930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uman development index map 2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3450"/>
            <a:ext cx="9182100" cy="532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7122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b="1" u="sng" err="1"/>
              <a:t>Bellwork</a:t>
            </a:r>
            <a:endParaRPr lang="en-US" b="1" u="sng"/>
          </a:p>
        </p:txBody>
      </p:sp>
      <p:sp>
        <p:nvSpPr>
          <p:cNvPr id="3" name="Content Placeholder 2"/>
          <p:cNvSpPr>
            <a:spLocks noGrp="1"/>
          </p:cNvSpPr>
          <p:nvPr>
            <p:ph idx="1"/>
          </p:nvPr>
        </p:nvSpPr>
        <p:spPr>
          <a:xfrm>
            <a:off x="457200" y="914400"/>
            <a:ext cx="8229600" cy="5211763"/>
          </a:xfrm>
        </p:spPr>
        <p:txBody>
          <a:bodyPr>
            <a:normAutofit/>
          </a:bodyPr>
          <a:lstStyle/>
          <a:p>
            <a:r>
              <a:rPr lang="en-US" sz="4800"/>
              <a:t>Where do you, as an individual, get your energy from? </a:t>
            </a:r>
          </a:p>
          <a:p>
            <a:r>
              <a:rPr lang="en-US" sz="4800"/>
              <a:t>How do you use up your energy? Be specific.</a:t>
            </a:r>
          </a:p>
          <a:p>
            <a:endParaRPr lang="en-US" sz="4800"/>
          </a:p>
          <a:p>
            <a:endParaRPr lang="en-US" sz="4800"/>
          </a:p>
        </p:txBody>
      </p:sp>
    </p:spTree>
    <p:extLst>
      <p:ext uri="{BB962C8B-B14F-4D97-AF65-F5344CB8AC3E}">
        <p14:creationId xmlns:p14="http://schemas.microsoft.com/office/powerpoint/2010/main" val="1030089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Agenda:</a:t>
            </a:r>
          </a:p>
        </p:txBody>
      </p:sp>
      <p:sp>
        <p:nvSpPr>
          <p:cNvPr id="3" name="Content Placeholder 2"/>
          <p:cNvSpPr>
            <a:spLocks noGrp="1"/>
          </p:cNvSpPr>
          <p:nvPr>
            <p:ph idx="1"/>
          </p:nvPr>
        </p:nvSpPr>
        <p:spPr/>
        <p:txBody>
          <a:bodyPr>
            <a:normAutofit/>
          </a:bodyPr>
          <a:lstStyle/>
          <a:p>
            <a:r>
              <a:rPr lang="en-US" sz="4400"/>
              <a:t>Notes: Energy</a:t>
            </a:r>
          </a:p>
          <a:p>
            <a:r>
              <a:rPr lang="en-US" sz="4400"/>
              <a:t>MEGA 4 Level Map pg. 316</a:t>
            </a:r>
          </a:p>
          <a:p>
            <a:endParaRPr lang="en-US" sz="4400"/>
          </a:p>
          <a:p>
            <a:r>
              <a:rPr lang="en-US" sz="4400" b="1"/>
              <a:t>HW: </a:t>
            </a:r>
            <a:r>
              <a:rPr lang="en-US" sz="4400"/>
              <a:t>#31-35</a:t>
            </a:r>
            <a:endParaRPr lang="en-US" sz="4400" b="1"/>
          </a:p>
        </p:txBody>
      </p:sp>
    </p:spTree>
    <p:extLst>
      <p:ext uri="{BB962C8B-B14F-4D97-AF65-F5344CB8AC3E}">
        <p14:creationId xmlns:p14="http://schemas.microsoft.com/office/powerpoint/2010/main" val="5198888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Objective:</a:t>
            </a:r>
          </a:p>
        </p:txBody>
      </p:sp>
      <p:sp>
        <p:nvSpPr>
          <p:cNvPr id="3" name="Content Placeholder 2"/>
          <p:cNvSpPr>
            <a:spLocks noGrp="1"/>
          </p:cNvSpPr>
          <p:nvPr>
            <p:ph idx="1"/>
          </p:nvPr>
        </p:nvSpPr>
        <p:spPr/>
        <p:txBody>
          <a:bodyPr>
            <a:normAutofit/>
          </a:bodyPr>
          <a:lstStyle/>
          <a:p>
            <a:r>
              <a:rPr lang="en-US" sz="4400"/>
              <a:t>You will be able to summarize the different types of energy.</a:t>
            </a:r>
          </a:p>
        </p:txBody>
      </p:sp>
    </p:spTree>
    <p:extLst>
      <p:ext uri="{BB962C8B-B14F-4D97-AF65-F5344CB8AC3E}">
        <p14:creationId xmlns:p14="http://schemas.microsoft.com/office/powerpoint/2010/main" val="26823055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TUBI</a:t>
            </a:r>
          </a:p>
        </p:txBody>
      </p:sp>
      <p:sp>
        <p:nvSpPr>
          <p:cNvPr id="3" name="Content Placeholder 2"/>
          <p:cNvSpPr>
            <a:spLocks noGrp="1"/>
          </p:cNvSpPr>
          <p:nvPr>
            <p:ph idx="1"/>
          </p:nvPr>
        </p:nvSpPr>
        <p:spPr/>
        <p:txBody>
          <a:bodyPr>
            <a:normAutofit/>
          </a:bodyPr>
          <a:lstStyle/>
          <a:p>
            <a:r>
              <a:rPr lang="en-US" sz="4400"/>
              <a:t>You can swim through a blue whale’s heart</a:t>
            </a:r>
          </a:p>
        </p:txBody>
      </p:sp>
      <p:pic>
        <p:nvPicPr>
          <p:cNvPr id="1026" name="Picture 2" descr="http://s3-ec.buzzfed.com/static/2014-03/enhanced/webdr04/18/11/enhanced-buzz-15520-13951567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924174"/>
            <a:ext cx="5905500" cy="393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1626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a:t>I. Energy</a:t>
            </a:r>
          </a:p>
        </p:txBody>
      </p:sp>
      <p:pic>
        <p:nvPicPr>
          <p:cNvPr id="1026" name="Picture 2" descr="http://ec.europa.eu/programmes/horizon2020/sites/horizon2020/files/styles/h2020_large/public/Clear,%20secure%20and%20efficient%20energy.jpg?itok=qvOHGl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24000"/>
            <a:ext cx="6619875" cy="479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0410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a:t>APES BRAIN STORM</a:t>
            </a:r>
          </a:p>
        </p:txBody>
      </p:sp>
      <p:sp>
        <p:nvSpPr>
          <p:cNvPr id="4" name="Content Placeholder 3"/>
          <p:cNvSpPr>
            <a:spLocks noGrp="1"/>
          </p:cNvSpPr>
          <p:nvPr>
            <p:ph idx="1"/>
          </p:nvPr>
        </p:nvSpPr>
        <p:spPr/>
        <p:txBody>
          <a:bodyPr>
            <a:normAutofit/>
          </a:bodyPr>
          <a:lstStyle/>
          <a:p>
            <a:r>
              <a:rPr lang="en-US" sz="4400"/>
              <a:t>Discuss with your partner, everything you know about energy from AP Environmental Science</a:t>
            </a:r>
          </a:p>
        </p:txBody>
      </p:sp>
    </p:spTree>
    <p:extLst>
      <p:ext uri="{BB962C8B-B14F-4D97-AF65-F5344CB8AC3E}">
        <p14:creationId xmlns:p14="http://schemas.microsoft.com/office/powerpoint/2010/main" val="337391644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152400"/>
            <a:ext cx="8229600" cy="1143000"/>
          </a:xfrm>
        </p:spPr>
        <p:txBody>
          <a:bodyPr/>
          <a:lstStyle/>
          <a:p>
            <a:pPr algn="l"/>
            <a:r>
              <a:rPr lang="en-US" b="1" u="sng"/>
              <a:t>A. Energy Demand</a:t>
            </a:r>
          </a:p>
        </p:txBody>
      </p:sp>
      <p:sp>
        <p:nvSpPr>
          <p:cNvPr id="4" name="Content Placeholder 3"/>
          <p:cNvSpPr>
            <a:spLocks noGrp="1"/>
          </p:cNvSpPr>
          <p:nvPr>
            <p:ph idx="1"/>
          </p:nvPr>
        </p:nvSpPr>
        <p:spPr>
          <a:xfrm>
            <a:off x="457200" y="1219200"/>
            <a:ext cx="8229600" cy="5486400"/>
          </a:xfrm>
        </p:spPr>
        <p:txBody>
          <a:bodyPr>
            <a:normAutofit/>
          </a:bodyPr>
          <a:lstStyle/>
          <a:p>
            <a:pPr marL="514350" indent="-514350">
              <a:buFont typeface="+mj-lt"/>
              <a:buAutoNum type="arabicPeriod"/>
            </a:pPr>
            <a:r>
              <a:rPr lang="en-US" sz="4400"/>
              <a:t>We get energy from </a:t>
            </a:r>
            <a:r>
              <a:rPr lang="en-US" sz="4400" b="1"/>
              <a:t>raw materials: </a:t>
            </a:r>
            <a:r>
              <a:rPr lang="en-US" sz="4400"/>
              <a:t>the basic material from which a product is made</a:t>
            </a:r>
          </a:p>
          <a:p>
            <a:pPr marL="914400" lvl="1" indent="-514350">
              <a:buFont typeface="+mj-lt"/>
              <a:buAutoNum type="alphaLcPeriod"/>
            </a:pPr>
            <a:r>
              <a:rPr lang="en-US" sz="4400"/>
              <a:t>  Coal</a:t>
            </a:r>
          </a:p>
          <a:p>
            <a:pPr marL="1143000" lvl="1" indent="-742950">
              <a:buFont typeface="+mj-lt"/>
              <a:buAutoNum type="alphaLcPeriod"/>
            </a:pPr>
            <a:r>
              <a:rPr lang="en-US" sz="4400"/>
              <a:t>Petroleum</a:t>
            </a:r>
          </a:p>
          <a:p>
            <a:pPr marL="1143000" lvl="1" indent="-742950">
              <a:buFont typeface="+mj-lt"/>
              <a:buAutoNum type="alphaLcPeriod"/>
            </a:pPr>
            <a:r>
              <a:rPr lang="en-US" sz="4400"/>
              <a:t>Natural Gas</a:t>
            </a:r>
          </a:p>
        </p:txBody>
      </p:sp>
      <p:pic>
        <p:nvPicPr>
          <p:cNvPr id="2050" name="Picture 2" descr="http://topics.info.com/image/400x200/2445_why_are_coal_oil_and_natural_gas_called_fossil_fu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399" y="0"/>
            <a:ext cx="2109355" cy="14109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petroleum.co.uk/images/petrole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5048749"/>
            <a:ext cx="2316678" cy="15333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psc.wi.gov/images/nga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6000" y="4800599"/>
            <a:ext cx="1623753" cy="202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9167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pPr algn="l"/>
            <a:r>
              <a:rPr lang="en-US"/>
              <a:t>2. Demand for Energy</a:t>
            </a:r>
          </a:p>
        </p:txBody>
      </p:sp>
      <p:sp>
        <p:nvSpPr>
          <p:cNvPr id="3" name="Content Placeholder 2"/>
          <p:cNvSpPr>
            <a:spLocks noGrp="1"/>
          </p:cNvSpPr>
          <p:nvPr>
            <p:ph idx="1"/>
          </p:nvPr>
        </p:nvSpPr>
        <p:spPr>
          <a:xfrm>
            <a:off x="0" y="1143000"/>
            <a:ext cx="9144000" cy="5715000"/>
          </a:xfrm>
        </p:spPr>
        <p:txBody>
          <a:bodyPr>
            <a:normAutofit fontScale="92500" lnSpcReduction="20000"/>
          </a:bodyPr>
          <a:lstStyle/>
          <a:p>
            <a:pPr marL="514350" indent="-514350">
              <a:buFont typeface="+mj-lt"/>
              <a:buAutoNum type="alphaLcPeriod"/>
            </a:pPr>
            <a:r>
              <a:rPr lang="en-US" sz="4800"/>
              <a:t>Developed countries consume half of all energy</a:t>
            </a:r>
          </a:p>
          <a:p>
            <a:pPr marL="971550" lvl="1" indent="-571500"/>
            <a:r>
              <a:rPr lang="en-US" sz="4300"/>
              <a:t>Why?</a:t>
            </a:r>
          </a:p>
          <a:p>
            <a:pPr marL="1371600" lvl="2" indent="-571500"/>
            <a:r>
              <a:rPr lang="en-US" sz="3900"/>
              <a:t>Businesses, Homes, Transportation</a:t>
            </a:r>
          </a:p>
          <a:p>
            <a:pPr marL="742950" indent="-742950">
              <a:buFont typeface="+mj-lt"/>
              <a:buAutoNum type="alphaLcPeriod"/>
            </a:pPr>
            <a:r>
              <a:rPr lang="en-US" sz="4800"/>
              <a:t>Inequality:</a:t>
            </a:r>
          </a:p>
          <a:p>
            <a:pPr marL="1143000" lvl="1" indent="-742950"/>
            <a:r>
              <a:rPr lang="en-US" sz="4300"/>
              <a:t>Most DEMAND is from MDC’s (but LDC’s have the reserves)</a:t>
            </a:r>
          </a:p>
          <a:p>
            <a:pPr marL="1143000" lvl="1" indent="-742950"/>
            <a:r>
              <a:rPr lang="en-US" sz="4300"/>
              <a:t>Distribution not equal across LDC’s</a:t>
            </a:r>
          </a:p>
          <a:p>
            <a:pPr marL="1143000" lvl="1" indent="-742950"/>
            <a:r>
              <a:rPr lang="en-US" sz="4300"/>
              <a:t>THIS CAUSES INSTABILITY</a:t>
            </a:r>
          </a:p>
          <a:p>
            <a:pPr marL="742950" indent="-742950">
              <a:buFont typeface="+mj-lt"/>
              <a:buAutoNum type="alphaLcPeriod"/>
            </a:pPr>
            <a:endParaRPr lang="en-US" sz="4400"/>
          </a:p>
        </p:txBody>
      </p:sp>
    </p:spTree>
    <p:extLst>
      <p:ext uri="{BB962C8B-B14F-4D97-AF65-F5344CB8AC3E}">
        <p14:creationId xmlns:p14="http://schemas.microsoft.com/office/powerpoint/2010/main" val="18218670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energy consumption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237598"/>
            <a:ext cx="8056463" cy="658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4623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Discuss</a:t>
            </a:r>
          </a:p>
        </p:txBody>
      </p:sp>
      <p:sp>
        <p:nvSpPr>
          <p:cNvPr id="3" name="Content Placeholder 2"/>
          <p:cNvSpPr>
            <a:spLocks noGrp="1"/>
          </p:cNvSpPr>
          <p:nvPr>
            <p:ph idx="1"/>
          </p:nvPr>
        </p:nvSpPr>
        <p:spPr/>
        <p:txBody>
          <a:bodyPr>
            <a:normAutofit/>
          </a:bodyPr>
          <a:lstStyle/>
          <a:p>
            <a:r>
              <a:rPr lang="en-US" sz="6000"/>
              <a:t>What are some ways energy directly effects the global economy?</a:t>
            </a:r>
          </a:p>
        </p:txBody>
      </p:sp>
    </p:spTree>
    <p:extLst>
      <p:ext uri="{BB962C8B-B14F-4D97-AF65-F5344CB8AC3E}">
        <p14:creationId xmlns:p14="http://schemas.microsoft.com/office/powerpoint/2010/main" val="2100544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0272"/>
            <a:ext cx="8229600" cy="4525963"/>
          </a:xfrm>
        </p:spPr>
        <p:txBody>
          <a:bodyPr/>
          <a:lstStyle/>
          <a:p>
            <a:pPr marL="0" indent="0">
              <a:buNone/>
            </a:pPr>
            <a:r>
              <a:rPr lang="en-US"/>
              <a:t>2. Wealth doesn’t depend only one what is produced, but how and where it is produced </a:t>
            </a:r>
          </a:p>
          <a:p>
            <a:pPr marL="0" indent="0">
              <a:buNone/>
            </a:pPr>
            <a:r>
              <a:rPr lang="en-US"/>
              <a:t>3. Development isn’t always 100% positive</a:t>
            </a:r>
          </a:p>
        </p:txBody>
      </p:sp>
    </p:spTree>
    <p:extLst>
      <p:ext uri="{BB962C8B-B14F-4D97-AF65-F5344CB8AC3E}">
        <p14:creationId xmlns:p14="http://schemas.microsoft.com/office/powerpoint/2010/main" val="8358833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143000"/>
          </a:xfrm>
        </p:spPr>
        <p:txBody>
          <a:bodyPr/>
          <a:lstStyle/>
          <a:p>
            <a:pPr algn="l"/>
            <a:r>
              <a:rPr lang="en-US" b="1" u="sng"/>
              <a:t>B. Energy Supply</a:t>
            </a:r>
          </a:p>
        </p:txBody>
      </p:sp>
      <p:sp>
        <p:nvSpPr>
          <p:cNvPr id="3" name="Content Placeholder 2"/>
          <p:cNvSpPr>
            <a:spLocks noGrp="1"/>
          </p:cNvSpPr>
          <p:nvPr>
            <p:ph idx="1"/>
          </p:nvPr>
        </p:nvSpPr>
        <p:spPr>
          <a:xfrm>
            <a:off x="381000" y="1066800"/>
            <a:ext cx="8763000" cy="5791200"/>
          </a:xfrm>
        </p:spPr>
        <p:txBody>
          <a:bodyPr>
            <a:normAutofit/>
          </a:bodyPr>
          <a:lstStyle/>
          <a:p>
            <a:pPr marL="514350" indent="-514350">
              <a:buFont typeface="+mj-lt"/>
              <a:buAutoNum type="arabicPeriod"/>
            </a:pPr>
            <a:r>
              <a:rPr lang="en-US" sz="4400"/>
              <a:t>Coal: </a:t>
            </a:r>
            <a:r>
              <a:rPr lang="en-US" sz="4000"/>
              <a:t>Former tropical regions w/ a lot of plants (China, USA)</a:t>
            </a:r>
          </a:p>
          <a:p>
            <a:pPr marL="742950" indent="-742950">
              <a:buFont typeface="+mj-lt"/>
              <a:buAutoNum type="arabicPeriod"/>
            </a:pPr>
            <a:r>
              <a:rPr lang="en-US" sz="4400"/>
              <a:t>Petroleum: </a:t>
            </a:r>
            <a:r>
              <a:rPr lang="en-US" sz="4000"/>
              <a:t>From ocean residue (Russia, Saudi Arabia)</a:t>
            </a:r>
          </a:p>
          <a:p>
            <a:pPr marL="742950" indent="-742950">
              <a:buFont typeface="+mj-lt"/>
              <a:buAutoNum type="arabicPeriod"/>
            </a:pPr>
            <a:r>
              <a:rPr lang="en-US" sz="4400"/>
              <a:t>Natural Gas: </a:t>
            </a:r>
            <a:r>
              <a:rPr lang="en-US" sz="4000"/>
              <a:t>From ocean residue (Russia, USA)</a:t>
            </a:r>
          </a:p>
        </p:txBody>
      </p:sp>
    </p:spTree>
    <p:extLst>
      <p:ext uri="{BB962C8B-B14F-4D97-AF65-F5344CB8AC3E}">
        <p14:creationId xmlns:p14="http://schemas.microsoft.com/office/powerpoint/2010/main" val="23162470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686800" cy="5745163"/>
          </a:xfrm>
        </p:spPr>
        <p:txBody>
          <a:bodyPr>
            <a:normAutofit/>
          </a:bodyPr>
          <a:lstStyle/>
          <a:p>
            <a:pPr marL="0" indent="0">
              <a:buNone/>
            </a:pPr>
            <a:r>
              <a:rPr lang="en-US" sz="4400"/>
              <a:t>4. Our demand is outpacing our supply of energy (esp. as most countries become developed)</a:t>
            </a:r>
          </a:p>
          <a:p>
            <a:pPr marL="1143000" lvl="1" indent="-742950">
              <a:buFont typeface="+mj-lt"/>
              <a:buAutoNum type="alphaLcPeriod"/>
            </a:pPr>
            <a:r>
              <a:rPr lang="en-US" sz="4000"/>
              <a:t>Renewable vs. Nonrenewable energy</a:t>
            </a:r>
          </a:p>
        </p:txBody>
      </p:sp>
      <p:pic>
        <p:nvPicPr>
          <p:cNvPr id="2" name="Picture 1"/>
          <p:cNvPicPr>
            <a:picLocks noChangeAspect="1"/>
          </p:cNvPicPr>
          <p:nvPr/>
        </p:nvPicPr>
        <p:blipFill>
          <a:blip r:embed="rId2"/>
          <a:stretch>
            <a:fillRect/>
          </a:stretch>
        </p:blipFill>
        <p:spPr>
          <a:xfrm>
            <a:off x="3200400" y="3726822"/>
            <a:ext cx="5710954" cy="3131178"/>
          </a:xfrm>
          <a:prstGeom prst="rect">
            <a:avLst/>
          </a:prstGeom>
        </p:spPr>
      </p:pic>
    </p:spTree>
    <p:extLst>
      <p:ext uri="{BB962C8B-B14F-4D97-AF65-F5344CB8AC3E}">
        <p14:creationId xmlns:p14="http://schemas.microsoft.com/office/powerpoint/2010/main" val="41297280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a:t>Discuss</a:t>
            </a:r>
          </a:p>
        </p:txBody>
      </p:sp>
      <p:sp>
        <p:nvSpPr>
          <p:cNvPr id="6" name="Content Placeholder 5"/>
          <p:cNvSpPr>
            <a:spLocks noGrp="1"/>
          </p:cNvSpPr>
          <p:nvPr>
            <p:ph idx="1"/>
          </p:nvPr>
        </p:nvSpPr>
        <p:spPr>
          <a:xfrm>
            <a:off x="3810000" y="1600200"/>
            <a:ext cx="4876800" cy="4525963"/>
          </a:xfrm>
        </p:spPr>
        <p:txBody>
          <a:bodyPr>
            <a:normAutofit lnSpcReduction="10000"/>
          </a:bodyPr>
          <a:lstStyle/>
          <a:p>
            <a:r>
              <a:rPr lang="en-US" sz="4400"/>
              <a:t>Although, fossil fuels are cheaper what are some ways alternative energy could benefit developing countries?</a:t>
            </a:r>
          </a:p>
        </p:txBody>
      </p:sp>
      <p:pic>
        <p:nvPicPr>
          <p:cNvPr id="5" name="Picture 4"/>
          <p:cNvPicPr>
            <a:picLocks noChangeAspect="1"/>
          </p:cNvPicPr>
          <p:nvPr/>
        </p:nvPicPr>
        <p:blipFill>
          <a:blip r:embed="rId2"/>
          <a:stretch>
            <a:fillRect/>
          </a:stretch>
        </p:blipFill>
        <p:spPr>
          <a:xfrm>
            <a:off x="228600" y="2286000"/>
            <a:ext cx="3505200" cy="2324100"/>
          </a:xfrm>
          <a:prstGeom prst="rect">
            <a:avLst/>
          </a:prstGeom>
        </p:spPr>
      </p:pic>
    </p:spTree>
    <p:extLst>
      <p:ext uri="{BB962C8B-B14F-4D97-AF65-F5344CB8AC3E}">
        <p14:creationId xmlns:p14="http://schemas.microsoft.com/office/powerpoint/2010/main" val="34547504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pPr algn="l"/>
            <a:r>
              <a:rPr lang="en-US" b="1" u="sng"/>
              <a:t>C. MDC’s Control LDC’s</a:t>
            </a:r>
          </a:p>
        </p:txBody>
      </p:sp>
      <p:sp>
        <p:nvSpPr>
          <p:cNvPr id="3" name="Content Placeholder 2"/>
          <p:cNvSpPr>
            <a:spLocks noGrp="1"/>
          </p:cNvSpPr>
          <p:nvPr>
            <p:ph idx="1"/>
          </p:nvPr>
        </p:nvSpPr>
        <p:spPr>
          <a:xfrm>
            <a:off x="0" y="1066800"/>
            <a:ext cx="9144000" cy="5562600"/>
          </a:xfrm>
        </p:spPr>
        <p:txBody>
          <a:bodyPr>
            <a:normAutofit/>
          </a:bodyPr>
          <a:lstStyle/>
          <a:p>
            <a:pPr marL="742950" indent="-742950">
              <a:buFont typeface="+mj-lt"/>
              <a:buAutoNum type="arabicPeriod"/>
            </a:pPr>
            <a:r>
              <a:rPr lang="en-US" sz="4400" b="1"/>
              <a:t>Neo-colonialism: </a:t>
            </a:r>
            <a:r>
              <a:rPr lang="en-US" sz="4400"/>
              <a:t>the use of economic, political, or cultural to influence LDC’s</a:t>
            </a:r>
          </a:p>
          <a:p>
            <a:pPr marL="742950" indent="-742950">
              <a:buFont typeface="+mj-lt"/>
              <a:buAutoNum type="arabicPeriod"/>
            </a:pPr>
            <a:r>
              <a:rPr lang="en-US" sz="4400" b="1"/>
              <a:t>Economic Development: </a:t>
            </a:r>
            <a:r>
              <a:rPr lang="en-US" sz="4400"/>
              <a:t>simple, low-income national economies grow into modern industrial economies</a:t>
            </a:r>
          </a:p>
        </p:txBody>
      </p:sp>
    </p:spTree>
    <p:extLst>
      <p:ext uri="{BB962C8B-B14F-4D97-AF65-F5344CB8AC3E}">
        <p14:creationId xmlns:p14="http://schemas.microsoft.com/office/powerpoint/2010/main" val="223337716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287963"/>
          </a:xfrm>
        </p:spPr>
        <p:txBody>
          <a:bodyPr>
            <a:normAutofit/>
          </a:bodyPr>
          <a:lstStyle/>
          <a:p>
            <a:pPr marL="0" indent="0">
              <a:buNone/>
            </a:pPr>
            <a:r>
              <a:rPr lang="en-US" sz="4400" b="1"/>
              <a:t>3. Fair Trade: </a:t>
            </a:r>
            <a:r>
              <a:rPr lang="en-US" sz="4400"/>
              <a:t>Commerce where products are made in a way that protects workers and small businesses in developing countries</a:t>
            </a:r>
          </a:p>
        </p:txBody>
      </p:sp>
      <p:pic>
        <p:nvPicPr>
          <p:cNvPr id="4" name="Picture 3"/>
          <p:cNvPicPr>
            <a:picLocks noChangeAspect="1"/>
          </p:cNvPicPr>
          <p:nvPr/>
        </p:nvPicPr>
        <p:blipFill>
          <a:blip r:embed="rId2"/>
          <a:stretch>
            <a:fillRect/>
          </a:stretch>
        </p:blipFill>
        <p:spPr>
          <a:xfrm>
            <a:off x="4038600" y="3661577"/>
            <a:ext cx="5105400" cy="3196424"/>
          </a:xfrm>
          <a:prstGeom prst="rect">
            <a:avLst/>
          </a:prstGeom>
        </p:spPr>
      </p:pic>
    </p:spTree>
    <p:extLst>
      <p:ext uri="{BB962C8B-B14F-4D97-AF65-F5344CB8AC3E}">
        <p14:creationId xmlns:p14="http://schemas.microsoft.com/office/powerpoint/2010/main" val="34692867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855"/>
            <a:ext cx="8229600" cy="1143000"/>
          </a:xfrm>
        </p:spPr>
        <p:txBody>
          <a:bodyPr/>
          <a:lstStyle/>
          <a:p>
            <a:pPr algn="l"/>
            <a:r>
              <a:rPr lang="en-US"/>
              <a:t>4. Money for Development</a:t>
            </a:r>
            <a:endParaRPr lang="en-US" b="1" u="sng"/>
          </a:p>
        </p:txBody>
      </p:sp>
      <p:sp>
        <p:nvSpPr>
          <p:cNvPr id="4" name="Content Placeholder 3"/>
          <p:cNvSpPr>
            <a:spLocks noGrp="1"/>
          </p:cNvSpPr>
          <p:nvPr>
            <p:ph idx="1"/>
          </p:nvPr>
        </p:nvSpPr>
        <p:spPr>
          <a:xfrm>
            <a:off x="457200" y="1156856"/>
            <a:ext cx="8229600" cy="4969308"/>
          </a:xfrm>
        </p:spPr>
        <p:txBody>
          <a:bodyPr>
            <a:normAutofit/>
          </a:bodyPr>
          <a:lstStyle/>
          <a:p>
            <a:pPr marL="742950" indent="-742950">
              <a:buFont typeface="+mj-lt"/>
              <a:buAutoNum type="alphaLcPeriod"/>
            </a:pPr>
            <a:r>
              <a:rPr lang="en-US" sz="4000" b="1" u="sng"/>
              <a:t>World Bank: </a:t>
            </a:r>
            <a:r>
              <a:rPr lang="en-US" sz="4000"/>
              <a:t>loans money to developing countries to help with infrastructure</a:t>
            </a:r>
          </a:p>
          <a:p>
            <a:pPr marL="742950" indent="-742950">
              <a:buFont typeface="+mj-lt"/>
              <a:buAutoNum type="alphaLcPeriod"/>
            </a:pPr>
            <a:r>
              <a:rPr lang="en-US" sz="4000" b="1" u="sng"/>
              <a:t>International Monetary Fund:</a:t>
            </a:r>
            <a:r>
              <a:rPr lang="en-US" sz="4000" b="1"/>
              <a:t> </a:t>
            </a:r>
            <a:r>
              <a:rPr lang="en-US" sz="4000"/>
              <a:t>loans money to stabilize the country’s economy</a:t>
            </a:r>
            <a:endParaRPr lang="en-US" sz="4000" u="sng"/>
          </a:p>
          <a:p>
            <a:pPr marL="742950" indent="-742950">
              <a:buFont typeface="+mj-lt"/>
              <a:buAutoNum type="arabicPeriod"/>
            </a:pPr>
            <a:endParaRPr lang="en-US"/>
          </a:p>
        </p:txBody>
      </p:sp>
    </p:spTree>
    <p:extLst>
      <p:ext uri="{BB962C8B-B14F-4D97-AF65-F5344CB8AC3E}">
        <p14:creationId xmlns:p14="http://schemas.microsoft.com/office/powerpoint/2010/main" val="2977817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26474"/>
            <a:ext cx="8229600" cy="5599690"/>
          </a:xfrm>
        </p:spPr>
        <p:txBody>
          <a:bodyPr>
            <a:normAutofit/>
          </a:bodyPr>
          <a:lstStyle/>
          <a:p>
            <a:pPr marL="0" indent="0">
              <a:buNone/>
            </a:pPr>
            <a:r>
              <a:rPr lang="en-US" sz="4800"/>
              <a:t>c. BUT most of the projects fail</a:t>
            </a:r>
          </a:p>
          <a:p>
            <a:pPr lvl="1"/>
            <a:r>
              <a:rPr lang="en-US" sz="4400"/>
              <a:t> faulty engineering</a:t>
            </a:r>
          </a:p>
          <a:p>
            <a:pPr lvl="1"/>
            <a:r>
              <a:rPr lang="en-US" sz="4400"/>
              <a:t> Countries misuse funds or it is stolen</a:t>
            </a:r>
          </a:p>
          <a:p>
            <a:pPr lvl="1"/>
            <a:r>
              <a:rPr lang="en-US" sz="4400"/>
              <a:t> New infrastructure does NOT attract other investments</a:t>
            </a:r>
          </a:p>
          <a:p>
            <a:pPr marL="0" indent="0">
              <a:buNone/>
            </a:pPr>
            <a:r>
              <a:rPr lang="en-US" sz="4800"/>
              <a:t>d. ALL countries in a lot of debt</a:t>
            </a:r>
          </a:p>
        </p:txBody>
      </p:sp>
    </p:spTree>
    <p:extLst>
      <p:ext uri="{BB962C8B-B14F-4D97-AF65-F5344CB8AC3E}">
        <p14:creationId xmlns:p14="http://schemas.microsoft.com/office/powerpoint/2010/main" val="36786537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a:bodyPr>
          <a:lstStyle/>
          <a:p>
            <a:pPr marL="0" indent="0">
              <a:buNone/>
            </a:pPr>
            <a:r>
              <a:rPr lang="en-US" sz="4400" b="1"/>
              <a:t>5. Dependency Theory: </a:t>
            </a:r>
            <a:r>
              <a:rPr lang="en-US" sz="4400"/>
              <a:t>The reason why developing countries are so poor is because developed countries exploit them</a:t>
            </a:r>
          </a:p>
          <a:p>
            <a:pPr marL="0" indent="0">
              <a:buNone/>
            </a:pPr>
            <a:r>
              <a:rPr lang="en-US" sz="4400" b="1"/>
              <a:t>6. Brandt Line = North-South Line: </a:t>
            </a:r>
            <a:r>
              <a:rPr lang="en-US" sz="4400"/>
              <a:t>Divide of wealth according to north and south</a:t>
            </a:r>
          </a:p>
        </p:txBody>
      </p:sp>
      <p:pic>
        <p:nvPicPr>
          <p:cNvPr id="5" name="Picture 4"/>
          <p:cNvPicPr>
            <a:picLocks noChangeAspect="1"/>
          </p:cNvPicPr>
          <p:nvPr/>
        </p:nvPicPr>
        <p:blipFill>
          <a:blip r:embed="rId2"/>
          <a:stretch>
            <a:fillRect/>
          </a:stretch>
        </p:blipFill>
        <p:spPr>
          <a:xfrm>
            <a:off x="5410200" y="4507252"/>
            <a:ext cx="3733799" cy="2191802"/>
          </a:xfrm>
          <a:prstGeom prst="rect">
            <a:avLst/>
          </a:prstGeom>
        </p:spPr>
      </p:pic>
    </p:spTree>
    <p:extLst>
      <p:ext uri="{BB962C8B-B14F-4D97-AF65-F5344CB8AC3E}">
        <p14:creationId xmlns:p14="http://schemas.microsoft.com/office/powerpoint/2010/main" val="21746801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1143000"/>
          </a:xfrm>
        </p:spPr>
        <p:txBody>
          <a:bodyPr/>
          <a:lstStyle/>
          <a:p>
            <a:pPr algn="l"/>
            <a:r>
              <a:rPr lang="en-US" b="1" u="sng"/>
              <a:t>D. Alternative Energy</a:t>
            </a:r>
          </a:p>
        </p:txBody>
      </p:sp>
      <p:sp>
        <p:nvSpPr>
          <p:cNvPr id="3" name="Content Placeholder 2"/>
          <p:cNvSpPr>
            <a:spLocks noGrp="1"/>
          </p:cNvSpPr>
          <p:nvPr>
            <p:ph idx="1"/>
          </p:nvPr>
        </p:nvSpPr>
        <p:spPr>
          <a:xfrm>
            <a:off x="457200" y="838200"/>
            <a:ext cx="8229600" cy="6172200"/>
          </a:xfrm>
        </p:spPr>
        <p:txBody>
          <a:bodyPr>
            <a:normAutofit/>
          </a:bodyPr>
          <a:lstStyle/>
          <a:p>
            <a:pPr marL="742950" indent="-742950">
              <a:buFont typeface="+mj-lt"/>
              <a:buAutoNum type="arabicPeriod"/>
            </a:pPr>
            <a:r>
              <a:rPr lang="en-US" sz="4400"/>
              <a:t>Nuclear Energy:</a:t>
            </a:r>
          </a:p>
          <a:p>
            <a:pPr marL="1143000" lvl="1" indent="-742950">
              <a:buFont typeface="+mj-lt"/>
              <a:buAutoNum type="alphaLcPeriod"/>
            </a:pPr>
            <a:r>
              <a:rPr lang="en-US" sz="4000"/>
              <a:t>A little material = a LOT of energy</a:t>
            </a:r>
          </a:p>
          <a:p>
            <a:pPr marL="1143000" lvl="1" indent="-742950">
              <a:buFont typeface="+mj-lt"/>
              <a:buAutoNum type="alphaLcPeriod"/>
            </a:pPr>
            <a:r>
              <a:rPr lang="en-US" sz="4000"/>
              <a:t>Can be SUPER DANGEROUS and expensive</a:t>
            </a:r>
          </a:p>
        </p:txBody>
      </p:sp>
      <p:pic>
        <p:nvPicPr>
          <p:cNvPr id="4" name="Picture 3"/>
          <p:cNvPicPr>
            <a:picLocks noChangeAspect="1"/>
          </p:cNvPicPr>
          <p:nvPr/>
        </p:nvPicPr>
        <p:blipFill>
          <a:blip r:embed="rId2"/>
          <a:stretch>
            <a:fillRect/>
          </a:stretch>
        </p:blipFill>
        <p:spPr>
          <a:xfrm>
            <a:off x="4114800" y="3719735"/>
            <a:ext cx="4747022" cy="3161516"/>
          </a:xfrm>
          <a:prstGeom prst="rect">
            <a:avLst/>
          </a:prstGeom>
        </p:spPr>
      </p:pic>
    </p:spTree>
    <p:extLst>
      <p:ext uri="{BB962C8B-B14F-4D97-AF65-F5344CB8AC3E}">
        <p14:creationId xmlns:p14="http://schemas.microsoft.com/office/powerpoint/2010/main" val="74940561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Video: Nuclear Energy Explained</a:t>
            </a:r>
          </a:p>
        </p:txBody>
      </p:sp>
      <p:pic>
        <p:nvPicPr>
          <p:cNvPr id="4" name="Picture 3"/>
          <p:cNvPicPr>
            <a:picLocks noChangeAspect="1"/>
          </p:cNvPicPr>
          <p:nvPr/>
        </p:nvPicPr>
        <p:blipFill>
          <a:blip r:embed="rId3"/>
          <a:stretch>
            <a:fillRect/>
          </a:stretch>
        </p:blipFill>
        <p:spPr>
          <a:xfrm>
            <a:off x="761999" y="1447800"/>
            <a:ext cx="7756071" cy="4343400"/>
          </a:xfrm>
          <a:prstGeom prst="rect">
            <a:avLst/>
          </a:prstGeom>
        </p:spPr>
      </p:pic>
    </p:spTree>
    <p:extLst>
      <p:ext uri="{BB962C8B-B14F-4D97-AF65-F5344CB8AC3E}">
        <p14:creationId xmlns:p14="http://schemas.microsoft.com/office/powerpoint/2010/main" val="1724168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Discuss</a:t>
            </a:r>
          </a:p>
        </p:txBody>
      </p:sp>
      <p:sp>
        <p:nvSpPr>
          <p:cNvPr id="3" name="Content Placeholder 2"/>
          <p:cNvSpPr>
            <a:spLocks noGrp="1"/>
          </p:cNvSpPr>
          <p:nvPr>
            <p:ph idx="1"/>
          </p:nvPr>
        </p:nvSpPr>
        <p:spPr/>
        <p:txBody>
          <a:bodyPr/>
          <a:lstStyle/>
          <a:p>
            <a:r>
              <a:rPr lang="en-US"/>
              <a:t>What are ways development might be negative?</a:t>
            </a:r>
          </a:p>
        </p:txBody>
      </p:sp>
    </p:spTree>
    <p:extLst>
      <p:ext uri="{BB962C8B-B14F-4D97-AF65-F5344CB8AC3E}">
        <p14:creationId xmlns:p14="http://schemas.microsoft.com/office/powerpoint/2010/main" val="17918062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930" y="58828"/>
            <a:ext cx="9166930" cy="6881840"/>
          </a:xfrm>
          <a:prstGeom prst="rect">
            <a:avLst/>
          </a:prstGeom>
        </p:spPr>
      </p:pic>
    </p:spTree>
    <p:extLst>
      <p:ext uri="{BB962C8B-B14F-4D97-AF65-F5344CB8AC3E}">
        <p14:creationId xmlns:p14="http://schemas.microsoft.com/office/powerpoint/2010/main" val="23693800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Discuss</a:t>
            </a:r>
          </a:p>
        </p:txBody>
      </p:sp>
      <p:sp>
        <p:nvSpPr>
          <p:cNvPr id="3" name="Content Placeholder 2"/>
          <p:cNvSpPr>
            <a:spLocks noGrp="1"/>
          </p:cNvSpPr>
          <p:nvPr>
            <p:ph idx="1"/>
          </p:nvPr>
        </p:nvSpPr>
        <p:spPr/>
        <p:txBody>
          <a:bodyPr>
            <a:normAutofit fontScale="85000" lnSpcReduction="20000"/>
          </a:bodyPr>
          <a:lstStyle/>
          <a:p>
            <a:r>
              <a:rPr lang="en-US" sz="6600"/>
              <a:t>What should we do with radioactive waste?</a:t>
            </a:r>
          </a:p>
          <a:p>
            <a:r>
              <a:rPr lang="en-US" sz="6600"/>
              <a:t>Is the manufacture and stockpiling of nuclear weapons necessary? Why?</a:t>
            </a:r>
          </a:p>
        </p:txBody>
      </p:sp>
    </p:spTree>
    <p:extLst>
      <p:ext uri="{BB962C8B-B14F-4D97-AF65-F5344CB8AC3E}">
        <p14:creationId xmlns:p14="http://schemas.microsoft.com/office/powerpoint/2010/main" val="32342505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854"/>
            <a:ext cx="8229600" cy="1143000"/>
          </a:xfrm>
        </p:spPr>
        <p:txBody>
          <a:bodyPr/>
          <a:lstStyle/>
          <a:p>
            <a:pPr algn="l"/>
            <a:r>
              <a:rPr lang="en-US"/>
              <a:t>2. Renewable Energy</a:t>
            </a:r>
          </a:p>
        </p:txBody>
      </p:sp>
      <p:sp>
        <p:nvSpPr>
          <p:cNvPr id="3" name="Content Placeholder 2"/>
          <p:cNvSpPr>
            <a:spLocks noGrp="1"/>
          </p:cNvSpPr>
          <p:nvPr>
            <p:ph idx="1"/>
          </p:nvPr>
        </p:nvSpPr>
        <p:spPr>
          <a:xfrm>
            <a:off x="533400" y="990600"/>
            <a:ext cx="8610600" cy="5791200"/>
          </a:xfrm>
        </p:spPr>
        <p:txBody>
          <a:bodyPr>
            <a:normAutofit/>
          </a:bodyPr>
          <a:lstStyle/>
          <a:p>
            <a:pPr marL="514350" indent="-514350">
              <a:buFont typeface="+mj-lt"/>
              <a:buAutoNum type="alphaLcPeriod"/>
            </a:pPr>
            <a:r>
              <a:rPr lang="en-US" sz="4400"/>
              <a:t>Hydroelectric Power: </a:t>
            </a:r>
            <a:r>
              <a:rPr lang="en-US" sz="4000"/>
              <a:t>power that comes from the movement of water</a:t>
            </a:r>
          </a:p>
        </p:txBody>
      </p:sp>
      <p:pic>
        <p:nvPicPr>
          <p:cNvPr id="4" name="Picture 3"/>
          <p:cNvPicPr>
            <a:picLocks noChangeAspect="1"/>
          </p:cNvPicPr>
          <p:nvPr/>
        </p:nvPicPr>
        <p:blipFill>
          <a:blip r:embed="rId2"/>
          <a:stretch>
            <a:fillRect/>
          </a:stretch>
        </p:blipFill>
        <p:spPr>
          <a:xfrm>
            <a:off x="1371600" y="2543252"/>
            <a:ext cx="6172200" cy="4333800"/>
          </a:xfrm>
          <a:prstGeom prst="rect">
            <a:avLst/>
          </a:prstGeom>
        </p:spPr>
      </p:pic>
    </p:spTree>
    <p:extLst>
      <p:ext uri="{BB962C8B-B14F-4D97-AF65-F5344CB8AC3E}">
        <p14:creationId xmlns:p14="http://schemas.microsoft.com/office/powerpoint/2010/main" val="31997948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8873"/>
            <a:ext cx="4267200" cy="6705600"/>
          </a:xfrm>
        </p:spPr>
        <p:txBody>
          <a:bodyPr>
            <a:normAutofit/>
          </a:bodyPr>
          <a:lstStyle/>
          <a:p>
            <a:pPr marL="0" indent="0">
              <a:buNone/>
            </a:pPr>
            <a:r>
              <a:rPr lang="en-US" sz="4000"/>
              <a:t>b. Biomass Fuel: fuel from biological stuff (plants, animal waste)</a:t>
            </a:r>
          </a:p>
        </p:txBody>
      </p:sp>
      <p:pic>
        <p:nvPicPr>
          <p:cNvPr id="6" name="Picture 5"/>
          <p:cNvPicPr>
            <a:picLocks noChangeAspect="1"/>
          </p:cNvPicPr>
          <p:nvPr/>
        </p:nvPicPr>
        <p:blipFill>
          <a:blip r:embed="rId2"/>
          <a:stretch>
            <a:fillRect/>
          </a:stretch>
        </p:blipFill>
        <p:spPr>
          <a:xfrm>
            <a:off x="4495800" y="4610"/>
            <a:ext cx="4656592" cy="6853390"/>
          </a:xfrm>
          <a:prstGeom prst="rect">
            <a:avLst/>
          </a:prstGeom>
        </p:spPr>
      </p:pic>
    </p:spTree>
    <p:extLst>
      <p:ext uri="{BB962C8B-B14F-4D97-AF65-F5344CB8AC3E}">
        <p14:creationId xmlns:p14="http://schemas.microsoft.com/office/powerpoint/2010/main" val="101323827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sz="4400"/>
              <a:t>c. Wind Power: energy from movement of air</a:t>
            </a:r>
            <a:endParaRPr lang="en-US" sz="4400" b="1"/>
          </a:p>
        </p:txBody>
      </p:sp>
      <p:pic>
        <p:nvPicPr>
          <p:cNvPr id="4" name="Picture 3"/>
          <p:cNvPicPr>
            <a:picLocks noChangeAspect="1"/>
          </p:cNvPicPr>
          <p:nvPr/>
        </p:nvPicPr>
        <p:blipFill>
          <a:blip r:embed="rId2"/>
          <a:stretch>
            <a:fillRect/>
          </a:stretch>
        </p:blipFill>
        <p:spPr>
          <a:xfrm>
            <a:off x="1885507" y="1981200"/>
            <a:ext cx="7258493" cy="4876800"/>
          </a:xfrm>
          <a:prstGeom prst="rect">
            <a:avLst/>
          </a:prstGeom>
        </p:spPr>
      </p:pic>
    </p:spTree>
    <p:extLst>
      <p:ext uri="{BB962C8B-B14F-4D97-AF65-F5344CB8AC3E}">
        <p14:creationId xmlns:p14="http://schemas.microsoft.com/office/powerpoint/2010/main" val="264066270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marL="0" indent="0">
              <a:buNone/>
            </a:pPr>
            <a:r>
              <a:rPr lang="en-US" sz="4400"/>
              <a:t>d. Solar Energy: energy that comes from the sun</a:t>
            </a:r>
          </a:p>
          <a:p>
            <a:pPr lvl="1"/>
            <a:r>
              <a:rPr lang="en-US" sz="4000" b="1"/>
              <a:t> BUT: </a:t>
            </a:r>
          </a:p>
          <a:p>
            <a:pPr lvl="2"/>
            <a:r>
              <a:rPr lang="en-US" sz="4400"/>
              <a:t> solar cells are expensive</a:t>
            </a:r>
          </a:p>
          <a:p>
            <a:pPr lvl="2"/>
            <a:r>
              <a:rPr lang="en-US" sz="4400" b="1"/>
              <a:t> </a:t>
            </a:r>
            <a:r>
              <a:rPr lang="en-US" sz="4400"/>
              <a:t>we need better batteries</a:t>
            </a:r>
            <a:endParaRPr lang="en-US" sz="4400" b="1"/>
          </a:p>
        </p:txBody>
      </p:sp>
      <p:pic>
        <p:nvPicPr>
          <p:cNvPr id="4" name="Picture 3"/>
          <p:cNvPicPr>
            <a:picLocks noChangeAspect="1"/>
          </p:cNvPicPr>
          <p:nvPr/>
        </p:nvPicPr>
        <p:blipFill>
          <a:blip r:embed="rId2"/>
          <a:stretch>
            <a:fillRect/>
          </a:stretch>
        </p:blipFill>
        <p:spPr>
          <a:xfrm>
            <a:off x="4648200" y="4104339"/>
            <a:ext cx="4597400" cy="2758440"/>
          </a:xfrm>
          <a:prstGeom prst="rect">
            <a:avLst/>
          </a:prstGeom>
        </p:spPr>
      </p:pic>
    </p:spTree>
    <p:extLst>
      <p:ext uri="{BB962C8B-B14F-4D97-AF65-F5344CB8AC3E}">
        <p14:creationId xmlns:p14="http://schemas.microsoft.com/office/powerpoint/2010/main" val="238433523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u="sng"/>
              <a:t>Video: Solar Energy in Africa (Economist)</a:t>
            </a:r>
          </a:p>
        </p:txBody>
      </p:sp>
      <p:pic>
        <p:nvPicPr>
          <p:cNvPr id="5" name="Picture 4"/>
          <p:cNvPicPr>
            <a:picLocks noChangeAspect="1"/>
          </p:cNvPicPr>
          <p:nvPr/>
        </p:nvPicPr>
        <p:blipFill>
          <a:blip r:embed="rId3"/>
          <a:stretch>
            <a:fillRect/>
          </a:stretch>
        </p:blipFill>
        <p:spPr>
          <a:xfrm>
            <a:off x="1676400" y="1752600"/>
            <a:ext cx="6096000" cy="4572000"/>
          </a:xfrm>
          <a:prstGeom prst="rect">
            <a:avLst/>
          </a:prstGeom>
        </p:spPr>
      </p:pic>
    </p:spTree>
    <p:extLst>
      <p:ext uri="{BB962C8B-B14F-4D97-AF65-F5344CB8AC3E}">
        <p14:creationId xmlns:p14="http://schemas.microsoft.com/office/powerpoint/2010/main" val="396760531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0"/>
            <a:ext cx="9163050" cy="5745163"/>
          </a:xfrm>
        </p:spPr>
        <p:txBody>
          <a:bodyPr>
            <a:normAutofit/>
          </a:bodyPr>
          <a:lstStyle/>
          <a:p>
            <a:pPr marL="0" indent="0">
              <a:buNone/>
            </a:pPr>
            <a:r>
              <a:rPr lang="en-US" sz="4400" b="1"/>
              <a:t>3. Sustainable Development: </a:t>
            </a:r>
            <a:r>
              <a:rPr lang="en-US" sz="4400"/>
              <a:t>economic development that is conducted without depletion of natural resources</a:t>
            </a:r>
          </a:p>
          <a:p>
            <a:pPr marL="1143000" lvl="1" indent="-742950">
              <a:buFont typeface="+mj-lt"/>
              <a:buAutoNum type="alphaLcPeriod"/>
            </a:pPr>
            <a:r>
              <a:rPr lang="en-US" sz="4000"/>
              <a:t>Must be good for economy, environment and the community</a:t>
            </a:r>
          </a:p>
        </p:txBody>
      </p:sp>
      <p:pic>
        <p:nvPicPr>
          <p:cNvPr id="1026" name="Picture 2" descr="http://www.7continents5oceans.com/wp-content/uploads/2015/05/Sustainable-Development-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3490586"/>
            <a:ext cx="3505200" cy="3367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10878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a:t>Summary:</a:t>
            </a:r>
          </a:p>
        </p:txBody>
      </p:sp>
      <p:sp>
        <p:nvSpPr>
          <p:cNvPr id="4" name="Content Placeholder 3"/>
          <p:cNvSpPr>
            <a:spLocks noGrp="1"/>
          </p:cNvSpPr>
          <p:nvPr>
            <p:ph idx="1"/>
          </p:nvPr>
        </p:nvSpPr>
        <p:spPr/>
        <p:txBody>
          <a:bodyPr>
            <a:normAutofit/>
          </a:bodyPr>
          <a:lstStyle/>
          <a:p>
            <a:r>
              <a:rPr lang="en-US" sz="4400"/>
              <a:t>Identify the main sources of energy for LDC’s and MDC’s.</a:t>
            </a:r>
          </a:p>
          <a:p>
            <a:r>
              <a:rPr lang="en-US" sz="4400"/>
              <a:t>Discuss the relationship between energy and development.</a:t>
            </a:r>
            <a:endParaRPr lang="en-US" sz="4000"/>
          </a:p>
        </p:txBody>
      </p:sp>
    </p:spTree>
    <p:extLst>
      <p:ext uri="{BB962C8B-B14F-4D97-AF65-F5344CB8AC3E}">
        <p14:creationId xmlns:p14="http://schemas.microsoft.com/office/powerpoint/2010/main" val="339977038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a:t>MEGA 4 Level Map Analysis – Page 316 (Figures 9-30, 9-31, 9-32)</a:t>
            </a:r>
          </a:p>
        </p:txBody>
      </p:sp>
      <p:sp>
        <p:nvSpPr>
          <p:cNvPr id="3" name="Content Placeholder 2"/>
          <p:cNvSpPr>
            <a:spLocks noGrp="1"/>
          </p:cNvSpPr>
          <p:nvPr>
            <p:ph idx="1"/>
          </p:nvPr>
        </p:nvSpPr>
        <p:spPr/>
        <p:txBody>
          <a:bodyPr>
            <a:normAutofit fontScale="85000" lnSpcReduction="20000"/>
          </a:bodyPr>
          <a:lstStyle/>
          <a:p>
            <a:r>
              <a:rPr lang="en-US" sz="4400" b="1"/>
              <a:t>Level 1: </a:t>
            </a:r>
            <a:r>
              <a:rPr lang="en-US" sz="4400"/>
              <a:t>GENERALLY (shared)</a:t>
            </a:r>
          </a:p>
          <a:p>
            <a:r>
              <a:rPr lang="en-US" sz="4400" b="1"/>
              <a:t>Level 2: </a:t>
            </a:r>
            <a:r>
              <a:rPr lang="en-US" sz="4400"/>
              <a:t>4 observations per map – CAN’T BE THE SAME OBSERVATIONS</a:t>
            </a:r>
          </a:p>
          <a:p>
            <a:r>
              <a:rPr lang="en-US" sz="4400" b="1"/>
              <a:t>Level 3: </a:t>
            </a:r>
            <a:r>
              <a:rPr lang="en-US" sz="4400"/>
              <a:t>4 Reasons per map (one for each observation) – Complete and THOUGHTFUL sentences</a:t>
            </a:r>
          </a:p>
          <a:p>
            <a:r>
              <a:rPr lang="en-US" sz="4400" b="1"/>
              <a:t>Level 4: </a:t>
            </a:r>
            <a:r>
              <a:rPr lang="en-US" sz="4400"/>
              <a:t>8-12 sentences comparing the three maps, make connections to other chapters and APES</a:t>
            </a:r>
          </a:p>
          <a:p>
            <a:endParaRPr lang="en-US" sz="4400"/>
          </a:p>
        </p:txBody>
      </p:sp>
    </p:spTree>
    <p:extLst>
      <p:ext uri="{BB962C8B-B14F-4D97-AF65-F5344CB8AC3E}">
        <p14:creationId xmlns:p14="http://schemas.microsoft.com/office/powerpoint/2010/main" val="1139207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t>B. Measuring Wealth</a:t>
            </a:r>
          </a:p>
        </p:txBody>
      </p:sp>
      <p:sp>
        <p:nvSpPr>
          <p:cNvPr id="3" name="Content Placeholder 2"/>
          <p:cNvSpPr>
            <a:spLocks noGrp="1"/>
          </p:cNvSpPr>
          <p:nvPr>
            <p:ph idx="1"/>
          </p:nvPr>
        </p:nvSpPr>
        <p:spPr/>
        <p:txBody>
          <a:bodyPr>
            <a:normAutofit fontScale="92500" lnSpcReduction="10000"/>
          </a:bodyPr>
          <a:lstStyle/>
          <a:p>
            <a:pPr marL="742950" indent="-742950">
              <a:buFont typeface="+mj-lt"/>
              <a:buAutoNum type="arabicPeriod"/>
            </a:pPr>
            <a:r>
              <a:rPr lang="en-US" b="1"/>
              <a:t>Gross National Product: </a:t>
            </a:r>
            <a:r>
              <a:rPr lang="en-US"/>
              <a:t>total value of goods and services produced BY a country’s citizens and corporations in a year</a:t>
            </a:r>
          </a:p>
          <a:p>
            <a:pPr marL="742950" indent="-742950">
              <a:buFont typeface="+mj-lt"/>
              <a:buAutoNum type="arabicPeriod"/>
            </a:pPr>
            <a:r>
              <a:rPr lang="en-US" b="1"/>
              <a:t>Gross Domestic Product: </a:t>
            </a:r>
            <a:r>
              <a:rPr lang="en-US"/>
              <a:t>total value of goods and services produced IN a country in a year</a:t>
            </a:r>
          </a:p>
          <a:p>
            <a:pPr marL="742950" indent="-742950">
              <a:buFont typeface="+mj-lt"/>
              <a:buAutoNum type="arabicPeriod"/>
            </a:pPr>
            <a:endParaRPr lang="en-US" b="1"/>
          </a:p>
        </p:txBody>
      </p:sp>
    </p:spTree>
    <p:extLst>
      <p:ext uri="{BB962C8B-B14F-4D97-AF65-F5344CB8AC3E}">
        <p14:creationId xmlns:p14="http://schemas.microsoft.com/office/powerpoint/2010/main" val="203581220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a:t>DAY 8</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8127554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u="sng" err="1"/>
              <a:t>Bellwork</a:t>
            </a:r>
            <a:r>
              <a:rPr lang="en-US" sz="4800" b="1" u="sng"/>
              <a:t>:</a:t>
            </a:r>
          </a:p>
        </p:txBody>
      </p:sp>
      <p:sp>
        <p:nvSpPr>
          <p:cNvPr id="3" name="Content Placeholder 2"/>
          <p:cNvSpPr>
            <a:spLocks noGrp="1"/>
          </p:cNvSpPr>
          <p:nvPr>
            <p:ph idx="1"/>
          </p:nvPr>
        </p:nvSpPr>
        <p:spPr/>
        <p:txBody>
          <a:bodyPr>
            <a:normAutofit/>
          </a:bodyPr>
          <a:lstStyle/>
          <a:p>
            <a:r>
              <a:rPr lang="en-US" sz="4400"/>
              <a:t>Compare and contrast a developed and a developing country. Consider our models. </a:t>
            </a:r>
          </a:p>
          <a:p>
            <a:r>
              <a:rPr lang="en-US" sz="4400"/>
              <a:t>Use real examples.</a:t>
            </a:r>
          </a:p>
        </p:txBody>
      </p:sp>
    </p:spTree>
    <p:extLst>
      <p:ext uri="{BB962C8B-B14F-4D97-AF65-F5344CB8AC3E}">
        <p14:creationId xmlns:p14="http://schemas.microsoft.com/office/powerpoint/2010/main" val="30311632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u="sng"/>
              <a:t>Agenda:</a:t>
            </a:r>
          </a:p>
        </p:txBody>
      </p:sp>
      <p:sp>
        <p:nvSpPr>
          <p:cNvPr id="3" name="Content Placeholder 2"/>
          <p:cNvSpPr>
            <a:spLocks noGrp="1"/>
          </p:cNvSpPr>
          <p:nvPr>
            <p:ph idx="1"/>
          </p:nvPr>
        </p:nvSpPr>
        <p:spPr/>
        <p:txBody>
          <a:bodyPr>
            <a:normAutofit/>
          </a:bodyPr>
          <a:lstStyle/>
          <a:p>
            <a:r>
              <a:rPr lang="en-US" sz="4400"/>
              <a:t>2 Practice FRQ</a:t>
            </a:r>
          </a:p>
          <a:p>
            <a:r>
              <a:rPr lang="en-US" sz="4400"/>
              <a:t>Bring book tomorrow!</a:t>
            </a:r>
          </a:p>
          <a:p>
            <a:endParaRPr lang="en-US" sz="4400"/>
          </a:p>
          <a:p>
            <a:r>
              <a:rPr lang="en-US" sz="4400" b="1"/>
              <a:t>HW:</a:t>
            </a:r>
          </a:p>
        </p:txBody>
      </p:sp>
    </p:spTree>
    <p:extLst>
      <p:ext uri="{BB962C8B-B14F-4D97-AF65-F5344CB8AC3E}">
        <p14:creationId xmlns:p14="http://schemas.microsoft.com/office/powerpoint/2010/main" val="5401232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Objective:</a:t>
            </a:r>
          </a:p>
        </p:txBody>
      </p:sp>
      <p:sp>
        <p:nvSpPr>
          <p:cNvPr id="3" name="Content Placeholder 2"/>
          <p:cNvSpPr>
            <a:spLocks noGrp="1"/>
          </p:cNvSpPr>
          <p:nvPr>
            <p:ph idx="1"/>
          </p:nvPr>
        </p:nvSpPr>
        <p:spPr/>
        <p:txBody>
          <a:bodyPr>
            <a:normAutofit/>
          </a:bodyPr>
          <a:lstStyle/>
          <a:p>
            <a:r>
              <a:rPr lang="en-US" sz="4800"/>
              <a:t>You will be able to analyze the use of gerrymandering in the USA.</a:t>
            </a:r>
          </a:p>
        </p:txBody>
      </p:sp>
    </p:spTree>
    <p:extLst>
      <p:ext uri="{BB962C8B-B14F-4D97-AF65-F5344CB8AC3E}">
        <p14:creationId xmlns:p14="http://schemas.microsoft.com/office/powerpoint/2010/main" val="31376684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b="1" u="sng"/>
              <a:t>TUBI</a:t>
            </a:r>
          </a:p>
        </p:txBody>
      </p:sp>
      <p:sp>
        <p:nvSpPr>
          <p:cNvPr id="3" name="Content Placeholder 2"/>
          <p:cNvSpPr>
            <a:spLocks noGrp="1"/>
          </p:cNvSpPr>
          <p:nvPr>
            <p:ph idx="1"/>
          </p:nvPr>
        </p:nvSpPr>
        <p:spPr>
          <a:xfrm>
            <a:off x="457200" y="838200"/>
            <a:ext cx="8229600" cy="4525963"/>
          </a:xfrm>
        </p:spPr>
        <p:txBody>
          <a:bodyPr/>
          <a:lstStyle/>
          <a:p>
            <a:r>
              <a:rPr lang="en-US"/>
              <a:t>As it turns out, whether or not we can see the moon during the day depends on the brightness of its light—which is really just the sun's light reflecting off of the moon's surface—and the earth's rotation. In order for the moon to be visible in the sky, it needs to be above the horizon.</a:t>
            </a:r>
          </a:p>
        </p:txBody>
      </p:sp>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4018547"/>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76590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a:t>FRQ</a:t>
            </a:r>
          </a:p>
        </p:txBody>
      </p:sp>
      <p:sp>
        <p:nvSpPr>
          <p:cNvPr id="2" name="Content Placeholder 1"/>
          <p:cNvSpPr>
            <a:spLocks noGrp="1"/>
          </p:cNvSpPr>
          <p:nvPr>
            <p:ph idx="1"/>
          </p:nvPr>
        </p:nvSpPr>
        <p:spPr/>
        <p:txBody>
          <a:bodyPr>
            <a:normAutofit/>
          </a:bodyPr>
          <a:lstStyle/>
          <a:p>
            <a:r>
              <a:rPr lang="en-US" sz="4000"/>
              <a:t>Plan and write for 25 minutes</a:t>
            </a:r>
          </a:p>
          <a:p>
            <a:r>
              <a:rPr lang="en-US" sz="4000"/>
              <a:t>Write responses in PEN</a:t>
            </a:r>
          </a:p>
          <a:p>
            <a:r>
              <a:rPr lang="en-US" sz="4000"/>
              <a:t>Can use notes and neighbors</a:t>
            </a:r>
          </a:p>
          <a:p>
            <a:r>
              <a:rPr lang="en-US" sz="4000"/>
              <a:t>Staple prompt to back and turn in when done</a:t>
            </a:r>
          </a:p>
        </p:txBody>
      </p:sp>
    </p:spTree>
    <p:extLst>
      <p:ext uri="{BB962C8B-B14F-4D97-AF65-F5344CB8AC3E}">
        <p14:creationId xmlns:p14="http://schemas.microsoft.com/office/powerpoint/2010/main" val="322832869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Score</a:t>
            </a:r>
          </a:p>
        </p:txBody>
      </p:sp>
      <p:sp>
        <p:nvSpPr>
          <p:cNvPr id="3" name="Content Placeholder 2"/>
          <p:cNvSpPr>
            <a:spLocks noGrp="1"/>
          </p:cNvSpPr>
          <p:nvPr>
            <p:ph idx="1"/>
          </p:nvPr>
        </p:nvSpPr>
        <p:spPr/>
        <p:txBody>
          <a:bodyPr>
            <a:normAutofit/>
          </a:bodyPr>
          <a:lstStyle/>
          <a:p>
            <a:r>
              <a:rPr lang="en-US" sz="4400"/>
              <a:t>Look over the rubric</a:t>
            </a:r>
          </a:p>
          <a:p>
            <a:r>
              <a:rPr lang="en-US" sz="4400"/>
              <a:t>Score your classmate’s FRQ, underline where they get the point</a:t>
            </a:r>
          </a:p>
          <a:p>
            <a:r>
              <a:rPr lang="en-US" sz="4400"/>
              <a:t>Add one compliment and one constructive criticism</a:t>
            </a:r>
          </a:p>
        </p:txBody>
      </p:sp>
    </p:spTree>
    <p:extLst>
      <p:ext uri="{BB962C8B-B14F-4D97-AF65-F5344CB8AC3E}">
        <p14:creationId xmlns:p14="http://schemas.microsoft.com/office/powerpoint/2010/main" val="283367100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DAY 9</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181768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err="1"/>
              <a:t>Bellwork</a:t>
            </a:r>
            <a:endParaRPr lang="en-US" b="1" u="sng"/>
          </a:p>
        </p:txBody>
      </p:sp>
      <p:sp>
        <p:nvSpPr>
          <p:cNvPr id="3" name="Content Placeholder 2"/>
          <p:cNvSpPr>
            <a:spLocks noGrp="1"/>
          </p:cNvSpPr>
          <p:nvPr>
            <p:ph idx="1"/>
          </p:nvPr>
        </p:nvSpPr>
        <p:spPr/>
        <p:txBody>
          <a:bodyPr>
            <a:normAutofit/>
          </a:bodyPr>
          <a:lstStyle/>
          <a:p>
            <a:r>
              <a:rPr lang="en-US" sz="4000"/>
              <a:t>Consider Switzerland, Bolivia, Malaysia, Singapore, and Uganda.</a:t>
            </a:r>
          </a:p>
          <a:p>
            <a:r>
              <a:rPr lang="en-US" sz="4000"/>
              <a:t>What stage of </a:t>
            </a:r>
            <a:r>
              <a:rPr lang="en-US" sz="4000" err="1"/>
              <a:t>Rostow’s</a:t>
            </a:r>
            <a:r>
              <a:rPr lang="en-US" sz="4000"/>
              <a:t> Model would each be in?</a:t>
            </a:r>
          </a:p>
        </p:txBody>
      </p:sp>
    </p:spTree>
    <p:extLst>
      <p:ext uri="{BB962C8B-B14F-4D97-AF65-F5344CB8AC3E}">
        <p14:creationId xmlns:p14="http://schemas.microsoft.com/office/powerpoint/2010/main" val="37047640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Agenda:</a:t>
            </a:r>
          </a:p>
        </p:txBody>
      </p:sp>
      <p:sp>
        <p:nvSpPr>
          <p:cNvPr id="3" name="Content Placeholder 2"/>
          <p:cNvSpPr>
            <a:spLocks noGrp="1"/>
          </p:cNvSpPr>
          <p:nvPr>
            <p:ph idx="1"/>
          </p:nvPr>
        </p:nvSpPr>
        <p:spPr>
          <a:xfrm>
            <a:off x="457200" y="1600200"/>
            <a:ext cx="8610600" cy="4525963"/>
          </a:xfrm>
        </p:spPr>
        <p:txBody>
          <a:bodyPr>
            <a:normAutofit/>
          </a:bodyPr>
          <a:lstStyle/>
          <a:p>
            <a:r>
              <a:rPr lang="en-US" sz="4000"/>
              <a:t>Write multiple choice questions </a:t>
            </a:r>
            <a:endParaRPr lang="en-US" sz="4000" b="1"/>
          </a:p>
          <a:p>
            <a:r>
              <a:rPr lang="en-US" sz="4000" b="1"/>
              <a:t>HW: reading questions, study</a:t>
            </a:r>
          </a:p>
        </p:txBody>
      </p:sp>
    </p:spTree>
    <p:extLst>
      <p:ext uri="{BB962C8B-B14F-4D97-AF65-F5344CB8AC3E}">
        <p14:creationId xmlns:p14="http://schemas.microsoft.com/office/powerpoint/2010/main" val="3321404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b="1"/>
              <a:t>3. Gross National Income: </a:t>
            </a:r>
            <a:r>
              <a:rPr lang="en-US"/>
              <a:t>Calculates monetary worth of what’s produced inside a country, plus income from investments internationally</a:t>
            </a:r>
          </a:p>
          <a:p>
            <a:pPr marL="1143000" lvl="1" indent="-742950">
              <a:buFont typeface="+mj-lt"/>
              <a:buAutoNum type="alphaLcPeriod"/>
            </a:pPr>
            <a:r>
              <a:rPr lang="en-US"/>
              <a:t>Per Capita GNI: GNI per person in a country</a:t>
            </a:r>
            <a:endParaRPr lang="en-US" b="1"/>
          </a:p>
        </p:txBody>
      </p:sp>
    </p:spTree>
    <p:extLst>
      <p:ext uri="{BB962C8B-B14F-4D97-AF65-F5344CB8AC3E}">
        <p14:creationId xmlns:p14="http://schemas.microsoft.com/office/powerpoint/2010/main" val="4595517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TUBI</a:t>
            </a:r>
          </a:p>
        </p:txBody>
      </p:sp>
      <p:sp>
        <p:nvSpPr>
          <p:cNvPr id="3" name="Content Placeholder 2"/>
          <p:cNvSpPr>
            <a:spLocks noGrp="1"/>
          </p:cNvSpPr>
          <p:nvPr>
            <p:ph idx="1"/>
          </p:nvPr>
        </p:nvSpPr>
        <p:spPr/>
        <p:txBody>
          <a:bodyPr>
            <a:normAutofit/>
          </a:bodyPr>
          <a:lstStyle/>
          <a:p>
            <a:r>
              <a:rPr lang="en-US" sz="4400"/>
              <a:t>New gecko in Madagascar loses scales.</a:t>
            </a:r>
          </a:p>
        </p:txBody>
      </p:sp>
      <p:pic>
        <p:nvPicPr>
          <p:cNvPr id="1026" name="Picture 2" descr="Those are some nice big sca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200400"/>
            <a:ext cx="3567367"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 not tou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024" y="3200400"/>
            <a:ext cx="4553376" cy="3415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59940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u="sng"/>
              <a:t>Practice Multiple Choice</a:t>
            </a:r>
          </a:p>
        </p:txBody>
      </p:sp>
      <p:sp>
        <p:nvSpPr>
          <p:cNvPr id="3" name="Content Placeholder 2"/>
          <p:cNvSpPr>
            <a:spLocks noGrp="1"/>
          </p:cNvSpPr>
          <p:nvPr>
            <p:ph idx="1"/>
          </p:nvPr>
        </p:nvSpPr>
        <p:spPr>
          <a:xfrm>
            <a:off x="0" y="838200"/>
            <a:ext cx="9144000" cy="6019800"/>
          </a:xfrm>
        </p:spPr>
        <p:txBody>
          <a:bodyPr>
            <a:normAutofit/>
          </a:bodyPr>
          <a:lstStyle/>
          <a:p>
            <a:pPr lvl="0"/>
            <a:r>
              <a:rPr lang="en-US"/>
              <a:t>Find a partner</a:t>
            </a:r>
          </a:p>
          <a:p>
            <a:pPr lvl="0"/>
            <a:r>
              <a:rPr lang="en-US"/>
              <a:t>Write </a:t>
            </a:r>
            <a:r>
              <a:rPr lang="en-US" b="1"/>
              <a:t>4 MULTIPLE CHOICE QUESTIONS</a:t>
            </a:r>
          </a:p>
          <a:p>
            <a:pPr lvl="0"/>
            <a:r>
              <a:rPr lang="en-US" sz="2400" b="1"/>
              <a:t> (needs 5 choices, A B C D E)</a:t>
            </a:r>
            <a:endParaRPr lang="en-US" sz="2400"/>
          </a:p>
          <a:p>
            <a:pPr lvl="1"/>
            <a:r>
              <a:rPr lang="en-US" sz="2400"/>
              <a:t>All the following is true about  _____________ EXCEPT</a:t>
            </a:r>
          </a:p>
          <a:p>
            <a:pPr lvl="1"/>
            <a:r>
              <a:rPr lang="en-US" sz="2400"/>
              <a:t>______________ is an example of</a:t>
            </a:r>
          </a:p>
          <a:p>
            <a:pPr lvl="1"/>
            <a:r>
              <a:rPr lang="en-US" sz="2400"/>
              <a:t>An example of ___________________ is</a:t>
            </a:r>
          </a:p>
          <a:p>
            <a:pPr lvl="1"/>
            <a:r>
              <a:rPr lang="en-US" sz="2400"/>
              <a:t>From what we know about _____________ we can assume</a:t>
            </a:r>
          </a:p>
          <a:p>
            <a:pPr lvl="0"/>
            <a:endParaRPr lang="en-US"/>
          </a:p>
        </p:txBody>
      </p:sp>
    </p:spTree>
    <p:extLst>
      <p:ext uri="{BB962C8B-B14F-4D97-AF65-F5344CB8AC3E}">
        <p14:creationId xmlns:p14="http://schemas.microsoft.com/office/powerpoint/2010/main" val="2934609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N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819150"/>
            <a:ext cx="9182100" cy="532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021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4350"/>
            <a:ext cx="8229600" cy="5611813"/>
          </a:xfrm>
        </p:spPr>
        <p:txBody>
          <a:bodyPr/>
          <a:lstStyle/>
          <a:p>
            <a:pPr marL="0" indent="0">
              <a:buNone/>
            </a:pPr>
            <a:r>
              <a:rPr lang="en-US"/>
              <a:t>4. Formal vs. Informal economy</a:t>
            </a:r>
          </a:p>
          <a:p>
            <a:pPr marL="1143000" lvl="1" indent="-742950">
              <a:buFont typeface="+mj-lt"/>
              <a:buAutoNum type="alphaLcPeriod"/>
            </a:pPr>
            <a:r>
              <a:rPr lang="en-US"/>
              <a:t>Informal is illegal or uncounted (and thus untaxed) economic activity</a:t>
            </a:r>
          </a:p>
          <a:p>
            <a:pPr marL="1543050" lvl="2" indent="-742950"/>
            <a:r>
              <a:rPr lang="en-US"/>
              <a:t>Common in LDC’s </a:t>
            </a:r>
          </a:p>
        </p:txBody>
      </p:sp>
    </p:spTree>
    <p:extLst>
      <p:ext uri="{BB962C8B-B14F-4D97-AF65-F5344CB8AC3E}">
        <p14:creationId xmlns:p14="http://schemas.microsoft.com/office/powerpoint/2010/main" val="1614790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Geographic Connections</a:t>
            </a:r>
          </a:p>
        </p:txBody>
      </p:sp>
      <p:sp>
        <p:nvSpPr>
          <p:cNvPr id="3" name="Content Placeholder 2"/>
          <p:cNvSpPr>
            <a:spLocks noGrp="1"/>
          </p:cNvSpPr>
          <p:nvPr>
            <p:ph idx="1"/>
          </p:nvPr>
        </p:nvSpPr>
        <p:spPr/>
        <p:txBody>
          <a:bodyPr/>
          <a:lstStyle/>
          <a:p>
            <a:r>
              <a:rPr lang="en-US"/>
              <a:t>What activities would count as informal?</a:t>
            </a:r>
          </a:p>
          <a:p>
            <a:r>
              <a:rPr lang="en-US"/>
              <a:t>What countries do you think have informal economies as big part?</a:t>
            </a:r>
          </a:p>
        </p:txBody>
      </p:sp>
    </p:spTree>
    <p:extLst>
      <p:ext uri="{BB962C8B-B14F-4D97-AF65-F5344CB8AC3E}">
        <p14:creationId xmlns:p14="http://schemas.microsoft.com/office/powerpoint/2010/main" val="1959462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6038"/>
            <a:ext cx="8229600" cy="1143000"/>
          </a:xfrm>
        </p:spPr>
        <p:txBody>
          <a:bodyPr>
            <a:normAutofit/>
          </a:bodyPr>
          <a:lstStyle/>
          <a:p>
            <a:pPr algn="l"/>
            <a:r>
              <a:rPr lang="en-US"/>
              <a:t>C. World Systems Theory</a:t>
            </a:r>
          </a:p>
        </p:txBody>
      </p:sp>
      <p:sp>
        <p:nvSpPr>
          <p:cNvPr id="3" name="Content Placeholder 2"/>
          <p:cNvSpPr>
            <a:spLocks noGrp="1"/>
          </p:cNvSpPr>
          <p:nvPr>
            <p:ph idx="1"/>
          </p:nvPr>
        </p:nvSpPr>
        <p:spPr>
          <a:xfrm>
            <a:off x="457200" y="916664"/>
            <a:ext cx="8686800" cy="5668962"/>
          </a:xfrm>
        </p:spPr>
        <p:txBody>
          <a:bodyPr>
            <a:normAutofit fontScale="92500"/>
          </a:bodyPr>
          <a:lstStyle/>
          <a:p>
            <a:pPr marL="742950" indent="-742950">
              <a:buFont typeface="+mj-lt"/>
              <a:buAutoNum type="arabicPeriod"/>
            </a:pPr>
            <a:r>
              <a:rPr lang="en-US"/>
              <a:t>Immanuel </a:t>
            </a:r>
            <a:r>
              <a:rPr lang="en-US" err="1"/>
              <a:t>Wallerstein</a:t>
            </a:r>
            <a:endParaRPr lang="en-US"/>
          </a:p>
          <a:p>
            <a:pPr marL="742950" indent="-742950">
              <a:buFont typeface="+mj-lt"/>
              <a:buAutoNum type="arabicPeriod"/>
            </a:pPr>
            <a:r>
              <a:rPr lang="en-US"/>
              <a:t>Direct consequence of imperialism</a:t>
            </a:r>
          </a:p>
          <a:p>
            <a:pPr marL="742950" indent="-742950">
              <a:buFont typeface="+mj-lt"/>
              <a:buAutoNum type="arabicPeriod"/>
            </a:pPr>
            <a:r>
              <a:rPr lang="en-US"/>
              <a:t>Divides with world into Core, Semi-Periphery, and Periphery by looking at international relations, history and sociology</a:t>
            </a:r>
          </a:p>
          <a:p>
            <a:pPr marL="1143000" lvl="1" indent="-742950"/>
            <a:r>
              <a:rPr lang="en-US"/>
              <a:t>Core = Developed</a:t>
            </a:r>
          </a:p>
          <a:p>
            <a:pPr marL="1143000" lvl="1" indent="-742950"/>
            <a:r>
              <a:rPr lang="en-US"/>
              <a:t>Periphery = undeveloped</a:t>
            </a:r>
          </a:p>
        </p:txBody>
      </p:sp>
    </p:spTree>
    <p:extLst>
      <p:ext uri="{BB962C8B-B14F-4D97-AF65-F5344CB8AC3E}">
        <p14:creationId xmlns:p14="http://schemas.microsoft.com/office/powerpoint/2010/main" val="3320526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DAY 1</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24752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11286"/>
            <a:ext cx="8229600" cy="5814878"/>
          </a:xfrm>
        </p:spPr>
        <p:txBody>
          <a:bodyPr/>
          <a:lstStyle/>
          <a:p>
            <a:pPr marL="0" indent="0">
              <a:buNone/>
            </a:pPr>
            <a:r>
              <a:rPr lang="en-US"/>
              <a:t>4. So Core ALWAYS exploits the Periphery</a:t>
            </a:r>
          </a:p>
        </p:txBody>
      </p:sp>
      <p:pic>
        <p:nvPicPr>
          <p:cNvPr id="1026" name="Picture 2" descr="gw560rf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0477" y="1662037"/>
            <a:ext cx="6303523" cy="519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4553" y="2914870"/>
            <a:ext cx="1816908" cy="1446550"/>
          </a:xfrm>
          <a:prstGeom prst="rect">
            <a:avLst/>
          </a:prstGeom>
          <a:noFill/>
        </p:spPr>
        <p:txBody>
          <a:bodyPr wrap="none" rtlCol="0">
            <a:spAutoFit/>
          </a:bodyPr>
          <a:lstStyle/>
          <a:p>
            <a:pPr defTabSz="457200"/>
            <a:r>
              <a:rPr lang="en-US" sz="4400" b="1">
                <a:solidFill>
                  <a:prstClr val="black"/>
                </a:solidFill>
              </a:rPr>
              <a:t>DRAW </a:t>
            </a:r>
          </a:p>
          <a:p>
            <a:pPr defTabSz="457200"/>
            <a:r>
              <a:rPr lang="en-US" sz="4400" b="1">
                <a:solidFill>
                  <a:prstClr val="black"/>
                </a:solidFill>
              </a:rPr>
              <a:t>THIS</a:t>
            </a:r>
          </a:p>
        </p:txBody>
      </p:sp>
      <p:sp>
        <p:nvSpPr>
          <p:cNvPr id="5" name="Right Arrow 4"/>
          <p:cNvSpPr/>
          <p:nvPr/>
        </p:nvSpPr>
        <p:spPr>
          <a:xfrm>
            <a:off x="1575881" y="3524841"/>
            <a:ext cx="1264596" cy="81712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199382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74082"/>
            <a:ext cx="9282024" cy="4295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5730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a:t>
            </a:r>
          </a:p>
        </p:txBody>
      </p:sp>
      <p:sp>
        <p:nvSpPr>
          <p:cNvPr id="3" name="Content Placeholder 2"/>
          <p:cNvSpPr>
            <a:spLocks noGrp="1"/>
          </p:cNvSpPr>
          <p:nvPr>
            <p:ph idx="1"/>
          </p:nvPr>
        </p:nvSpPr>
        <p:spPr/>
        <p:txBody>
          <a:bodyPr/>
          <a:lstStyle/>
          <a:p>
            <a:r>
              <a:rPr lang="en-US"/>
              <a:t>Define development.</a:t>
            </a:r>
          </a:p>
          <a:p>
            <a:r>
              <a:rPr lang="en-US"/>
              <a:t>Describe the differences between a MDC and a LDC using real examples.</a:t>
            </a:r>
          </a:p>
        </p:txBody>
      </p:sp>
    </p:spTree>
    <p:extLst>
      <p:ext uri="{BB962C8B-B14F-4D97-AF65-F5344CB8AC3E}">
        <p14:creationId xmlns:p14="http://schemas.microsoft.com/office/powerpoint/2010/main" val="886789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DAY 2	</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32824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Bellwork</a:t>
            </a:r>
            <a:endParaRPr lang="en-US"/>
          </a:p>
        </p:txBody>
      </p:sp>
      <p:sp>
        <p:nvSpPr>
          <p:cNvPr id="3" name="Content Placeholder 2"/>
          <p:cNvSpPr>
            <a:spLocks noGrp="1"/>
          </p:cNvSpPr>
          <p:nvPr>
            <p:ph idx="1"/>
          </p:nvPr>
        </p:nvSpPr>
        <p:spPr/>
        <p:txBody>
          <a:bodyPr/>
          <a:lstStyle/>
          <a:p>
            <a:pPr marL="0" indent="0">
              <a:buNone/>
            </a:pPr>
            <a:r>
              <a:rPr lang="en-US"/>
              <a:t>Write a goal for yourself in this class, this semester.</a:t>
            </a:r>
          </a:p>
          <a:p>
            <a:pPr marL="0" indent="0">
              <a:buNone/>
            </a:pPr>
            <a:endParaRPr lang="en-US"/>
          </a:p>
          <a:p>
            <a:pPr marL="0" indent="0">
              <a:buNone/>
            </a:pPr>
            <a:r>
              <a:rPr lang="en-US"/>
              <a:t>What should a class goal be?</a:t>
            </a:r>
          </a:p>
        </p:txBody>
      </p:sp>
    </p:spTree>
    <p:extLst>
      <p:ext uri="{BB962C8B-B14F-4D97-AF65-F5344CB8AC3E}">
        <p14:creationId xmlns:p14="http://schemas.microsoft.com/office/powerpoint/2010/main" val="3238643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a:t>
            </a:r>
          </a:p>
        </p:txBody>
      </p:sp>
      <p:sp>
        <p:nvSpPr>
          <p:cNvPr id="3" name="Content Placeholder 2"/>
          <p:cNvSpPr>
            <a:spLocks noGrp="1"/>
          </p:cNvSpPr>
          <p:nvPr>
            <p:ph idx="1"/>
          </p:nvPr>
        </p:nvSpPr>
        <p:spPr/>
        <p:txBody>
          <a:bodyPr>
            <a:normAutofit/>
          </a:bodyPr>
          <a:lstStyle/>
          <a:p>
            <a:r>
              <a:rPr lang="en-US"/>
              <a:t>Notes: Paths to Development</a:t>
            </a:r>
          </a:p>
          <a:p>
            <a:endParaRPr lang="en-US"/>
          </a:p>
          <a:p>
            <a:r>
              <a:rPr lang="en-US" b="1"/>
              <a:t>HW: </a:t>
            </a:r>
            <a:r>
              <a:rPr lang="en-US"/>
              <a:t>#7-12, Map, article</a:t>
            </a:r>
            <a:endParaRPr lang="en-US" b="1"/>
          </a:p>
        </p:txBody>
      </p:sp>
    </p:spTree>
    <p:extLst>
      <p:ext uri="{BB962C8B-B14F-4D97-AF65-F5344CB8AC3E}">
        <p14:creationId xmlns:p14="http://schemas.microsoft.com/office/powerpoint/2010/main" val="3365793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Objective:</a:t>
            </a:r>
          </a:p>
        </p:txBody>
      </p:sp>
      <p:sp>
        <p:nvSpPr>
          <p:cNvPr id="3" name="Content Placeholder 2"/>
          <p:cNvSpPr>
            <a:spLocks noGrp="1"/>
          </p:cNvSpPr>
          <p:nvPr>
            <p:ph idx="1"/>
          </p:nvPr>
        </p:nvSpPr>
        <p:spPr/>
        <p:txBody>
          <a:bodyPr/>
          <a:lstStyle/>
          <a:p>
            <a:r>
              <a:rPr lang="en-US"/>
              <a:t>You will be able to describe the relationship between economics and development using real examples.</a:t>
            </a:r>
          </a:p>
          <a:p>
            <a:endParaRPr lang="en-US"/>
          </a:p>
        </p:txBody>
      </p:sp>
    </p:spTree>
    <p:extLst>
      <p:ext uri="{BB962C8B-B14F-4D97-AF65-F5344CB8AC3E}">
        <p14:creationId xmlns:p14="http://schemas.microsoft.com/office/powerpoint/2010/main" val="361943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TUBI</a:t>
            </a:r>
          </a:p>
        </p:txBody>
      </p:sp>
      <p:sp>
        <p:nvSpPr>
          <p:cNvPr id="3" name="Content Placeholder 2"/>
          <p:cNvSpPr>
            <a:spLocks noGrp="1"/>
          </p:cNvSpPr>
          <p:nvPr>
            <p:ph idx="1"/>
          </p:nvPr>
        </p:nvSpPr>
        <p:spPr>
          <a:xfrm>
            <a:off x="457200" y="1600200"/>
            <a:ext cx="8229600" cy="5257800"/>
          </a:xfrm>
        </p:spPr>
        <p:txBody>
          <a:bodyPr>
            <a:normAutofit/>
          </a:bodyPr>
          <a:lstStyle/>
          <a:p>
            <a:r>
              <a:rPr lang="en-US"/>
              <a:t>Swedish word for Friday cozy time: </a:t>
            </a:r>
            <a:r>
              <a:rPr lang="en-US" err="1"/>
              <a:t>Fredagsmys</a:t>
            </a:r>
            <a:endParaRPr lang="en-US"/>
          </a:p>
        </p:txBody>
      </p:sp>
      <p:pic>
        <p:nvPicPr>
          <p:cNvPr id="1026" name="Picture 2" descr="http://www.mrctv.org/sites/default/files/uploads/Brad/swed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2521" y="3326803"/>
            <a:ext cx="5186446" cy="3531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896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a:t>I. Paths to Development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038" y="1237529"/>
            <a:ext cx="6313343" cy="5471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5156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2143" y="273275"/>
            <a:ext cx="8871857" cy="6317477"/>
          </a:xfrm>
        </p:spPr>
        <p:txBody>
          <a:bodyPr>
            <a:normAutofit fontScale="85000" lnSpcReduction="10000"/>
          </a:bodyPr>
          <a:lstStyle/>
          <a:p>
            <a:pPr marL="0" indent="0">
              <a:buNone/>
            </a:pPr>
            <a:r>
              <a:rPr lang="en-US" b="1" u="sng"/>
              <a:t>A. Millennium Development Goals</a:t>
            </a:r>
          </a:p>
          <a:p>
            <a:pPr marL="1200150" lvl="1" indent="-742950">
              <a:buFont typeface="+mj-lt"/>
              <a:buAutoNum type="arabicPeriod"/>
            </a:pPr>
            <a:r>
              <a:rPr lang="en-US"/>
              <a:t>To eradicate extreme poverty and hunger</a:t>
            </a:r>
          </a:p>
          <a:p>
            <a:pPr marL="1200150" lvl="1" indent="-742950">
              <a:buFont typeface="+mj-lt"/>
              <a:buAutoNum type="arabicPeriod"/>
            </a:pPr>
            <a:r>
              <a:rPr lang="en-US"/>
              <a:t>To achieve universal primary education</a:t>
            </a:r>
          </a:p>
          <a:p>
            <a:pPr marL="1200150" lvl="1" indent="-742950">
              <a:buFont typeface="+mj-lt"/>
              <a:buAutoNum type="arabicPeriod"/>
            </a:pPr>
            <a:r>
              <a:rPr lang="en-US"/>
              <a:t>To promote gender equality </a:t>
            </a:r>
          </a:p>
          <a:p>
            <a:pPr marL="1200150" lvl="1" indent="-742950">
              <a:buFont typeface="+mj-lt"/>
              <a:buAutoNum type="arabicPeriod"/>
            </a:pPr>
            <a:r>
              <a:rPr lang="en-US"/>
              <a:t>To reduce child mortality</a:t>
            </a:r>
          </a:p>
          <a:p>
            <a:pPr marL="1200150" lvl="1" indent="-742950">
              <a:buFont typeface="+mj-lt"/>
              <a:buAutoNum type="arabicPeriod"/>
            </a:pPr>
            <a:r>
              <a:rPr lang="en-US"/>
              <a:t>To improve maternal health</a:t>
            </a:r>
          </a:p>
          <a:p>
            <a:pPr marL="1200150" lvl="1" indent="-742950">
              <a:buFont typeface="+mj-lt"/>
              <a:buAutoNum type="arabicPeriod"/>
            </a:pPr>
            <a:r>
              <a:rPr lang="en-US"/>
              <a:t>To combat HIV/AIDS, and other diseases</a:t>
            </a:r>
          </a:p>
          <a:p>
            <a:pPr marL="1200150" lvl="1" indent="-742950">
              <a:buFont typeface="+mj-lt"/>
              <a:buAutoNum type="arabicPeriod"/>
            </a:pPr>
            <a:r>
              <a:rPr lang="en-US"/>
              <a:t>To ensure environmental sustainability</a:t>
            </a:r>
          </a:p>
        </p:txBody>
      </p:sp>
    </p:spTree>
    <p:extLst>
      <p:ext uri="{BB962C8B-B14F-4D97-AF65-F5344CB8AC3E}">
        <p14:creationId xmlns:p14="http://schemas.microsoft.com/office/powerpoint/2010/main" val="1135991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Bellwork</a:t>
            </a:r>
            <a:endParaRPr lang="en-US"/>
          </a:p>
        </p:txBody>
      </p:sp>
      <p:sp>
        <p:nvSpPr>
          <p:cNvPr id="3" name="Content Placeholder 2"/>
          <p:cNvSpPr>
            <a:spLocks noGrp="1"/>
          </p:cNvSpPr>
          <p:nvPr>
            <p:ph idx="1"/>
          </p:nvPr>
        </p:nvSpPr>
        <p:spPr/>
        <p:txBody>
          <a:bodyPr/>
          <a:lstStyle/>
          <a:p>
            <a:endParaRPr lang="en-US"/>
          </a:p>
          <a:p>
            <a:r>
              <a:rPr lang="en-US"/>
              <a:t>Other than age and physical development, what makes an adult different from a teenager?</a:t>
            </a:r>
          </a:p>
        </p:txBody>
      </p:sp>
    </p:spTree>
    <p:extLst>
      <p:ext uri="{BB962C8B-B14F-4D97-AF65-F5344CB8AC3E}">
        <p14:creationId xmlns:p14="http://schemas.microsoft.com/office/powerpoint/2010/main" val="379028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Discuss</a:t>
            </a:r>
          </a:p>
        </p:txBody>
      </p:sp>
      <p:sp>
        <p:nvSpPr>
          <p:cNvPr id="3" name="Content Placeholder 2"/>
          <p:cNvSpPr>
            <a:spLocks noGrp="1"/>
          </p:cNvSpPr>
          <p:nvPr>
            <p:ph idx="1"/>
          </p:nvPr>
        </p:nvSpPr>
        <p:spPr/>
        <p:txBody>
          <a:bodyPr/>
          <a:lstStyle/>
          <a:p>
            <a:r>
              <a:rPr lang="en-US"/>
              <a:t>16 years later, how has the world done so far?</a:t>
            </a:r>
          </a:p>
        </p:txBody>
      </p:sp>
    </p:spTree>
    <p:extLst>
      <p:ext uri="{BB962C8B-B14F-4D97-AF65-F5344CB8AC3E}">
        <p14:creationId xmlns:p14="http://schemas.microsoft.com/office/powerpoint/2010/main" val="3259766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pPr algn="l"/>
            <a:r>
              <a:rPr lang="en-US"/>
              <a:t>B. Human Development Index</a:t>
            </a:r>
          </a:p>
        </p:txBody>
      </p:sp>
      <p:sp>
        <p:nvSpPr>
          <p:cNvPr id="3" name="Content Placeholder 2"/>
          <p:cNvSpPr>
            <a:spLocks noGrp="1"/>
          </p:cNvSpPr>
          <p:nvPr>
            <p:ph idx="1"/>
          </p:nvPr>
        </p:nvSpPr>
        <p:spPr>
          <a:xfrm>
            <a:off x="457200" y="1143000"/>
            <a:ext cx="8686800" cy="5715000"/>
          </a:xfrm>
        </p:spPr>
        <p:txBody>
          <a:bodyPr>
            <a:normAutofit/>
          </a:bodyPr>
          <a:lstStyle/>
          <a:p>
            <a:pPr marL="742950" indent="-742950">
              <a:buFont typeface="+mj-lt"/>
              <a:buAutoNum type="arabicPeriod"/>
            </a:pPr>
            <a:r>
              <a:rPr lang="en-US" b="1"/>
              <a:t>HDI: </a:t>
            </a:r>
            <a:r>
              <a:rPr lang="en-US"/>
              <a:t>created by the UN to measure development of a country</a:t>
            </a:r>
          </a:p>
          <a:p>
            <a:pPr marL="742950" indent="-742950">
              <a:buFont typeface="+mj-lt"/>
              <a:buAutoNum type="arabicPeriod"/>
            </a:pPr>
            <a:r>
              <a:rPr lang="en-US"/>
              <a:t>Developed countries have:</a:t>
            </a:r>
          </a:p>
          <a:p>
            <a:pPr marL="1143000" lvl="1" indent="-742950">
              <a:buFont typeface="+mj-lt"/>
              <a:buAutoNum type="alphaLcPeriod"/>
            </a:pPr>
            <a:r>
              <a:rPr lang="en-US"/>
              <a:t>Decent standard of living</a:t>
            </a:r>
          </a:p>
          <a:p>
            <a:pPr marL="1143000" lvl="1" indent="-742950">
              <a:buFont typeface="+mj-lt"/>
              <a:buAutoNum type="alphaLcPeriod"/>
            </a:pPr>
            <a:r>
              <a:rPr lang="en-US"/>
              <a:t>Long and Healthy life</a:t>
            </a:r>
          </a:p>
          <a:p>
            <a:pPr marL="1143000" lvl="1" indent="-742950">
              <a:buFont typeface="+mj-lt"/>
              <a:buAutoNum type="alphaLcPeriod"/>
            </a:pPr>
            <a:r>
              <a:rPr lang="en-US"/>
              <a:t>Access to knowledge</a:t>
            </a:r>
          </a:p>
        </p:txBody>
      </p:sp>
    </p:spTree>
    <p:extLst>
      <p:ext uri="{BB962C8B-B14F-4D97-AF65-F5344CB8AC3E}">
        <p14:creationId xmlns:p14="http://schemas.microsoft.com/office/powerpoint/2010/main" val="2921099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uman development index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4434"/>
            <a:ext cx="9099549" cy="606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236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78"/>
            <a:ext cx="8686800" cy="6439710"/>
          </a:xfrm>
        </p:spPr>
        <p:txBody>
          <a:bodyPr>
            <a:normAutofit/>
          </a:bodyPr>
          <a:lstStyle/>
          <a:p>
            <a:pPr marL="0" indent="0">
              <a:buNone/>
            </a:pPr>
            <a:r>
              <a:rPr lang="en-US" sz="4000"/>
              <a:t>d. Inequality-adjusted HDI</a:t>
            </a:r>
          </a:p>
          <a:p>
            <a:pPr lvl="1"/>
            <a:r>
              <a:rPr lang="en-US" sz="4000" b="1"/>
              <a:t>Inequality-adjusted HDI (IHDI): </a:t>
            </a:r>
            <a:r>
              <a:rPr lang="en-US" sz="4000"/>
              <a:t>modifies HDI to account for inequality within a country</a:t>
            </a:r>
          </a:p>
          <a:p>
            <a:pPr lvl="1"/>
            <a:r>
              <a:rPr lang="en-US" sz="4000" b="1"/>
              <a:t> </a:t>
            </a:r>
            <a:r>
              <a:rPr lang="en-US" sz="4000"/>
              <a:t>Ideally, HDI and IHDI should be the same</a:t>
            </a:r>
            <a:endParaRPr lang="en-US" sz="4000" b="1"/>
          </a:p>
        </p:txBody>
      </p:sp>
      <p:pic>
        <p:nvPicPr>
          <p:cNvPr id="1026" name="Picture 2" descr="http://hdr.undp.org/sites/default/files/ihdi_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05634"/>
            <a:ext cx="9144000" cy="2399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226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E5910-CF11-4402-837E-5EE5297F8F58}"/>
              </a:ext>
            </a:extLst>
          </p:cNvPr>
          <p:cNvSpPr>
            <a:spLocks noGrp="1"/>
          </p:cNvSpPr>
          <p:nvPr>
            <p:ph type="title"/>
          </p:nvPr>
        </p:nvSpPr>
        <p:spPr/>
        <p:txBody>
          <a:bodyPr/>
          <a:lstStyle/>
          <a:p>
            <a:r>
              <a:rPr lang="en-US">
                <a:cs typeface="Calibri"/>
              </a:rPr>
              <a:t>Exam Focus</a:t>
            </a:r>
            <a:endParaRPr lang="en-US"/>
          </a:p>
        </p:txBody>
      </p:sp>
      <p:sp>
        <p:nvSpPr>
          <p:cNvPr id="3" name="Content Placeholder 2">
            <a:extLst>
              <a:ext uri="{FF2B5EF4-FFF2-40B4-BE49-F238E27FC236}">
                <a16:creationId xmlns:a16="http://schemas.microsoft.com/office/drawing/2014/main" id="{8DD6E601-1EF2-4B3E-A4EC-E6C6F5495417}"/>
              </a:ext>
            </a:extLst>
          </p:cNvPr>
          <p:cNvSpPr>
            <a:spLocks noGrp="1"/>
          </p:cNvSpPr>
          <p:nvPr>
            <p:ph idx="1"/>
          </p:nvPr>
        </p:nvSpPr>
        <p:spPr/>
        <p:txBody>
          <a:bodyPr vert="horz" lIns="91440" tIns="45720" rIns="91440" bIns="45720" rtlCol="0" anchor="t">
            <a:normAutofit/>
          </a:bodyPr>
          <a:lstStyle/>
          <a:p>
            <a:endParaRPr lang="en-US">
              <a:cs typeface="Calibri"/>
            </a:endParaRPr>
          </a:p>
        </p:txBody>
      </p:sp>
    </p:spTree>
    <p:extLst>
      <p:ext uri="{BB962C8B-B14F-4D97-AF65-F5344CB8AC3E}">
        <p14:creationId xmlns:p14="http://schemas.microsoft.com/office/powerpoint/2010/main" val="600838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7211" y="65088"/>
            <a:ext cx="8229600" cy="1143000"/>
          </a:xfrm>
        </p:spPr>
        <p:txBody>
          <a:bodyPr/>
          <a:lstStyle/>
          <a:p>
            <a:r>
              <a:rPr lang="en-US"/>
              <a:t> IHDI 2012</a:t>
            </a:r>
          </a:p>
        </p:txBody>
      </p:sp>
      <p:pic>
        <p:nvPicPr>
          <p:cNvPr id="2" name="Picture 2" descr="Image result for ihdi  2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4" y="1809750"/>
            <a:ext cx="8943975"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799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hdi  2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27236"/>
            <a:ext cx="9172223" cy="361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081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Discuss</a:t>
            </a:r>
          </a:p>
        </p:txBody>
      </p:sp>
      <p:sp>
        <p:nvSpPr>
          <p:cNvPr id="3" name="Content Placeholder 2"/>
          <p:cNvSpPr>
            <a:spLocks noGrp="1"/>
          </p:cNvSpPr>
          <p:nvPr>
            <p:ph idx="1"/>
          </p:nvPr>
        </p:nvSpPr>
        <p:spPr/>
        <p:txBody>
          <a:bodyPr/>
          <a:lstStyle/>
          <a:p>
            <a:r>
              <a:rPr lang="en-US"/>
              <a:t>What are some of the types of inequality they look at?</a:t>
            </a:r>
          </a:p>
          <a:p>
            <a:r>
              <a:rPr lang="en-US"/>
              <a:t>Why does it matter?</a:t>
            </a:r>
          </a:p>
        </p:txBody>
      </p:sp>
    </p:spTree>
    <p:extLst>
      <p:ext uri="{BB962C8B-B14F-4D97-AF65-F5344CB8AC3E}">
        <p14:creationId xmlns:p14="http://schemas.microsoft.com/office/powerpoint/2010/main" val="2533470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950"/>
            <a:ext cx="9144000" cy="1143000"/>
          </a:xfrm>
        </p:spPr>
        <p:txBody>
          <a:bodyPr>
            <a:normAutofit fontScale="90000"/>
          </a:bodyPr>
          <a:lstStyle/>
          <a:p>
            <a:pPr algn="l"/>
            <a:r>
              <a:rPr lang="en-US"/>
              <a:t>C. Economic Indicators of Development</a:t>
            </a:r>
          </a:p>
        </p:txBody>
      </p:sp>
      <p:sp>
        <p:nvSpPr>
          <p:cNvPr id="3" name="Content Placeholder 2"/>
          <p:cNvSpPr>
            <a:spLocks noGrp="1"/>
          </p:cNvSpPr>
          <p:nvPr>
            <p:ph idx="1"/>
          </p:nvPr>
        </p:nvSpPr>
        <p:spPr>
          <a:xfrm>
            <a:off x="171450" y="1001050"/>
            <a:ext cx="8972550" cy="5856950"/>
          </a:xfrm>
        </p:spPr>
        <p:txBody>
          <a:bodyPr>
            <a:normAutofit fontScale="92500" lnSpcReduction="20000"/>
          </a:bodyPr>
          <a:lstStyle/>
          <a:p>
            <a:pPr marL="742950" indent="-742950">
              <a:buFont typeface="+mj-lt"/>
              <a:buAutoNum type="arabicPeriod"/>
            </a:pPr>
            <a:r>
              <a:rPr lang="en-US" sz="4800"/>
              <a:t>Types of jobs </a:t>
            </a:r>
          </a:p>
          <a:p>
            <a:pPr marL="1200150" lvl="1" indent="-742950">
              <a:buFont typeface="+mj-lt"/>
              <a:buAutoNum type="alphaLcPeriod"/>
            </a:pPr>
            <a:r>
              <a:rPr lang="en-US" sz="4800"/>
              <a:t> </a:t>
            </a:r>
            <a:r>
              <a:rPr lang="en-US" sz="4800" b="1"/>
              <a:t>Primary sector: </a:t>
            </a:r>
            <a:r>
              <a:rPr lang="en-US" sz="4800"/>
              <a:t>things from Earth (agriculture, fishing, mining)</a:t>
            </a:r>
          </a:p>
          <a:p>
            <a:pPr marL="1200150" lvl="1" indent="-742950">
              <a:buFont typeface="+mj-lt"/>
              <a:buAutoNum type="alphaLcPeriod"/>
            </a:pPr>
            <a:r>
              <a:rPr lang="en-US" sz="4800"/>
              <a:t> </a:t>
            </a:r>
            <a:r>
              <a:rPr lang="en-US" sz="4800" b="1"/>
              <a:t>Secondary sector: </a:t>
            </a:r>
            <a:r>
              <a:rPr lang="en-US" sz="4800"/>
              <a:t>manufacturing </a:t>
            </a:r>
          </a:p>
          <a:p>
            <a:pPr marL="1200150" lvl="1" indent="-742950">
              <a:buFont typeface="+mj-lt"/>
              <a:buAutoNum type="alphaLcPeriod"/>
            </a:pPr>
            <a:r>
              <a:rPr lang="en-US" sz="4800" b="1"/>
              <a:t>Tertiary Sector: </a:t>
            </a:r>
            <a:r>
              <a:rPr lang="en-US" sz="4800"/>
              <a:t>goods and service for payment (retail, banking, law, education, </a:t>
            </a:r>
            <a:r>
              <a:rPr lang="en-US" sz="4800" err="1"/>
              <a:t>gov</a:t>
            </a:r>
            <a:r>
              <a:rPr lang="en-US" sz="4800"/>
              <a:t>)</a:t>
            </a:r>
          </a:p>
          <a:p>
            <a:pPr marL="742950" indent="-742950">
              <a:buFont typeface="+mj-lt"/>
              <a:buAutoNum type="arabicPeriod"/>
            </a:pPr>
            <a:endParaRPr lang="en-US"/>
          </a:p>
        </p:txBody>
      </p:sp>
    </p:spTree>
    <p:extLst>
      <p:ext uri="{BB962C8B-B14F-4D97-AF65-F5344CB8AC3E}">
        <p14:creationId xmlns:p14="http://schemas.microsoft.com/office/powerpoint/2010/main" val="677956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8150" y="666750"/>
            <a:ext cx="8705850" cy="6037636"/>
          </a:xfrm>
        </p:spPr>
        <p:txBody>
          <a:bodyPr>
            <a:normAutofit/>
          </a:bodyPr>
          <a:lstStyle/>
          <a:p>
            <a:pPr marL="0" indent="0">
              <a:buNone/>
            </a:pPr>
            <a:r>
              <a:rPr lang="en-US" sz="5400"/>
              <a:t>2. Worker productivity</a:t>
            </a:r>
          </a:p>
          <a:p>
            <a:pPr marL="0" indent="0">
              <a:buNone/>
            </a:pPr>
            <a:r>
              <a:rPr lang="en-US" sz="5400"/>
              <a:t>3. Access to raw materials</a:t>
            </a:r>
          </a:p>
          <a:p>
            <a:pPr marL="0" indent="0">
              <a:buNone/>
            </a:pPr>
            <a:r>
              <a:rPr lang="en-US" sz="5400"/>
              <a:t>4. Availability of consumer goods</a:t>
            </a:r>
          </a:p>
          <a:p>
            <a:pPr marL="0" indent="0">
              <a:buNone/>
            </a:pPr>
            <a:endParaRPr lang="en-US"/>
          </a:p>
        </p:txBody>
      </p:sp>
    </p:spTree>
    <p:extLst>
      <p:ext uri="{BB962C8B-B14F-4D97-AF65-F5344CB8AC3E}">
        <p14:creationId xmlns:p14="http://schemas.microsoft.com/office/powerpoint/2010/main" val="303008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a:t>
            </a:r>
          </a:p>
        </p:txBody>
      </p:sp>
      <p:sp>
        <p:nvSpPr>
          <p:cNvPr id="3" name="Content Placeholder 2"/>
          <p:cNvSpPr>
            <a:spLocks noGrp="1"/>
          </p:cNvSpPr>
          <p:nvPr>
            <p:ph idx="1"/>
          </p:nvPr>
        </p:nvSpPr>
        <p:spPr/>
        <p:txBody>
          <a:bodyPr>
            <a:normAutofit/>
          </a:bodyPr>
          <a:lstStyle/>
          <a:p>
            <a:r>
              <a:rPr lang="en-US"/>
              <a:t>Notes: Intro to Development</a:t>
            </a:r>
          </a:p>
          <a:p>
            <a:endParaRPr lang="en-US"/>
          </a:p>
          <a:p>
            <a:r>
              <a:rPr lang="en-US" b="1"/>
              <a:t>HW: </a:t>
            </a:r>
            <a:r>
              <a:rPr lang="en-US"/>
              <a:t>Map, #1-6</a:t>
            </a:r>
          </a:p>
        </p:txBody>
      </p:sp>
    </p:spTree>
    <p:extLst>
      <p:ext uri="{BB962C8B-B14F-4D97-AF65-F5344CB8AC3E}">
        <p14:creationId xmlns:p14="http://schemas.microsoft.com/office/powerpoint/2010/main" val="4288964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713" y="-128481"/>
            <a:ext cx="8229600" cy="1143000"/>
          </a:xfrm>
        </p:spPr>
        <p:txBody>
          <a:bodyPr/>
          <a:lstStyle/>
          <a:p>
            <a:pPr algn="l"/>
            <a:r>
              <a:rPr lang="en-US" b="0" u="none"/>
              <a:t>5. Standard of Living</a:t>
            </a:r>
          </a:p>
        </p:txBody>
      </p:sp>
      <p:sp>
        <p:nvSpPr>
          <p:cNvPr id="3" name="Content Placeholder 2"/>
          <p:cNvSpPr>
            <a:spLocks noGrp="1"/>
          </p:cNvSpPr>
          <p:nvPr>
            <p:ph idx="1"/>
          </p:nvPr>
        </p:nvSpPr>
        <p:spPr>
          <a:xfrm>
            <a:off x="819945" y="758758"/>
            <a:ext cx="8105568" cy="6099242"/>
          </a:xfrm>
        </p:spPr>
        <p:txBody>
          <a:bodyPr>
            <a:normAutofit/>
          </a:bodyPr>
          <a:lstStyle/>
          <a:p>
            <a:pPr marL="742950" indent="-742950">
              <a:buFont typeface="+mj-lt"/>
              <a:buAutoNum type="alphaLcPeriod"/>
            </a:pPr>
            <a:r>
              <a:rPr lang="en-US" b="1"/>
              <a:t>Infrastructure: </a:t>
            </a:r>
            <a:r>
              <a:rPr lang="en-US"/>
              <a:t>the basic physical and organizational structures needed for the operation of a society</a:t>
            </a:r>
          </a:p>
        </p:txBody>
      </p:sp>
      <p:pic>
        <p:nvPicPr>
          <p:cNvPr id="2050" name="Picture 2" descr="http://www.ceebusinessportal.eu/documents/10180/470540/infrastructure.jpg/dff5560f-b789-4e00-b27b-4ec626b135e1?t=14125842330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5425" y="3733800"/>
            <a:ext cx="3524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2782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Discuss</a:t>
            </a:r>
          </a:p>
        </p:txBody>
      </p:sp>
      <p:sp>
        <p:nvSpPr>
          <p:cNvPr id="4" name="Content Placeholder 3"/>
          <p:cNvSpPr>
            <a:spLocks noGrp="1"/>
          </p:cNvSpPr>
          <p:nvPr>
            <p:ph idx="1"/>
          </p:nvPr>
        </p:nvSpPr>
        <p:spPr/>
        <p:txBody>
          <a:bodyPr/>
          <a:lstStyle/>
          <a:p>
            <a:r>
              <a:rPr lang="en-US"/>
              <a:t>Why does infrastructure and major economic sector matter for a developing country?</a:t>
            </a:r>
          </a:p>
          <a:p>
            <a:endParaRPr lang="en-US"/>
          </a:p>
        </p:txBody>
      </p:sp>
    </p:spTree>
    <p:extLst>
      <p:ext uri="{BB962C8B-B14F-4D97-AF65-F5344CB8AC3E}">
        <p14:creationId xmlns:p14="http://schemas.microsoft.com/office/powerpoint/2010/main" val="5423704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6025" y="-230581"/>
            <a:ext cx="8229600" cy="1143000"/>
          </a:xfrm>
        </p:spPr>
        <p:txBody>
          <a:bodyPr/>
          <a:lstStyle/>
          <a:p>
            <a:pPr algn="l"/>
            <a:r>
              <a:rPr lang="en-US"/>
              <a:t>D.  Paths to Development</a:t>
            </a:r>
          </a:p>
        </p:txBody>
      </p:sp>
      <p:sp>
        <p:nvSpPr>
          <p:cNvPr id="4" name="Content Placeholder 3"/>
          <p:cNvSpPr>
            <a:spLocks noGrp="1"/>
          </p:cNvSpPr>
          <p:nvPr>
            <p:ph idx="1"/>
          </p:nvPr>
        </p:nvSpPr>
        <p:spPr>
          <a:xfrm>
            <a:off x="457199" y="912419"/>
            <a:ext cx="8418813" cy="5710040"/>
          </a:xfrm>
        </p:spPr>
        <p:txBody>
          <a:bodyPr>
            <a:normAutofit lnSpcReduction="10000"/>
          </a:bodyPr>
          <a:lstStyle/>
          <a:p>
            <a:pPr marL="742950" indent="-742950">
              <a:buFont typeface="+mj-lt"/>
              <a:buAutoNum type="arabicPeriod"/>
            </a:pPr>
            <a:r>
              <a:rPr lang="en-US" b="1"/>
              <a:t>Self-sufficiency: </a:t>
            </a:r>
            <a:r>
              <a:rPr lang="en-US"/>
              <a:t>encourage domestic production, no international intervention</a:t>
            </a:r>
          </a:p>
          <a:p>
            <a:pPr marL="1143000" lvl="1" indent="-742950">
              <a:buFont typeface="+mj-lt"/>
              <a:buAutoNum type="alphaLcPeriod"/>
            </a:pPr>
            <a:r>
              <a:rPr lang="en-US" sz="4300"/>
              <a:t>Limits on imports</a:t>
            </a:r>
          </a:p>
          <a:p>
            <a:pPr marL="1143000" lvl="1" indent="-742950">
              <a:buFont typeface="+mj-lt"/>
              <a:buAutoNum type="alphaLcPeriod"/>
            </a:pPr>
            <a:r>
              <a:rPr lang="en-US" sz="4300"/>
              <a:t>Protection from international competition</a:t>
            </a:r>
          </a:p>
          <a:p>
            <a:pPr marL="1143000" lvl="1" indent="-742950">
              <a:buFont typeface="+mj-lt"/>
              <a:buAutoNum type="alphaLcPeriod"/>
            </a:pPr>
            <a:r>
              <a:rPr lang="en-US" sz="4300"/>
              <a:t>Investment equal across country</a:t>
            </a:r>
          </a:p>
          <a:p>
            <a:pPr marL="1143000" lvl="1" indent="-742950">
              <a:buFont typeface="+mj-lt"/>
              <a:buAutoNum type="alphaLcPeriod"/>
            </a:pPr>
            <a:endParaRPr lang="en-US"/>
          </a:p>
        </p:txBody>
      </p:sp>
    </p:spTree>
    <p:extLst>
      <p:ext uri="{BB962C8B-B14F-4D97-AF65-F5344CB8AC3E}">
        <p14:creationId xmlns:p14="http://schemas.microsoft.com/office/powerpoint/2010/main" val="2561135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8874"/>
            <a:ext cx="8229600" cy="5607290"/>
          </a:xfrm>
        </p:spPr>
        <p:txBody>
          <a:bodyPr/>
          <a:lstStyle/>
          <a:p>
            <a:pPr marL="0" indent="0">
              <a:buNone/>
            </a:pPr>
            <a:r>
              <a:rPr lang="en-US"/>
              <a:t>d. Challenges</a:t>
            </a:r>
          </a:p>
          <a:p>
            <a:pPr lvl="1"/>
            <a:r>
              <a:rPr lang="en-US"/>
              <a:t> protection of bad businesses</a:t>
            </a:r>
          </a:p>
          <a:p>
            <a:pPr lvl="1"/>
            <a:r>
              <a:rPr lang="en-US"/>
              <a:t> need for a large bureaucracy</a:t>
            </a:r>
          </a:p>
        </p:txBody>
      </p:sp>
    </p:spTree>
    <p:extLst>
      <p:ext uri="{BB962C8B-B14F-4D97-AF65-F5344CB8AC3E}">
        <p14:creationId xmlns:p14="http://schemas.microsoft.com/office/powerpoint/2010/main" val="3711863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Video: Create Jobs in Arab World (World Bank)</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60419"/>
            <a:ext cx="6096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52477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7710"/>
            <a:ext cx="8229600" cy="6267440"/>
          </a:xfrm>
        </p:spPr>
        <p:txBody>
          <a:bodyPr>
            <a:normAutofit/>
          </a:bodyPr>
          <a:lstStyle/>
          <a:p>
            <a:pPr marL="0" indent="0">
              <a:buNone/>
            </a:pPr>
            <a:r>
              <a:rPr lang="en-US" b="1"/>
              <a:t>2. International trade: </a:t>
            </a:r>
            <a:r>
              <a:rPr lang="en-US"/>
              <a:t>open up to international investment</a:t>
            </a:r>
            <a:endParaRPr lang="en-US" b="1"/>
          </a:p>
          <a:p>
            <a:pPr marL="1143000" lvl="1" indent="-742950">
              <a:buFont typeface="+mj-lt"/>
              <a:buAutoNum type="alphaLcPeriod"/>
            </a:pPr>
            <a:r>
              <a:rPr lang="en-US"/>
              <a:t>Figure out what resource they have that everyone else wants</a:t>
            </a:r>
          </a:p>
          <a:p>
            <a:pPr marL="1143000" lvl="1" indent="-742950">
              <a:buFont typeface="+mj-lt"/>
              <a:buAutoNum type="alphaLcPeriod"/>
            </a:pPr>
            <a:r>
              <a:rPr lang="en-US"/>
              <a:t>Instantly gets you into international markets</a:t>
            </a:r>
          </a:p>
          <a:p>
            <a:pPr marL="1143000" lvl="1" indent="-742950">
              <a:buFont typeface="+mj-lt"/>
              <a:buAutoNum type="alphaLcPeriod"/>
            </a:pPr>
            <a:r>
              <a:rPr lang="en-US"/>
              <a:t>Faster</a:t>
            </a:r>
          </a:p>
        </p:txBody>
      </p:sp>
    </p:spTree>
    <p:extLst>
      <p:ext uri="{BB962C8B-B14F-4D97-AF65-F5344CB8AC3E}">
        <p14:creationId xmlns:p14="http://schemas.microsoft.com/office/powerpoint/2010/main" val="25709162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3092"/>
            <a:ext cx="8229600" cy="5853072"/>
          </a:xfrm>
        </p:spPr>
        <p:txBody>
          <a:bodyPr/>
          <a:lstStyle/>
          <a:p>
            <a:pPr marL="0" indent="0">
              <a:buNone/>
            </a:pPr>
            <a:r>
              <a:rPr lang="en-US"/>
              <a:t>d. Challenges</a:t>
            </a:r>
          </a:p>
          <a:p>
            <a:pPr lvl="1"/>
            <a:r>
              <a:rPr lang="en-US"/>
              <a:t> uneven resource distribution</a:t>
            </a:r>
          </a:p>
          <a:p>
            <a:pPr lvl="1"/>
            <a:r>
              <a:rPr lang="en-US"/>
              <a:t> dependence on developed countries</a:t>
            </a:r>
          </a:p>
          <a:p>
            <a:pPr lvl="1"/>
            <a:r>
              <a:rPr lang="en-US"/>
              <a:t> market decline</a:t>
            </a:r>
          </a:p>
        </p:txBody>
      </p:sp>
    </p:spTree>
    <p:extLst>
      <p:ext uri="{BB962C8B-B14F-4D97-AF65-F5344CB8AC3E}">
        <p14:creationId xmlns:p14="http://schemas.microsoft.com/office/powerpoint/2010/main" val="23677630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36092"/>
            <a:ext cx="8229600" cy="1143000"/>
          </a:xfrm>
        </p:spPr>
        <p:txBody>
          <a:bodyPr>
            <a:normAutofit/>
          </a:bodyPr>
          <a:lstStyle/>
          <a:p>
            <a:pPr algn="l"/>
            <a:r>
              <a:rPr lang="en-US"/>
              <a:t>3. International Approach Winning</a:t>
            </a:r>
          </a:p>
        </p:txBody>
      </p:sp>
      <p:sp>
        <p:nvSpPr>
          <p:cNvPr id="4" name="Content Placeholder 3"/>
          <p:cNvSpPr>
            <a:spLocks noGrp="1"/>
          </p:cNvSpPr>
          <p:nvPr>
            <p:ph idx="1"/>
          </p:nvPr>
        </p:nvSpPr>
        <p:spPr>
          <a:xfrm>
            <a:off x="678872" y="1279092"/>
            <a:ext cx="8465128" cy="5578908"/>
          </a:xfrm>
        </p:spPr>
        <p:txBody>
          <a:bodyPr>
            <a:normAutofit/>
          </a:bodyPr>
          <a:lstStyle/>
          <a:p>
            <a:pPr marL="1143000" lvl="1" indent="-742950">
              <a:buFont typeface="+mj-lt"/>
              <a:buAutoNum type="alphaLcPeriod"/>
            </a:pPr>
            <a:r>
              <a:rPr lang="en-US"/>
              <a:t>Some countries became developed with this</a:t>
            </a:r>
          </a:p>
          <a:p>
            <a:pPr marL="1143000" lvl="1" indent="-742950">
              <a:buFont typeface="+mj-lt"/>
              <a:buAutoNum type="alphaLcPeriod"/>
            </a:pPr>
            <a:r>
              <a:rPr lang="en-US"/>
              <a:t>Developing countries have a lot of raw materials</a:t>
            </a:r>
          </a:p>
          <a:p>
            <a:pPr marL="1143000" lvl="1" indent="-742950">
              <a:buFont typeface="+mj-lt"/>
              <a:buAutoNum type="alphaLcPeriod"/>
            </a:pPr>
            <a:r>
              <a:rPr lang="en-US"/>
              <a:t>Makes them competitive</a:t>
            </a:r>
          </a:p>
        </p:txBody>
      </p:sp>
    </p:spTree>
    <p:extLst>
      <p:ext uri="{BB962C8B-B14F-4D97-AF65-F5344CB8AC3E}">
        <p14:creationId xmlns:p14="http://schemas.microsoft.com/office/powerpoint/2010/main" val="5268711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Video: Turkey’s Growth (World Bank)</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8473" y="1548246"/>
            <a:ext cx="6317672" cy="4738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14132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780" y="24874"/>
            <a:ext cx="8987219" cy="1143000"/>
          </a:xfrm>
        </p:spPr>
        <p:txBody>
          <a:bodyPr>
            <a:normAutofit/>
          </a:bodyPr>
          <a:lstStyle/>
          <a:p>
            <a:pPr algn="l"/>
            <a:r>
              <a:rPr lang="en-US"/>
              <a:t>E. </a:t>
            </a:r>
            <a:r>
              <a:rPr lang="en-US" err="1"/>
              <a:t>Rostow’s</a:t>
            </a:r>
            <a:r>
              <a:rPr lang="en-US"/>
              <a:t> Stages of Development</a:t>
            </a:r>
          </a:p>
        </p:txBody>
      </p:sp>
      <p:sp>
        <p:nvSpPr>
          <p:cNvPr id="3" name="Content Placeholder 2"/>
          <p:cNvSpPr>
            <a:spLocks noGrp="1"/>
          </p:cNvSpPr>
          <p:nvPr>
            <p:ph idx="1"/>
          </p:nvPr>
        </p:nvSpPr>
        <p:spPr>
          <a:xfrm>
            <a:off x="457200" y="1065055"/>
            <a:ext cx="8686800" cy="5792945"/>
          </a:xfrm>
        </p:spPr>
        <p:txBody>
          <a:bodyPr>
            <a:normAutofit/>
          </a:bodyPr>
          <a:lstStyle/>
          <a:p>
            <a:pPr marL="742950" indent="-742950">
              <a:buFont typeface="+mj-lt"/>
              <a:buAutoNum type="arabicPeriod"/>
            </a:pPr>
            <a:r>
              <a:rPr lang="en-US" sz="4000" u="sng"/>
              <a:t>Traditional Society:</a:t>
            </a:r>
            <a:r>
              <a:rPr lang="en-US" sz="4000"/>
              <a:t> not started development; high % of agriculture</a:t>
            </a:r>
          </a:p>
          <a:p>
            <a:pPr marL="742950" indent="-742950">
              <a:buFont typeface="+mj-lt"/>
              <a:buAutoNum type="arabicPeriod"/>
            </a:pPr>
            <a:r>
              <a:rPr lang="en-US" u="sng"/>
              <a:t>Preconditions for Takeoff:</a:t>
            </a:r>
            <a:r>
              <a:rPr lang="en-US"/>
              <a:t> new businesses, gov. invests in tech and infrastructure = MORE PRODUCTIVITY</a:t>
            </a:r>
            <a:endParaRPr lang="en-US" u="sng"/>
          </a:p>
        </p:txBody>
      </p:sp>
    </p:spTree>
    <p:extLst>
      <p:ext uri="{BB962C8B-B14F-4D97-AF65-F5344CB8AC3E}">
        <p14:creationId xmlns:p14="http://schemas.microsoft.com/office/powerpoint/2010/main" val="4020622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Objective:</a:t>
            </a:r>
          </a:p>
        </p:txBody>
      </p:sp>
      <p:sp>
        <p:nvSpPr>
          <p:cNvPr id="3" name="Content Placeholder 2"/>
          <p:cNvSpPr>
            <a:spLocks noGrp="1"/>
          </p:cNvSpPr>
          <p:nvPr>
            <p:ph idx="1"/>
          </p:nvPr>
        </p:nvSpPr>
        <p:spPr/>
        <p:txBody>
          <a:bodyPr/>
          <a:lstStyle/>
          <a:p>
            <a:r>
              <a:rPr lang="en-US"/>
              <a:t>You will be able to define and describe development of countries in writing.</a:t>
            </a:r>
          </a:p>
        </p:txBody>
      </p:sp>
    </p:spTree>
    <p:extLst>
      <p:ext uri="{BB962C8B-B14F-4D97-AF65-F5344CB8AC3E}">
        <p14:creationId xmlns:p14="http://schemas.microsoft.com/office/powerpoint/2010/main" val="35594078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314056"/>
            <a:ext cx="8405157" cy="6376676"/>
          </a:xfrm>
        </p:spPr>
        <p:txBody>
          <a:bodyPr/>
          <a:lstStyle/>
          <a:p>
            <a:pPr marL="0" indent="0">
              <a:buNone/>
            </a:pPr>
            <a:r>
              <a:rPr lang="en-US"/>
              <a:t>3. </a:t>
            </a:r>
            <a:r>
              <a:rPr lang="en-US" u="sng"/>
              <a:t>Takeoff:</a:t>
            </a:r>
            <a:r>
              <a:rPr lang="en-US"/>
              <a:t> Rapid growth from 	limited economic activities</a:t>
            </a:r>
          </a:p>
          <a:p>
            <a:pPr marL="0" indent="0">
              <a:buNone/>
            </a:pPr>
            <a:r>
              <a:rPr lang="en-US"/>
              <a:t>4. </a:t>
            </a:r>
            <a:r>
              <a:rPr lang="en-US" u="sng"/>
              <a:t>Drive to maturity:</a:t>
            </a:r>
            <a:r>
              <a:rPr lang="en-US"/>
              <a:t> diffusion of 	modern tech, more growth, more 	skilled workers</a:t>
            </a:r>
          </a:p>
          <a:p>
            <a:pPr marL="0" indent="0">
              <a:buNone/>
            </a:pPr>
            <a:r>
              <a:rPr lang="en-US"/>
              <a:t>5. </a:t>
            </a:r>
            <a:r>
              <a:rPr lang="en-US" u="sng"/>
              <a:t>Age of Mass Consumption:</a:t>
            </a:r>
            <a:r>
              <a:rPr lang="en-US"/>
              <a:t> shift 	from heavy industry to consumer 	goods</a:t>
            </a:r>
          </a:p>
        </p:txBody>
      </p:sp>
    </p:spTree>
    <p:extLst>
      <p:ext uri="{BB962C8B-B14F-4D97-AF65-F5344CB8AC3E}">
        <p14:creationId xmlns:p14="http://schemas.microsoft.com/office/powerpoint/2010/main" val="34811276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932" y="1038132"/>
            <a:ext cx="8866835" cy="5819868"/>
          </a:xfrm>
          <a:prstGeom prst="rect">
            <a:avLst/>
          </a:prstGeom>
        </p:spPr>
      </p:pic>
      <p:sp>
        <p:nvSpPr>
          <p:cNvPr id="5" name="Title 4"/>
          <p:cNvSpPr>
            <a:spLocks noGrp="1"/>
          </p:cNvSpPr>
          <p:nvPr>
            <p:ph type="title"/>
          </p:nvPr>
        </p:nvSpPr>
        <p:spPr>
          <a:xfrm>
            <a:off x="457200" y="0"/>
            <a:ext cx="8229600" cy="1143000"/>
          </a:xfrm>
        </p:spPr>
        <p:txBody>
          <a:bodyPr>
            <a:normAutofit/>
          </a:bodyPr>
          <a:lstStyle/>
          <a:p>
            <a:r>
              <a:rPr lang="en-US"/>
              <a:t>Draw in + Geographic Connections</a:t>
            </a:r>
            <a:endParaRPr lang="en-US" sz="3600" i="1" u="none"/>
          </a:p>
        </p:txBody>
      </p:sp>
    </p:spTree>
    <p:extLst>
      <p:ext uri="{BB962C8B-B14F-4D97-AF65-F5344CB8AC3E}">
        <p14:creationId xmlns:p14="http://schemas.microsoft.com/office/powerpoint/2010/main" val="7326375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855"/>
            <a:ext cx="8229600" cy="1143000"/>
          </a:xfrm>
        </p:spPr>
        <p:txBody>
          <a:bodyPr/>
          <a:lstStyle/>
          <a:p>
            <a:pPr algn="l"/>
            <a:r>
              <a:rPr lang="en-US"/>
              <a:t>F</a:t>
            </a:r>
            <a:r>
              <a:rPr lang="en-US" b="1" u="sng"/>
              <a:t>. </a:t>
            </a:r>
            <a:r>
              <a:rPr lang="en-US"/>
              <a:t>Money for Development</a:t>
            </a:r>
            <a:endParaRPr lang="en-US" b="1" u="sng"/>
          </a:p>
        </p:txBody>
      </p:sp>
      <p:sp>
        <p:nvSpPr>
          <p:cNvPr id="4" name="Content Placeholder 3"/>
          <p:cNvSpPr>
            <a:spLocks noGrp="1"/>
          </p:cNvSpPr>
          <p:nvPr>
            <p:ph idx="1"/>
          </p:nvPr>
        </p:nvSpPr>
        <p:spPr>
          <a:xfrm>
            <a:off x="457200" y="1156856"/>
            <a:ext cx="8229600" cy="4969308"/>
          </a:xfrm>
        </p:spPr>
        <p:txBody>
          <a:bodyPr>
            <a:normAutofit lnSpcReduction="10000"/>
          </a:bodyPr>
          <a:lstStyle/>
          <a:p>
            <a:pPr marL="742950" indent="-742950">
              <a:buFont typeface="+mj-lt"/>
              <a:buAutoNum type="arabicPeriod"/>
            </a:pPr>
            <a:r>
              <a:rPr lang="en-US"/>
              <a:t>Loans:</a:t>
            </a:r>
          </a:p>
          <a:p>
            <a:pPr marL="742950" indent="-742950">
              <a:buFont typeface="+mj-lt"/>
              <a:buAutoNum type="alphaLcPeriod"/>
            </a:pPr>
            <a:r>
              <a:rPr lang="en-US" u="sng"/>
              <a:t>World Bank: </a:t>
            </a:r>
            <a:r>
              <a:rPr lang="en-US"/>
              <a:t>loans money to developing countries to help with infrastructure</a:t>
            </a:r>
          </a:p>
          <a:p>
            <a:pPr marL="742950" indent="-742950">
              <a:buFont typeface="+mj-lt"/>
              <a:buAutoNum type="alphaLcPeriod"/>
            </a:pPr>
            <a:r>
              <a:rPr lang="en-US" u="sng"/>
              <a:t>International Monetary Fund:</a:t>
            </a:r>
            <a:r>
              <a:rPr lang="en-US"/>
              <a:t> loans money to stabilize the country’s economy</a:t>
            </a:r>
            <a:endParaRPr lang="en-US" u="sng"/>
          </a:p>
          <a:p>
            <a:pPr marL="742950" indent="-742950">
              <a:buFont typeface="+mj-lt"/>
              <a:buAutoNum type="arabicPeriod"/>
            </a:pPr>
            <a:endParaRPr lang="en-US"/>
          </a:p>
        </p:txBody>
      </p:sp>
    </p:spTree>
    <p:extLst>
      <p:ext uri="{BB962C8B-B14F-4D97-AF65-F5344CB8AC3E}">
        <p14:creationId xmlns:p14="http://schemas.microsoft.com/office/powerpoint/2010/main" val="2269134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Discuss</a:t>
            </a:r>
          </a:p>
        </p:txBody>
      </p:sp>
      <p:sp>
        <p:nvSpPr>
          <p:cNvPr id="3" name="Content Placeholder 2"/>
          <p:cNvSpPr>
            <a:spLocks noGrp="1"/>
          </p:cNvSpPr>
          <p:nvPr>
            <p:ph idx="1"/>
          </p:nvPr>
        </p:nvSpPr>
        <p:spPr/>
        <p:txBody>
          <a:bodyPr>
            <a:normAutofit/>
          </a:bodyPr>
          <a:lstStyle/>
          <a:p>
            <a:r>
              <a:rPr lang="en-US" sz="4400"/>
              <a:t>What are some challenges organizations like these might face?</a:t>
            </a:r>
          </a:p>
        </p:txBody>
      </p:sp>
    </p:spTree>
    <p:extLst>
      <p:ext uri="{BB962C8B-B14F-4D97-AF65-F5344CB8AC3E}">
        <p14:creationId xmlns:p14="http://schemas.microsoft.com/office/powerpoint/2010/main" val="31393878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26474"/>
            <a:ext cx="8229600" cy="5599690"/>
          </a:xfrm>
        </p:spPr>
        <p:txBody>
          <a:bodyPr>
            <a:normAutofit/>
          </a:bodyPr>
          <a:lstStyle/>
          <a:p>
            <a:pPr marL="0" indent="0">
              <a:buNone/>
            </a:pPr>
            <a:r>
              <a:rPr lang="en-US" sz="4800"/>
              <a:t>c. BUT most of the projects fail</a:t>
            </a:r>
          </a:p>
          <a:p>
            <a:pPr lvl="1"/>
            <a:r>
              <a:rPr lang="en-US" sz="4400"/>
              <a:t> faulty engineering</a:t>
            </a:r>
          </a:p>
          <a:p>
            <a:pPr lvl="1"/>
            <a:r>
              <a:rPr lang="en-US" sz="4400"/>
              <a:t> Countries misuse funds or it is stolen</a:t>
            </a:r>
          </a:p>
          <a:p>
            <a:pPr lvl="1"/>
            <a:r>
              <a:rPr lang="en-US" sz="4400"/>
              <a:t> New infrastructure does NOT attract other investments</a:t>
            </a:r>
          </a:p>
          <a:p>
            <a:pPr marL="0" indent="0">
              <a:buNone/>
            </a:pPr>
            <a:r>
              <a:rPr lang="en-US" sz="4800"/>
              <a:t>d. ALL countries in a lot of debt</a:t>
            </a:r>
          </a:p>
        </p:txBody>
      </p:sp>
    </p:spTree>
    <p:extLst>
      <p:ext uri="{BB962C8B-B14F-4D97-AF65-F5344CB8AC3E}">
        <p14:creationId xmlns:p14="http://schemas.microsoft.com/office/powerpoint/2010/main" val="19917190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pPr algn="l"/>
            <a:r>
              <a:rPr lang="en-US"/>
              <a:t>G. Dependency Theory</a:t>
            </a:r>
          </a:p>
        </p:txBody>
      </p:sp>
      <p:sp>
        <p:nvSpPr>
          <p:cNvPr id="3" name="Content Placeholder 2"/>
          <p:cNvSpPr>
            <a:spLocks noGrp="1"/>
          </p:cNvSpPr>
          <p:nvPr>
            <p:ph idx="1"/>
          </p:nvPr>
        </p:nvSpPr>
        <p:spPr>
          <a:xfrm>
            <a:off x="457200" y="1143000"/>
            <a:ext cx="8229600" cy="4983163"/>
          </a:xfrm>
        </p:spPr>
        <p:txBody>
          <a:bodyPr/>
          <a:lstStyle/>
          <a:p>
            <a:pPr marL="742950" indent="-742950">
              <a:buFont typeface="+mj-lt"/>
              <a:buAutoNum type="arabicPeriod"/>
            </a:pPr>
            <a:r>
              <a:rPr lang="en-US"/>
              <a:t>The reason why developing countries are so poor is because developed countries exploit them</a:t>
            </a:r>
          </a:p>
        </p:txBody>
      </p:sp>
    </p:spTree>
    <p:extLst>
      <p:ext uri="{BB962C8B-B14F-4D97-AF65-F5344CB8AC3E}">
        <p14:creationId xmlns:p14="http://schemas.microsoft.com/office/powerpoint/2010/main" val="4909104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3370"/>
            <a:ext cx="8229600" cy="1143000"/>
          </a:xfrm>
        </p:spPr>
        <p:txBody>
          <a:bodyPr/>
          <a:lstStyle/>
          <a:p>
            <a:pPr algn="l"/>
            <a:r>
              <a:rPr lang="en-US"/>
              <a:t>2</a:t>
            </a:r>
            <a:r>
              <a:rPr lang="en-US" b="1"/>
              <a:t>. Fair Trade</a:t>
            </a:r>
          </a:p>
        </p:txBody>
      </p:sp>
      <p:sp>
        <p:nvSpPr>
          <p:cNvPr id="3" name="Content Placeholder 2"/>
          <p:cNvSpPr>
            <a:spLocks noGrp="1"/>
          </p:cNvSpPr>
          <p:nvPr>
            <p:ph idx="1"/>
          </p:nvPr>
        </p:nvSpPr>
        <p:spPr>
          <a:xfrm>
            <a:off x="762000" y="762000"/>
            <a:ext cx="7924800" cy="4830763"/>
          </a:xfrm>
        </p:spPr>
        <p:txBody>
          <a:bodyPr>
            <a:normAutofit/>
          </a:bodyPr>
          <a:lstStyle/>
          <a:p>
            <a:pPr marL="742950" indent="-742950">
              <a:buFont typeface="+mj-lt"/>
              <a:buAutoNum type="alphaLcPeriod"/>
            </a:pPr>
            <a:r>
              <a:rPr lang="en-US" sz="4400"/>
              <a:t>Commerce where products are made and traded according to standards that protect workers and small businesses in developing countries</a:t>
            </a:r>
          </a:p>
        </p:txBody>
      </p:sp>
      <p:pic>
        <p:nvPicPr>
          <p:cNvPr id="4" name="Picture 3"/>
          <p:cNvPicPr>
            <a:picLocks noChangeAspect="1"/>
          </p:cNvPicPr>
          <p:nvPr/>
        </p:nvPicPr>
        <p:blipFill>
          <a:blip r:embed="rId2"/>
          <a:stretch>
            <a:fillRect/>
          </a:stretch>
        </p:blipFill>
        <p:spPr>
          <a:xfrm>
            <a:off x="5181600" y="4377193"/>
            <a:ext cx="3962400" cy="2480807"/>
          </a:xfrm>
          <a:prstGeom prst="rect">
            <a:avLst/>
          </a:prstGeom>
        </p:spPr>
      </p:pic>
    </p:spTree>
    <p:extLst>
      <p:ext uri="{BB962C8B-B14F-4D97-AF65-F5344CB8AC3E}">
        <p14:creationId xmlns:p14="http://schemas.microsoft.com/office/powerpoint/2010/main" val="12776229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pPr algn="l"/>
            <a:r>
              <a:rPr lang="en-US" b="1" u="sng"/>
              <a:t>2. Brandt Line = North-South Line</a:t>
            </a:r>
          </a:p>
        </p:txBody>
      </p:sp>
      <p:sp>
        <p:nvSpPr>
          <p:cNvPr id="3" name="Content Placeholder 2"/>
          <p:cNvSpPr>
            <a:spLocks noGrp="1"/>
          </p:cNvSpPr>
          <p:nvPr>
            <p:ph idx="1"/>
          </p:nvPr>
        </p:nvSpPr>
        <p:spPr>
          <a:xfrm>
            <a:off x="457200" y="1143000"/>
            <a:ext cx="8229600" cy="4525963"/>
          </a:xfrm>
        </p:spPr>
        <p:txBody>
          <a:bodyPr>
            <a:normAutofit/>
          </a:bodyPr>
          <a:lstStyle/>
          <a:p>
            <a:pPr marL="514350" indent="-514350">
              <a:buFont typeface="+mj-lt"/>
              <a:buAutoNum type="arabicPeriod"/>
            </a:pPr>
            <a:r>
              <a:rPr lang="en-US" sz="4400"/>
              <a:t>Willy Brandt (1980)</a:t>
            </a:r>
          </a:p>
          <a:p>
            <a:pPr marL="514350" indent="-514350">
              <a:buFont typeface="+mj-lt"/>
              <a:buAutoNum type="arabicPeriod"/>
            </a:pPr>
            <a:r>
              <a:rPr lang="en-US" sz="4400"/>
              <a:t>Divide of wealth according to north and south</a:t>
            </a:r>
          </a:p>
        </p:txBody>
      </p:sp>
      <p:pic>
        <p:nvPicPr>
          <p:cNvPr id="4" name="Picture 3"/>
          <p:cNvPicPr>
            <a:picLocks noChangeAspect="1"/>
          </p:cNvPicPr>
          <p:nvPr/>
        </p:nvPicPr>
        <p:blipFill>
          <a:blip r:embed="rId2"/>
          <a:stretch>
            <a:fillRect/>
          </a:stretch>
        </p:blipFill>
        <p:spPr>
          <a:xfrm>
            <a:off x="3674346" y="3488277"/>
            <a:ext cx="5469653" cy="3210777"/>
          </a:xfrm>
          <a:prstGeom prst="rect">
            <a:avLst/>
          </a:prstGeom>
        </p:spPr>
      </p:pic>
    </p:spTree>
    <p:extLst>
      <p:ext uri="{BB962C8B-B14F-4D97-AF65-F5344CB8AC3E}">
        <p14:creationId xmlns:p14="http://schemas.microsoft.com/office/powerpoint/2010/main" val="15886147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Summary:</a:t>
            </a:r>
          </a:p>
        </p:txBody>
      </p:sp>
      <p:sp>
        <p:nvSpPr>
          <p:cNvPr id="3" name="Content Placeholder 2"/>
          <p:cNvSpPr>
            <a:spLocks noGrp="1"/>
          </p:cNvSpPr>
          <p:nvPr>
            <p:ph idx="1"/>
          </p:nvPr>
        </p:nvSpPr>
        <p:spPr/>
        <p:txBody>
          <a:bodyPr>
            <a:normAutofit/>
          </a:bodyPr>
          <a:lstStyle/>
          <a:p>
            <a:r>
              <a:rPr lang="en-US" sz="4400"/>
              <a:t>Describe the relationship between economics and development using real examples.</a:t>
            </a:r>
          </a:p>
        </p:txBody>
      </p:sp>
    </p:spTree>
    <p:extLst>
      <p:ext uri="{BB962C8B-B14F-4D97-AF65-F5344CB8AC3E}">
        <p14:creationId xmlns:p14="http://schemas.microsoft.com/office/powerpoint/2010/main" val="17651812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Video: John Oliver, Infrastructure</a:t>
            </a:r>
          </a:p>
        </p:txBody>
      </p:sp>
      <p:pic>
        <p:nvPicPr>
          <p:cNvPr id="5" name="Picture 4"/>
          <p:cNvPicPr>
            <a:picLocks noChangeAspect="1"/>
          </p:cNvPicPr>
          <p:nvPr/>
        </p:nvPicPr>
        <p:blipFill>
          <a:blip r:embed="rId3"/>
          <a:stretch>
            <a:fillRect/>
          </a:stretch>
        </p:blipFill>
        <p:spPr>
          <a:xfrm>
            <a:off x="1046550" y="1417638"/>
            <a:ext cx="6915149" cy="5186362"/>
          </a:xfrm>
          <a:prstGeom prst="rect">
            <a:avLst/>
          </a:prstGeom>
        </p:spPr>
      </p:pic>
    </p:spTree>
    <p:extLst>
      <p:ext uri="{BB962C8B-B14F-4D97-AF65-F5344CB8AC3E}">
        <p14:creationId xmlns:p14="http://schemas.microsoft.com/office/powerpoint/2010/main" val="3985920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TUBI</a:t>
            </a:r>
          </a:p>
        </p:txBody>
      </p:sp>
      <p:sp>
        <p:nvSpPr>
          <p:cNvPr id="3" name="Content Placeholder 2"/>
          <p:cNvSpPr>
            <a:spLocks noGrp="1"/>
          </p:cNvSpPr>
          <p:nvPr>
            <p:ph idx="1"/>
          </p:nvPr>
        </p:nvSpPr>
        <p:spPr/>
        <p:txBody>
          <a:bodyPr>
            <a:normAutofit/>
          </a:bodyPr>
          <a:lstStyle/>
          <a:p>
            <a:r>
              <a:rPr lang="en-US" sz="5400"/>
              <a:t>Norway Knighted a Penguin</a:t>
            </a:r>
          </a:p>
          <a:p>
            <a:r>
              <a:rPr lang="en-US" sz="5400"/>
              <a:t>Sir Nils Olav</a:t>
            </a:r>
          </a:p>
        </p:txBody>
      </p:sp>
      <p:pic>
        <p:nvPicPr>
          <p:cNvPr id="1026" name="Picture 2" descr="Shortly before the sword ceremony he deposited a discrete white puddle on the 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8711" y="3649027"/>
            <a:ext cx="4453616" cy="2973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5928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a:t>DAY 3</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2364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err="1"/>
              <a:t>Bellwork</a:t>
            </a:r>
            <a:endParaRPr lang="en-US" b="1" u="sng"/>
          </a:p>
        </p:txBody>
      </p:sp>
      <p:sp>
        <p:nvSpPr>
          <p:cNvPr id="3" name="Content Placeholder 2"/>
          <p:cNvSpPr>
            <a:spLocks noGrp="1"/>
          </p:cNvSpPr>
          <p:nvPr>
            <p:ph idx="1"/>
          </p:nvPr>
        </p:nvSpPr>
        <p:spPr/>
        <p:txBody>
          <a:bodyPr>
            <a:normAutofit/>
          </a:bodyPr>
          <a:lstStyle/>
          <a:p>
            <a:r>
              <a:rPr lang="en-US" sz="4000"/>
              <a:t>What do you do if you want to buy a house but don’t have the cash for it?</a:t>
            </a:r>
          </a:p>
        </p:txBody>
      </p:sp>
    </p:spTree>
    <p:extLst>
      <p:ext uri="{BB962C8B-B14F-4D97-AF65-F5344CB8AC3E}">
        <p14:creationId xmlns:p14="http://schemas.microsoft.com/office/powerpoint/2010/main" val="10204568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Agenda</a:t>
            </a:r>
          </a:p>
        </p:txBody>
      </p:sp>
      <p:sp>
        <p:nvSpPr>
          <p:cNvPr id="3" name="Content Placeholder 2"/>
          <p:cNvSpPr>
            <a:spLocks noGrp="1"/>
          </p:cNvSpPr>
          <p:nvPr>
            <p:ph idx="1"/>
          </p:nvPr>
        </p:nvSpPr>
        <p:spPr/>
        <p:txBody>
          <a:bodyPr>
            <a:normAutofit/>
          </a:bodyPr>
          <a:lstStyle/>
          <a:p>
            <a:r>
              <a:rPr lang="en-US" sz="4000"/>
              <a:t>World Bank/IMF Activity</a:t>
            </a:r>
          </a:p>
          <a:p>
            <a:endParaRPr lang="en-US" sz="4000"/>
          </a:p>
          <a:p>
            <a:r>
              <a:rPr lang="en-US" sz="4000" b="1"/>
              <a:t>HW: </a:t>
            </a:r>
            <a:r>
              <a:rPr lang="en-US" sz="4000"/>
              <a:t>Article</a:t>
            </a:r>
            <a:endParaRPr lang="en-US" sz="4000" b="1"/>
          </a:p>
        </p:txBody>
      </p:sp>
    </p:spTree>
    <p:extLst>
      <p:ext uri="{BB962C8B-B14F-4D97-AF65-F5344CB8AC3E}">
        <p14:creationId xmlns:p14="http://schemas.microsoft.com/office/powerpoint/2010/main" val="6698094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Objective</a:t>
            </a:r>
            <a:r>
              <a:rPr lang="en-US" b="1"/>
              <a:t>:</a:t>
            </a:r>
          </a:p>
        </p:txBody>
      </p:sp>
      <p:sp>
        <p:nvSpPr>
          <p:cNvPr id="3" name="Content Placeholder 2"/>
          <p:cNvSpPr>
            <a:spLocks noGrp="1"/>
          </p:cNvSpPr>
          <p:nvPr>
            <p:ph idx="1"/>
          </p:nvPr>
        </p:nvSpPr>
        <p:spPr/>
        <p:txBody>
          <a:bodyPr>
            <a:normAutofit/>
          </a:bodyPr>
          <a:lstStyle/>
          <a:p>
            <a:r>
              <a:rPr lang="en-US" sz="4000"/>
              <a:t>You will be able to articulate the purpose of the IMF and World Bank in writing.</a:t>
            </a:r>
          </a:p>
        </p:txBody>
      </p:sp>
    </p:spTree>
    <p:extLst>
      <p:ext uri="{BB962C8B-B14F-4D97-AF65-F5344CB8AC3E}">
        <p14:creationId xmlns:p14="http://schemas.microsoft.com/office/powerpoint/2010/main" val="32926735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TUBI</a:t>
            </a:r>
            <a:r>
              <a:rPr lang="en-US" b="1"/>
              <a:t>:</a:t>
            </a:r>
          </a:p>
        </p:txBody>
      </p:sp>
      <p:sp>
        <p:nvSpPr>
          <p:cNvPr id="3" name="Content Placeholder 2"/>
          <p:cNvSpPr>
            <a:spLocks noGrp="1"/>
          </p:cNvSpPr>
          <p:nvPr>
            <p:ph idx="1"/>
          </p:nvPr>
        </p:nvSpPr>
        <p:spPr/>
        <p:txBody>
          <a:bodyPr/>
          <a:lstStyle/>
          <a:p>
            <a:r>
              <a:rPr lang="en-US"/>
              <a:t>Wood Frogs Can Survive Being Frozen Solid, Over and Over. </a:t>
            </a:r>
          </a:p>
        </p:txBody>
      </p:sp>
      <p:pic>
        <p:nvPicPr>
          <p:cNvPr id="3074" name="Picture 2" descr="Image result for frozen wood fr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743200"/>
            <a:ext cx="666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4607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Activity</a:t>
            </a:r>
          </a:p>
        </p:txBody>
      </p:sp>
      <p:sp>
        <p:nvSpPr>
          <p:cNvPr id="3" name="Content Placeholder 2"/>
          <p:cNvSpPr>
            <a:spLocks noGrp="1"/>
          </p:cNvSpPr>
          <p:nvPr>
            <p:ph idx="1"/>
          </p:nvPr>
        </p:nvSpPr>
        <p:spPr/>
        <p:txBody>
          <a:bodyPr>
            <a:normAutofit/>
          </a:bodyPr>
          <a:lstStyle/>
          <a:p>
            <a:r>
              <a:rPr lang="en-US" sz="4000"/>
              <a:t>Find a partner</a:t>
            </a:r>
          </a:p>
          <a:p>
            <a:r>
              <a:rPr lang="en-US" sz="4000"/>
              <a:t>Grab a computer for your pair and log on</a:t>
            </a:r>
          </a:p>
        </p:txBody>
      </p:sp>
    </p:spTree>
    <p:extLst>
      <p:ext uri="{BB962C8B-B14F-4D97-AF65-F5344CB8AC3E}">
        <p14:creationId xmlns:p14="http://schemas.microsoft.com/office/powerpoint/2010/main" val="34844937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a:t>World Bank Video</a:t>
            </a:r>
          </a:p>
        </p:txBody>
      </p:sp>
      <p:pic>
        <p:nvPicPr>
          <p:cNvPr id="2050" name="Picture 2" descr="Image result for https://www.youtube.com/watch?v=WG72yk60t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7586132"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7667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orld bank i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45" y="471055"/>
            <a:ext cx="8437787"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9896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a:t>Day 5</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398947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err="1"/>
              <a:t>Bellwork</a:t>
            </a:r>
            <a:r>
              <a:rPr lang="en-US"/>
              <a:t>:</a:t>
            </a:r>
          </a:p>
        </p:txBody>
      </p:sp>
      <p:sp>
        <p:nvSpPr>
          <p:cNvPr id="3" name="Content Placeholder 2"/>
          <p:cNvSpPr>
            <a:spLocks noGrp="1"/>
          </p:cNvSpPr>
          <p:nvPr>
            <p:ph idx="1"/>
          </p:nvPr>
        </p:nvSpPr>
        <p:spPr/>
        <p:txBody>
          <a:bodyPr/>
          <a:lstStyle/>
          <a:p>
            <a:r>
              <a:rPr lang="en-US"/>
              <a:t>What is one way we see gender equality in the US?</a:t>
            </a:r>
          </a:p>
          <a:p>
            <a:r>
              <a:rPr lang="en-US"/>
              <a:t>What is one way we see gender inequality in the US?</a:t>
            </a:r>
          </a:p>
        </p:txBody>
      </p:sp>
    </p:spTree>
    <p:extLst>
      <p:ext uri="{BB962C8B-B14F-4D97-AF65-F5344CB8AC3E}">
        <p14:creationId xmlns:p14="http://schemas.microsoft.com/office/powerpoint/2010/main" val="2433710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CHAPTER 9: DEVELOPMENT</a:t>
            </a:r>
          </a:p>
        </p:txBody>
      </p:sp>
      <p:pic>
        <p:nvPicPr>
          <p:cNvPr id="4" name="Picture 3"/>
          <p:cNvPicPr>
            <a:picLocks noChangeAspect="1"/>
          </p:cNvPicPr>
          <p:nvPr/>
        </p:nvPicPr>
        <p:blipFill>
          <a:blip r:embed="rId2"/>
          <a:stretch>
            <a:fillRect/>
          </a:stretch>
        </p:blipFill>
        <p:spPr>
          <a:xfrm>
            <a:off x="698500" y="1736164"/>
            <a:ext cx="7747000" cy="4356100"/>
          </a:xfrm>
          <a:prstGeom prst="rect">
            <a:avLst/>
          </a:prstGeom>
        </p:spPr>
      </p:pic>
    </p:spTree>
    <p:extLst>
      <p:ext uri="{BB962C8B-B14F-4D97-AF65-F5344CB8AC3E}">
        <p14:creationId xmlns:p14="http://schemas.microsoft.com/office/powerpoint/2010/main" val="30329363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Agenda:</a:t>
            </a:r>
          </a:p>
        </p:txBody>
      </p:sp>
      <p:sp>
        <p:nvSpPr>
          <p:cNvPr id="3" name="Content Placeholder 2"/>
          <p:cNvSpPr>
            <a:spLocks noGrp="1"/>
          </p:cNvSpPr>
          <p:nvPr>
            <p:ph idx="1"/>
          </p:nvPr>
        </p:nvSpPr>
        <p:spPr/>
        <p:txBody>
          <a:bodyPr>
            <a:normAutofit/>
          </a:bodyPr>
          <a:lstStyle/>
          <a:p>
            <a:r>
              <a:rPr lang="en-US"/>
              <a:t>Notes: Gender Inequality</a:t>
            </a:r>
          </a:p>
          <a:p>
            <a:endParaRPr lang="en-US"/>
          </a:p>
          <a:p>
            <a:r>
              <a:rPr lang="en-US" b="1"/>
              <a:t>HW: </a:t>
            </a:r>
            <a:r>
              <a:rPr lang="en-US"/>
              <a:t>#25-30, Quiz tomorrow, </a:t>
            </a:r>
          </a:p>
          <a:p>
            <a:pPr lvl="1"/>
            <a:r>
              <a:rPr lang="en-US"/>
              <a:t> 4 Level Map postponed still Monday/Tuesday</a:t>
            </a:r>
            <a:endParaRPr lang="en-US" b="1"/>
          </a:p>
        </p:txBody>
      </p:sp>
    </p:spTree>
    <p:extLst>
      <p:ext uri="{BB962C8B-B14F-4D97-AF65-F5344CB8AC3E}">
        <p14:creationId xmlns:p14="http://schemas.microsoft.com/office/powerpoint/2010/main" val="36842472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Objective:</a:t>
            </a:r>
          </a:p>
        </p:txBody>
      </p:sp>
      <p:sp>
        <p:nvSpPr>
          <p:cNvPr id="3" name="Content Placeholder 2"/>
          <p:cNvSpPr>
            <a:spLocks noGrp="1"/>
          </p:cNvSpPr>
          <p:nvPr>
            <p:ph idx="1"/>
          </p:nvPr>
        </p:nvSpPr>
        <p:spPr/>
        <p:txBody>
          <a:bodyPr/>
          <a:lstStyle/>
          <a:p>
            <a:r>
              <a:rPr lang="en-US"/>
              <a:t>You will be able to analyze gender inequality in the world.</a:t>
            </a:r>
          </a:p>
        </p:txBody>
      </p:sp>
    </p:spTree>
    <p:extLst>
      <p:ext uri="{BB962C8B-B14F-4D97-AF65-F5344CB8AC3E}">
        <p14:creationId xmlns:p14="http://schemas.microsoft.com/office/powerpoint/2010/main" val="13945988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TUBI:</a:t>
            </a:r>
          </a:p>
        </p:txBody>
      </p:sp>
      <p:sp>
        <p:nvSpPr>
          <p:cNvPr id="3" name="Content Placeholder 2"/>
          <p:cNvSpPr>
            <a:spLocks noGrp="1"/>
          </p:cNvSpPr>
          <p:nvPr>
            <p:ph idx="1"/>
          </p:nvPr>
        </p:nvSpPr>
        <p:spPr>
          <a:xfrm>
            <a:off x="165652" y="1255643"/>
            <a:ext cx="8229600" cy="4525963"/>
          </a:xfrm>
        </p:spPr>
        <p:txBody>
          <a:bodyPr/>
          <a:lstStyle/>
          <a:p>
            <a:r>
              <a:rPr lang="en-US"/>
              <a:t>Groundhog Day: Saw his shadow, 6 more weeks of winter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4295" y="2845382"/>
            <a:ext cx="5791748" cy="3250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5139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58633" y="45303"/>
            <a:ext cx="8229600" cy="1143000"/>
          </a:xfrm>
        </p:spPr>
        <p:txBody>
          <a:bodyPr/>
          <a:lstStyle/>
          <a:p>
            <a:r>
              <a:rPr lang="en-US"/>
              <a:t>I. Gender Inequality</a:t>
            </a:r>
          </a:p>
        </p:txBody>
      </p:sp>
      <p:pic>
        <p:nvPicPr>
          <p:cNvPr id="5" name="Picture 4"/>
          <p:cNvPicPr>
            <a:picLocks noChangeAspect="1"/>
          </p:cNvPicPr>
          <p:nvPr/>
        </p:nvPicPr>
        <p:blipFill>
          <a:blip r:embed="rId2"/>
          <a:stretch>
            <a:fillRect/>
          </a:stretch>
        </p:blipFill>
        <p:spPr>
          <a:xfrm>
            <a:off x="723505" y="1417638"/>
            <a:ext cx="7693072" cy="4303620"/>
          </a:xfrm>
          <a:prstGeom prst="rect">
            <a:avLst/>
          </a:prstGeom>
        </p:spPr>
      </p:pic>
    </p:spTree>
    <p:extLst>
      <p:ext uri="{BB962C8B-B14F-4D97-AF65-F5344CB8AC3E}">
        <p14:creationId xmlns:p14="http://schemas.microsoft.com/office/powerpoint/2010/main" val="16906648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51301"/>
            <a:ext cx="9181369" cy="5123204"/>
          </a:xfrm>
          <a:prstGeom prst="rect">
            <a:avLst/>
          </a:prstGeom>
        </p:spPr>
      </p:pic>
    </p:spTree>
    <p:extLst>
      <p:ext uri="{BB962C8B-B14F-4D97-AF65-F5344CB8AC3E}">
        <p14:creationId xmlns:p14="http://schemas.microsoft.com/office/powerpoint/2010/main" val="11447020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62983"/>
            <a:ext cx="9187033" cy="4905876"/>
          </a:xfrm>
          <a:prstGeom prst="rect">
            <a:avLst/>
          </a:prstGeom>
        </p:spPr>
      </p:pic>
    </p:spTree>
    <p:extLst>
      <p:ext uri="{BB962C8B-B14F-4D97-AF65-F5344CB8AC3E}">
        <p14:creationId xmlns:p14="http://schemas.microsoft.com/office/powerpoint/2010/main" val="35080452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68830"/>
            <a:ext cx="9144000" cy="4901184"/>
          </a:xfrm>
          <a:prstGeom prst="rect">
            <a:avLst/>
          </a:prstGeom>
        </p:spPr>
      </p:pic>
    </p:spTree>
    <p:extLst>
      <p:ext uri="{BB962C8B-B14F-4D97-AF65-F5344CB8AC3E}">
        <p14:creationId xmlns:p14="http://schemas.microsoft.com/office/powerpoint/2010/main" val="6307503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703" y="303206"/>
            <a:ext cx="9304487" cy="5024423"/>
          </a:xfrm>
          <a:prstGeom prst="rect">
            <a:avLst/>
          </a:prstGeom>
        </p:spPr>
      </p:pic>
    </p:spTree>
    <p:extLst>
      <p:ext uri="{BB962C8B-B14F-4D97-AF65-F5344CB8AC3E}">
        <p14:creationId xmlns:p14="http://schemas.microsoft.com/office/powerpoint/2010/main" val="26943891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809858"/>
            <a:ext cx="9119841" cy="4888235"/>
          </a:xfrm>
          <a:prstGeom prst="rect">
            <a:avLst/>
          </a:prstGeom>
        </p:spPr>
      </p:pic>
    </p:spTree>
    <p:extLst>
      <p:ext uri="{BB962C8B-B14F-4D97-AF65-F5344CB8AC3E}">
        <p14:creationId xmlns:p14="http://schemas.microsoft.com/office/powerpoint/2010/main" val="29929694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3126" y="56165"/>
            <a:ext cx="8229600" cy="1143000"/>
          </a:xfrm>
        </p:spPr>
        <p:txBody>
          <a:bodyPr/>
          <a:lstStyle/>
          <a:p>
            <a:r>
              <a:rPr lang="en-US"/>
              <a:t>A. Gender Inequality Measures</a:t>
            </a:r>
          </a:p>
        </p:txBody>
      </p:sp>
      <p:sp>
        <p:nvSpPr>
          <p:cNvPr id="4" name="Content Placeholder 3"/>
          <p:cNvSpPr>
            <a:spLocks noGrp="1"/>
          </p:cNvSpPr>
          <p:nvPr>
            <p:ph idx="1"/>
          </p:nvPr>
        </p:nvSpPr>
        <p:spPr>
          <a:xfrm>
            <a:off x="457199" y="1199166"/>
            <a:ext cx="8539067" cy="5416268"/>
          </a:xfrm>
        </p:spPr>
        <p:txBody>
          <a:bodyPr>
            <a:normAutofit fontScale="92500"/>
          </a:bodyPr>
          <a:lstStyle/>
          <a:p>
            <a:pPr marL="742950" indent="-742950">
              <a:buFont typeface="+mj-lt"/>
              <a:buAutoNum type="arabicPeriod"/>
            </a:pPr>
            <a:r>
              <a:rPr lang="en-US"/>
              <a:t>Just because a country is developed, doesn’t  mean everyone experiences that </a:t>
            </a:r>
          </a:p>
          <a:p>
            <a:pPr marL="742950" indent="-742950">
              <a:buFont typeface="+mj-lt"/>
              <a:buAutoNum type="arabicPeriod"/>
            </a:pPr>
            <a:r>
              <a:rPr lang="en-US" b="1"/>
              <a:t>Gender Equity: </a:t>
            </a:r>
            <a:r>
              <a:rPr lang="en-US"/>
              <a:t>the process of allocating resources, programs, and decision making to both males and females …and addressing any imbalances in the benefits</a:t>
            </a:r>
          </a:p>
        </p:txBody>
      </p:sp>
    </p:spTree>
    <p:extLst>
      <p:ext uri="{BB962C8B-B14F-4D97-AF65-F5344CB8AC3E}">
        <p14:creationId xmlns:p14="http://schemas.microsoft.com/office/powerpoint/2010/main" val="1932952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5401"/>
            <a:ext cx="8229600" cy="1143000"/>
          </a:xfrm>
        </p:spPr>
        <p:txBody>
          <a:bodyPr/>
          <a:lstStyle/>
          <a:p>
            <a:pPr algn="l"/>
            <a:r>
              <a:rPr lang="en-US"/>
              <a:t>I. Introduction to Development</a:t>
            </a:r>
          </a:p>
        </p:txBody>
      </p:sp>
      <p:pic>
        <p:nvPicPr>
          <p:cNvPr id="5" name="Picture 4"/>
          <p:cNvPicPr>
            <a:picLocks noChangeAspect="1"/>
          </p:cNvPicPr>
          <p:nvPr/>
        </p:nvPicPr>
        <p:blipFill>
          <a:blip r:embed="rId2"/>
          <a:stretch>
            <a:fillRect/>
          </a:stretch>
        </p:blipFill>
        <p:spPr>
          <a:xfrm>
            <a:off x="737393" y="1195098"/>
            <a:ext cx="7483160" cy="5616149"/>
          </a:xfrm>
          <a:prstGeom prst="rect">
            <a:avLst/>
          </a:prstGeom>
        </p:spPr>
      </p:pic>
    </p:spTree>
    <p:extLst>
      <p:ext uri="{BB962C8B-B14F-4D97-AF65-F5344CB8AC3E}">
        <p14:creationId xmlns:p14="http://schemas.microsoft.com/office/powerpoint/2010/main" val="40855945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9336"/>
            <a:ext cx="9144000" cy="6330490"/>
          </a:xfrm>
        </p:spPr>
        <p:txBody>
          <a:bodyPr>
            <a:normAutofit/>
          </a:bodyPr>
          <a:lstStyle/>
          <a:p>
            <a:pPr marL="0" indent="0">
              <a:buNone/>
            </a:pPr>
            <a:r>
              <a:rPr lang="en-US"/>
              <a:t>3. Empowerment</a:t>
            </a:r>
          </a:p>
          <a:p>
            <a:pPr marL="1143000" lvl="1" indent="-742950">
              <a:buFont typeface="+mj-lt"/>
              <a:buAutoNum type="alphaLcPeriod"/>
            </a:pPr>
            <a:r>
              <a:rPr lang="en-US" sz="4000"/>
              <a:t>Can women achieve economic and political power?</a:t>
            </a:r>
          </a:p>
          <a:p>
            <a:pPr marL="1543050" lvl="2" indent="-742950"/>
            <a:r>
              <a:rPr lang="en-US" sz="4000"/>
              <a:t>% of women in national legislature</a:t>
            </a:r>
          </a:p>
          <a:p>
            <a:pPr marL="1543050" lvl="2" indent="-742950"/>
            <a:r>
              <a:rPr lang="en-US" sz="4000"/>
              <a:t>% of women who finished high school</a:t>
            </a:r>
          </a:p>
          <a:p>
            <a:pPr marL="2000250" lvl="3" indent="-742950"/>
            <a:r>
              <a:rPr lang="en-US" sz="4000" b="1"/>
              <a:t>Literacy Rate: </a:t>
            </a:r>
            <a:r>
              <a:rPr lang="en-US" sz="4000"/>
              <a:t>percentage of the population that can read and write</a:t>
            </a:r>
            <a:endParaRPr lang="en-US" sz="4000" b="1"/>
          </a:p>
        </p:txBody>
      </p:sp>
      <p:pic>
        <p:nvPicPr>
          <p:cNvPr id="4" name="Picture 3"/>
          <p:cNvPicPr>
            <a:picLocks noChangeAspect="1"/>
          </p:cNvPicPr>
          <p:nvPr/>
        </p:nvPicPr>
        <p:blipFill>
          <a:blip r:embed="rId2"/>
          <a:stretch>
            <a:fillRect/>
          </a:stretch>
        </p:blipFill>
        <p:spPr>
          <a:xfrm>
            <a:off x="6944139" y="0"/>
            <a:ext cx="2047462" cy="1152523"/>
          </a:xfrm>
          <a:prstGeom prst="rect">
            <a:avLst/>
          </a:prstGeom>
        </p:spPr>
      </p:pic>
    </p:spTree>
    <p:extLst>
      <p:ext uri="{BB962C8B-B14F-4D97-AF65-F5344CB8AC3E}">
        <p14:creationId xmlns:p14="http://schemas.microsoft.com/office/powerpoint/2010/main" val="39601803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Video: Inspire Her Mind (Verizon)</a:t>
            </a:r>
          </a:p>
        </p:txBody>
      </p:sp>
      <p:pic>
        <p:nvPicPr>
          <p:cNvPr id="5" name="Picture 4"/>
          <p:cNvPicPr>
            <a:picLocks noChangeAspect="1"/>
          </p:cNvPicPr>
          <p:nvPr/>
        </p:nvPicPr>
        <p:blipFill>
          <a:blip r:embed="rId3"/>
          <a:stretch>
            <a:fillRect/>
          </a:stretch>
        </p:blipFill>
        <p:spPr>
          <a:xfrm>
            <a:off x="0" y="1417638"/>
            <a:ext cx="9144000" cy="4837933"/>
          </a:xfrm>
          <a:prstGeom prst="rect">
            <a:avLst/>
          </a:prstGeom>
        </p:spPr>
      </p:pic>
    </p:spTree>
    <p:extLst>
      <p:ext uri="{BB962C8B-B14F-4D97-AF65-F5344CB8AC3E}">
        <p14:creationId xmlns:p14="http://schemas.microsoft.com/office/powerpoint/2010/main" val="17090950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2.unwomen.org/~/media/headquarters/images/sections/news/stories/2015/literacy%20infographic.png?v=1&amp;d=20150515T203744?h=213&amp;la=en&amp;w=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234" y="0"/>
            <a:ext cx="5722776" cy="30473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2.unwomen.org/~/media/headquarters/images/sections/news/in%20focus/csw59/education-400px.gif?v=1&amp;d=20150226T215927?la=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6657" y="3047380"/>
            <a:ext cx="5697353" cy="3076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7871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40.media.tumblr.com/94fa6e9eaf9a868793e2b6fa3fd51d9f/tumblr_nkoo6lLQK61t6t8tvo1_12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855386"/>
            <a:ext cx="8753475"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6436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1793"/>
          <a:stretch/>
        </p:blipFill>
        <p:spPr>
          <a:xfrm>
            <a:off x="0" y="582158"/>
            <a:ext cx="9144000" cy="5627529"/>
          </a:xfrm>
          <a:prstGeom prst="rect">
            <a:avLst/>
          </a:prstGeom>
        </p:spPr>
      </p:pic>
    </p:spTree>
    <p:extLst>
      <p:ext uri="{BB962C8B-B14F-4D97-AF65-F5344CB8AC3E}">
        <p14:creationId xmlns:p14="http://schemas.microsoft.com/office/powerpoint/2010/main" val="32132577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Image result for gender breakdown cong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670" y="701674"/>
            <a:ext cx="7496553" cy="4903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0173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91"/>
            <a:ext cx="8229600" cy="1143000"/>
          </a:xfrm>
        </p:spPr>
        <p:txBody>
          <a:bodyPr/>
          <a:lstStyle/>
          <a:p>
            <a:pPr algn="ctr"/>
            <a:r>
              <a:rPr lang="en-US"/>
              <a:t>Discuss</a:t>
            </a:r>
          </a:p>
        </p:txBody>
      </p:sp>
      <p:sp>
        <p:nvSpPr>
          <p:cNvPr id="3" name="Content Placeholder 2"/>
          <p:cNvSpPr>
            <a:spLocks noGrp="1"/>
          </p:cNvSpPr>
          <p:nvPr>
            <p:ph idx="1"/>
          </p:nvPr>
        </p:nvSpPr>
        <p:spPr>
          <a:xfrm>
            <a:off x="457200" y="1111393"/>
            <a:ext cx="8229600" cy="5746607"/>
          </a:xfrm>
        </p:spPr>
        <p:txBody>
          <a:bodyPr>
            <a:normAutofit/>
          </a:bodyPr>
          <a:lstStyle/>
          <a:p>
            <a:r>
              <a:rPr lang="en-US" sz="5400"/>
              <a:t>50% of Americans are women, but 20% of legislators are.</a:t>
            </a:r>
          </a:p>
          <a:p>
            <a:r>
              <a:rPr lang="en-US" sz="5400"/>
              <a:t>Why aren’t women able to achieve political equality in the USA??</a:t>
            </a:r>
          </a:p>
        </p:txBody>
      </p:sp>
    </p:spTree>
    <p:extLst>
      <p:ext uri="{BB962C8B-B14F-4D97-AF65-F5344CB8AC3E}">
        <p14:creationId xmlns:p14="http://schemas.microsoft.com/office/powerpoint/2010/main" val="2713768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5182"/>
            <a:ext cx="8229600" cy="5790981"/>
          </a:xfrm>
        </p:spPr>
        <p:txBody>
          <a:bodyPr/>
          <a:lstStyle/>
          <a:p>
            <a:pPr marL="0" indent="0">
              <a:buNone/>
            </a:pPr>
            <a:r>
              <a:rPr lang="en-US"/>
              <a:t>4. Labor Force:</a:t>
            </a:r>
          </a:p>
          <a:p>
            <a:pPr marL="1143000" lvl="1" indent="-742950">
              <a:buFont typeface="+mj-lt"/>
              <a:buAutoNum type="alphaLcPeriod"/>
            </a:pPr>
            <a:r>
              <a:rPr lang="en-US"/>
              <a:t>What percentage of working citizens are women?</a:t>
            </a:r>
          </a:p>
          <a:p>
            <a:pPr marL="1543050" lvl="2" indent="-742950"/>
            <a:r>
              <a:rPr lang="en-US"/>
              <a:t>Not necessarily accurate, in many parts of the world women’s work is not counted</a:t>
            </a:r>
          </a:p>
        </p:txBody>
      </p:sp>
    </p:spTree>
    <p:extLst>
      <p:ext uri="{BB962C8B-B14F-4D97-AF65-F5344CB8AC3E}">
        <p14:creationId xmlns:p14="http://schemas.microsoft.com/office/powerpoint/2010/main" val="15380557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Video: Equality (World Bank)</a:t>
            </a:r>
          </a:p>
        </p:txBody>
      </p:sp>
      <p:pic>
        <p:nvPicPr>
          <p:cNvPr id="5" name="Picture 4"/>
          <p:cNvPicPr>
            <a:picLocks noChangeAspect="1"/>
          </p:cNvPicPr>
          <p:nvPr/>
        </p:nvPicPr>
        <p:blipFill>
          <a:blip r:embed="rId3"/>
          <a:stretch>
            <a:fillRect/>
          </a:stretch>
        </p:blipFill>
        <p:spPr>
          <a:xfrm>
            <a:off x="1524000" y="1601670"/>
            <a:ext cx="6096000" cy="4572000"/>
          </a:xfrm>
          <a:prstGeom prst="rect">
            <a:avLst/>
          </a:prstGeom>
        </p:spPr>
      </p:pic>
    </p:spTree>
    <p:extLst>
      <p:ext uri="{BB962C8B-B14F-4D97-AF65-F5344CB8AC3E}">
        <p14:creationId xmlns:p14="http://schemas.microsoft.com/office/powerpoint/2010/main" val="18132743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64618"/>
            <a:ext cx="9143999" cy="6434612"/>
          </a:xfrm>
        </p:spPr>
        <p:txBody>
          <a:bodyPr>
            <a:normAutofit/>
          </a:bodyPr>
          <a:lstStyle/>
          <a:p>
            <a:pPr marL="0" indent="0">
              <a:buNone/>
            </a:pPr>
            <a:r>
              <a:rPr lang="en-US"/>
              <a:t>5. Reproductive Health:</a:t>
            </a:r>
          </a:p>
          <a:p>
            <a:pPr marL="1143000" lvl="1" indent="-742950">
              <a:buFont typeface="+mj-lt"/>
              <a:buAutoNum type="alphaLcPeriod"/>
            </a:pPr>
            <a:r>
              <a:rPr lang="en-US"/>
              <a:t>Why do women die so much more than men?</a:t>
            </a:r>
          </a:p>
          <a:p>
            <a:pPr marL="1543050" lvl="2" indent="-742950"/>
            <a:r>
              <a:rPr lang="en-US"/>
              <a:t>Maternal Mortality Rate: # of women who die per 1,000 births</a:t>
            </a:r>
          </a:p>
          <a:p>
            <a:pPr marL="1543050" lvl="2" indent="-742950"/>
            <a:r>
              <a:rPr lang="en-US"/>
              <a:t>Adolescent Fertility Rate: # of births per 1,000 women between 15-19</a:t>
            </a:r>
            <a:endParaRPr lang="en-US" b="1"/>
          </a:p>
        </p:txBody>
      </p:sp>
    </p:spTree>
    <p:extLst>
      <p:ext uri="{BB962C8B-B14F-4D97-AF65-F5344CB8AC3E}">
        <p14:creationId xmlns:p14="http://schemas.microsoft.com/office/powerpoint/2010/main" val="3576182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8229600" cy="1143000"/>
          </a:xfrm>
        </p:spPr>
        <p:txBody>
          <a:bodyPr/>
          <a:lstStyle/>
          <a:p>
            <a:pPr algn="l"/>
            <a:r>
              <a:rPr lang="en-US"/>
              <a:t>A. The Basics</a:t>
            </a:r>
          </a:p>
        </p:txBody>
      </p:sp>
      <p:sp>
        <p:nvSpPr>
          <p:cNvPr id="4" name="Content Placeholder 3"/>
          <p:cNvSpPr>
            <a:spLocks noGrp="1"/>
          </p:cNvSpPr>
          <p:nvPr>
            <p:ph idx="1"/>
          </p:nvPr>
        </p:nvSpPr>
        <p:spPr>
          <a:xfrm>
            <a:off x="457200" y="1143000"/>
            <a:ext cx="8229600" cy="4983163"/>
          </a:xfrm>
        </p:spPr>
        <p:txBody>
          <a:bodyPr>
            <a:normAutofit fontScale="92500"/>
          </a:bodyPr>
          <a:lstStyle/>
          <a:p>
            <a:pPr marL="742950" indent="-742950">
              <a:buFont typeface="+mj-lt"/>
              <a:buAutoNum type="arabicPeriod"/>
            </a:pPr>
            <a:r>
              <a:rPr lang="en-US" b="1"/>
              <a:t>Development: </a:t>
            </a:r>
            <a:r>
              <a:rPr lang="en-US"/>
              <a:t>process of improving the lives of people with diffusion of knowledge and tech</a:t>
            </a:r>
          </a:p>
          <a:p>
            <a:pPr marL="1143000" lvl="1" indent="-742950">
              <a:buFont typeface="+mj-lt"/>
              <a:buAutoNum type="alphaLcPeriod"/>
            </a:pPr>
            <a:r>
              <a:rPr lang="en-US" b="1"/>
              <a:t>Developed/More Developed Country (MDC) vs. Developing/Less Developed Country (LDC)</a:t>
            </a:r>
          </a:p>
        </p:txBody>
      </p:sp>
    </p:spTree>
    <p:extLst>
      <p:ext uri="{BB962C8B-B14F-4D97-AF65-F5344CB8AC3E}">
        <p14:creationId xmlns:p14="http://schemas.microsoft.com/office/powerpoint/2010/main" val="36680741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omen and health infographic"/>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6510270" cy="33202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GM infographic"/>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87617" y="2911633"/>
            <a:ext cx="3856383" cy="3946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941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59026"/>
            <a:ext cx="9144000" cy="5874372"/>
          </a:xfrm>
        </p:spPr>
        <p:txBody>
          <a:bodyPr>
            <a:normAutofit/>
          </a:bodyPr>
          <a:lstStyle/>
          <a:p>
            <a:pPr marL="0" indent="0">
              <a:buNone/>
            </a:pPr>
            <a:r>
              <a:rPr lang="en-US"/>
              <a:t>b. UN Women: NGO to work towards gender equality and the empowerment of women internationally</a:t>
            </a:r>
          </a:p>
          <a:p>
            <a:pPr lvl="1"/>
            <a:r>
              <a:rPr lang="en-US"/>
              <a:t> </a:t>
            </a:r>
            <a:r>
              <a:rPr lang="en-US" b="1"/>
              <a:t>Non-Governmental Organization: </a:t>
            </a:r>
            <a:r>
              <a:rPr lang="en-US"/>
              <a:t>any non-profit, voluntary citizens' group which is organized on a local, national or international level</a:t>
            </a:r>
          </a:p>
        </p:txBody>
      </p:sp>
      <p:pic>
        <p:nvPicPr>
          <p:cNvPr id="1026" name="Picture 2" descr="https://donate.unwomen.org/assets/images/UNwomen-Logo-Blue-TransparentBackground-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018" y="5567741"/>
            <a:ext cx="3086626" cy="931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5931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00" y="0"/>
            <a:ext cx="9080183" cy="6858000"/>
          </a:xfrm>
          <a:prstGeom prst="rect">
            <a:avLst/>
          </a:prstGeom>
        </p:spPr>
      </p:pic>
    </p:spTree>
    <p:extLst>
      <p:ext uri="{BB962C8B-B14F-4D97-AF65-F5344CB8AC3E}">
        <p14:creationId xmlns:p14="http://schemas.microsoft.com/office/powerpoint/2010/main" val="21898662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9129299" cy="6086199"/>
          </a:xfrm>
          <a:prstGeom prst="rect">
            <a:avLst/>
          </a:prstGeom>
        </p:spPr>
      </p:pic>
    </p:spTree>
    <p:extLst>
      <p:ext uri="{BB962C8B-B14F-4D97-AF65-F5344CB8AC3E}">
        <p14:creationId xmlns:p14="http://schemas.microsoft.com/office/powerpoint/2010/main" val="42389025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a:t>Video: Maternity Leave</a:t>
            </a:r>
          </a:p>
        </p:txBody>
      </p:sp>
      <p:pic>
        <p:nvPicPr>
          <p:cNvPr id="5" name="Picture 4"/>
          <p:cNvPicPr>
            <a:picLocks noChangeAspect="1"/>
          </p:cNvPicPr>
          <p:nvPr/>
        </p:nvPicPr>
        <p:blipFill>
          <a:blip r:embed="rId3"/>
          <a:stretch>
            <a:fillRect/>
          </a:stretch>
        </p:blipFill>
        <p:spPr>
          <a:xfrm>
            <a:off x="0" y="1714500"/>
            <a:ext cx="9144000" cy="5143500"/>
          </a:xfrm>
          <a:prstGeom prst="rect">
            <a:avLst/>
          </a:prstGeom>
        </p:spPr>
      </p:pic>
    </p:spTree>
    <p:extLst>
      <p:ext uri="{BB962C8B-B14F-4D97-AF65-F5344CB8AC3E}">
        <p14:creationId xmlns:p14="http://schemas.microsoft.com/office/powerpoint/2010/main" val="31339787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Discuss</a:t>
            </a:r>
          </a:p>
        </p:txBody>
      </p:sp>
      <p:sp>
        <p:nvSpPr>
          <p:cNvPr id="3" name="Content Placeholder 2"/>
          <p:cNvSpPr>
            <a:spLocks noGrp="1"/>
          </p:cNvSpPr>
          <p:nvPr>
            <p:ph idx="1"/>
          </p:nvPr>
        </p:nvSpPr>
        <p:spPr/>
        <p:txBody>
          <a:bodyPr>
            <a:normAutofit/>
          </a:bodyPr>
          <a:lstStyle/>
          <a:p>
            <a:r>
              <a:rPr lang="en-US" sz="4800"/>
              <a:t>Why don’t we have maternity leave in the US? (Patriarchy isn’t an acceptable answer)</a:t>
            </a:r>
          </a:p>
          <a:p>
            <a:r>
              <a:rPr lang="en-US" sz="4800"/>
              <a:t>Why is it important?</a:t>
            </a:r>
          </a:p>
        </p:txBody>
      </p:sp>
    </p:spTree>
    <p:extLst>
      <p:ext uri="{BB962C8B-B14F-4D97-AF65-F5344CB8AC3E}">
        <p14:creationId xmlns:p14="http://schemas.microsoft.com/office/powerpoint/2010/main" val="39119972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1112"/>
            <a:ext cx="8229600" cy="2283330"/>
          </a:xfrm>
        </p:spPr>
        <p:txBody>
          <a:bodyPr>
            <a:normAutofit/>
          </a:bodyPr>
          <a:lstStyle/>
          <a:p>
            <a:pPr algn="ctr"/>
            <a:r>
              <a:rPr lang="en-US" err="1"/>
              <a:t>Infographic</a:t>
            </a:r>
            <a:r>
              <a:rPr lang="en-US"/>
              <a:t>: Violence Against Women</a:t>
            </a:r>
          </a:p>
        </p:txBody>
      </p:sp>
    </p:spTree>
    <p:extLst>
      <p:ext uri="{BB962C8B-B14F-4D97-AF65-F5344CB8AC3E}">
        <p14:creationId xmlns:p14="http://schemas.microsoft.com/office/powerpoint/2010/main" val="41544028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686800" cy="1143000"/>
          </a:xfrm>
        </p:spPr>
        <p:txBody>
          <a:bodyPr>
            <a:normAutofit/>
          </a:bodyPr>
          <a:lstStyle/>
          <a:p>
            <a:pPr algn="ctr"/>
            <a:r>
              <a:rPr lang="en-US"/>
              <a:t>Video: Egypt PSA</a:t>
            </a:r>
          </a:p>
        </p:txBody>
      </p:sp>
      <p:pic>
        <p:nvPicPr>
          <p:cNvPr id="4" name="Picture 3"/>
          <p:cNvPicPr>
            <a:picLocks noChangeAspect="1"/>
          </p:cNvPicPr>
          <p:nvPr/>
        </p:nvPicPr>
        <p:blipFill>
          <a:blip r:embed="rId3"/>
          <a:stretch>
            <a:fillRect/>
          </a:stretch>
        </p:blipFill>
        <p:spPr>
          <a:xfrm>
            <a:off x="0" y="1714500"/>
            <a:ext cx="9144000" cy="5143500"/>
          </a:xfrm>
          <a:prstGeom prst="rect">
            <a:avLst/>
          </a:prstGeom>
        </p:spPr>
      </p:pic>
    </p:spTree>
    <p:extLst>
      <p:ext uri="{BB962C8B-B14F-4D97-AF65-F5344CB8AC3E}">
        <p14:creationId xmlns:p14="http://schemas.microsoft.com/office/powerpoint/2010/main" val="39697323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262"/>
            <a:ext cx="8229600" cy="1143000"/>
          </a:xfrm>
        </p:spPr>
        <p:txBody>
          <a:bodyPr/>
          <a:lstStyle/>
          <a:p>
            <a:r>
              <a:rPr lang="en-US"/>
              <a:t>B. Dangers of Language</a:t>
            </a:r>
          </a:p>
        </p:txBody>
      </p:sp>
      <p:sp>
        <p:nvSpPr>
          <p:cNvPr id="3" name="Content Placeholder 2"/>
          <p:cNvSpPr>
            <a:spLocks noGrp="1"/>
          </p:cNvSpPr>
          <p:nvPr>
            <p:ph idx="1"/>
          </p:nvPr>
        </p:nvSpPr>
        <p:spPr>
          <a:xfrm>
            <a:off x="0" y="1117738"/>
            <a:ext cx="9144000" cy="5008425"/>
          </a:xfrm>
        </p:spPr>
        <p:txBody>
          <a:bodyPr/>
          <a:lstStyle/>
          <a:p>
            <a:pPr marL="742950" indent="-742950">
              <a:buFont typeface="+mj-lt"/>
              <a:buAutoNum type="arabicPeriod"/>
            </a:pPr>
            <a:r>
              <a:rPr lang="en-US"/>
              <a:t>Language reflects and molds culture</a:t>
            </a:r>
          </a:p>
          <a:p>
            <a:pPr marL="1143000" lvl="1" indent="-742950">
              <a:buFont typeface="+mj-lt"/>
              <a:buAutoNum type="alphaLcPeriod"/>
            </a:pPr>
            <a:r>
              <a:rPr lang="en-US"/>
              <a:t>It can be bad for EVERYONE</a:t>
            </a:r>
          </a:p>
          <a:p>
            <a:pPr marL="742950" indent="-742950">
              <a:buFont typeface="+mj-lt"/>
              <a:buAutoNum type="arabicPeriod"/>
            </a:pPr>
            <a:r>
              <a:rPr lang="en-US" b="1"/>
              <a:t>FEMINIST: </a:t>
            </a:r>
            <a:r>
              <a:rPr lang="en-US"/>
              <a:t>Someone who advocates for equal political, economic, cultural, and social rights between men and women.</a:t>
            </a:r>
          </a:p>
          <a:p>
            <a:endParaRPr lang="en-US"/>
          </a:p>
        </p:txBody>
      </p:sp>
    </p:spTree>
    <p:extLst>
      <p:ext uri="{BB962C8B-B14F-4D97-AF65-F5344CB8AC3E}">
        <p14:creationId xmlns:p14="http://schemas.microsoft.com/office/powerpoint/2010/main" val="18415302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Video: Like a Girl</a:t>
            </a:r>
          </a:p>
        </p:txBody>
      </p:sp>
      <p:pic>
        <p:nvPicPr>
          <p:cNvPr id="3" name="Picture 2"/>
          <p:cNvPicPr>
            <a:picLocks noChangeAspect="1"/>
          </p:cNvPicPr>
          <p:nvPr/>
        </p:nvPicPr>
        <p:blipFill>
          <a:blip r:embed="rId3"/>
          <a:stretch>
            <a:fillRect/>
          </a:stretch>
        </p:blipFill>
        <p:spPr>
          <a:xfrm>
            <a:off x="571500" y="1371600"/>
            <a:ext cx="8001000" cy="4114800"/>
          </a:xfrm>
          <a:prstGeom prst="rect">
            <a:avLst/>
          </a:prstGeom>
        </p:spPr>
      </p:pic>
    </p:spTree>
    <p:extLst>
      <p:ext uri="{BB962C8B-B14F-4D97-AF65-F5344CB8AC3E}">
        <p14:creationId xmlns:p14="http://schemas.microsoft.com/office/powerpoint/2010/main" val="2465204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4BAB290A7275A4F8F9C47650032CC21" ma:contentTypeVersion="2" ma:contentTypeDescription="Create a new document." ma:contentTypeScope="" ma:versionID="e86f2336f7311206c86221b768a661b3">
  <xsd:schema xmlns:xsd="http://www.w3.org/2001/XMLSchema" xmlns:xs="http://www.w3.org/2001/XMLSchema" xmlns:p="http://schemas.microsoft.com/office/2006/metadata/properties" xmlns:ns2="53a41b9e-c492-4cb9-890f-e1d01ba211e8" targetNamespace="http://schemas.microsoft.com/office/2006/metadata/properties" ma:root="true" ma:fieldsID="2dcba2eb37c92e7d503dbe5de5f9bdca" ns2:_="">
    <xsd:import namespace="53a41b9e-c492-4cb9-890f-e1d01ba211e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a41b9e-c492-4cb9-890f-e1d01ba211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026C50-04D5-4868-A115-8179BAC3116D}">
  <ds:schemaRefs>
    <ds:schemaRef ds:uri="http://purl.org/dc/elements/1.1/"/>
    <ds:schemaRef ds:uri="http://purl.org/dc/terms/"/>
    <ds:schemaRef ds:uri="53a41b9e-c492-4cb9-890f-e1d01ba211e8"/>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2AB0020-5A21-411F-8A73-491049965B86}">
  <ds:schemaRefs>
    <ds:schemaRef ds:uri="53a41b9e-c492-4cb9-890f-e1d01ba211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9B4F805-96E8-4FE7-B50D-B25DAC6940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2572</Words>
  <Application>Microsoft Office PowerPoint</Application>
  <PresentationFormat>On-screen Show (4:3)</PresentationFormat>
  <Paragraphs>499</Paragraphs>
  <Slides>151</Slides>
  <Notes>20</Notes>
  <HiddenSlides>0</HiddenSlides>
  <MMClips>0</MMClips>
  <ScaleCrop>false</ScaleCrop>
  <HeadingPairs>
    <vt:vector size="6" baseType="variant">
      <vt:variant>
        <vt:lpstr>Fonts Used</vt:lpstr>
      </vt:variant>
      <vt:variant>
        <vt:i4>2</vt:i4>
      </vt:variant>
      <vt:variant>
        <vt:lpstr>Theme</vt:lpstr>
      </vt:variant>
      <vt:variant>
        <vt:i4>8</vt:i4>
      </vt:variant>
      <vt:variant>
        <vt:lpstr>Slide Titles</vt:lpstr>
      </vt:variant>
      <vt:variant>
        <vt:i4>151</vt:i4>
      </vt:variant>
    </vt:vector>
  </HeadingPairs>
  <TitlesOfParts>
    <vt:vector size="161" baseType="lpstr">
      <vt:lpstr>Arial</vt:lpstr>
      <vt:lpstr>Calibri</vt:lpstr>
      <vt:lpstr>Office Theme</vt:lpstr>
      <vt:lpstr>1_Office Theme</vt:lpstr>
      <vt:lpstr>2_Office Theme</vt:lpstr>
      <vt:lpstr>3_Office Theme</vt:lpstr>
      <vt:lpstr>4_Office Theme</vt:lpstr>
      <vt:lpstr>5_Office Theme</vt:lpstr>
      <vt:lpstr>6_Office Theme</vt:lpstr>
      <vt:lpstr>7_Office Theme</vt:lpstr>
      <vt:lpstr>AP Human Geography</vt:lpstr>
      <vt:lpstr>DAY 1</vt:lpstr>
      <vt:lpstr>Bellwork</vt:lpstr>
      <vt:lpstr>Agenda:</vt:lpstr>
      <vt:lpstr>Objective:</vt:lpstr>
      <vt:lpstr>TUBI</vt:lpstr>
      <vt:lpstr>CHAPTER 9: DEVELOPMENT</vt:lpstr>
      <vt:lpstr>I. Introduction to Development</vt:lpstr>
      <vt:lpstr>A. The Basics</vt:lpstr>
      <vt:lpstr>Geographic Connections</vt:lpstr>
      <vt:lpstr>PowerPoint Presentation</vt:lpstr>
      <vt:lpstr>PowerPoint Presentation</vt:lpstr>
      <vt:lpstr>Discuss</vt:lpstr>
      <vt:lpstr>B. Measuring Wealth</vt:lpstr>
      <vt:lpstr>PowerPoint Presentation</vt:lpstr>
      <vt:lpstr>PowerPoint Presentation</vt:lpstr>
      <vt:lpstr>PowerPoint Presentation</vt:lpstr>
      <vt:lpstr>Geographic Connections</vt:lpstr>
      <vt:lpstr>C. World Systems Theory</vt:lpstr>
      <vt:lpstr>PowerPoint Presentation</vt:lpstr>
      <vt:lpstr>PowerPoint Presentation</vt:lpstr>
      <vt:lpstr>Summary:</vt:lpstr>
      <vt:lpstr>DAY 2 </vt:lpstr>
      <vt:lpstr>Bellwork</vt:lpstr>
      <vt:lpstr>Agenda:</vt:lpstr>
      <vt:lpstr>Objective:</vt:lpstr>
      <vt:lpstr>TUBI</vt:lpstr>
      <vt:lpstr>I. Paths to Development</vt:lpstr>
      <vt:lpstr>PowerPoint Presentation</vt:lpstr>
      <vt:lpstr>Discuss</vt:lpstr>
      <vt:lpstr>B. Human Development Index</vt:lpstr>
      <vt:lpstr>PowerPoint Presentation</vt:lpstr>
      <vt:lpstr>PowerPoint Presentation</vt:lpstr>
      <vt:lpstr>Exam Focus</vt:lpstr>
      <vt:lpstr> IHDI 2012</vt:lpstr>
      <vt:lpstr>PowerPoint Presentation</vt:lpstr>
      <vt:lpstr>Discuss</vt:lpstr>
      <vt:lpstr>C. Economic Indicators of Development</vt:lpstr>
      <vt:lpstr>PowerPoint Presentation</vt:lpstr>
      <vt:lpstr>5. Standard of Living</vt:lpstr>
      <vt:lpstr>Discuss</vt:lpstr>
      <vt:lpstr>D.  Paths to Development</vt:lpstr>
      <vt:lpstr>PowerPoint Presentation</vt:lpstr>
      <vt:lpstr>Video: Create Jobs in Arab World (World Bank)</vt:lpstr>
      <vt:lpstr>PowerPoint Presentation</vt:lpstr>
      <vt:lpstr>PowerPoint Presentation</vt:lpstr>
      <vt:lpstr>3. International Approach Winning</vt:lpstr>
      <vt:lpstr>Video: Turkey’s Growth (World Bank)</vt:lpstr>
      <vt:lpstr>E. Rostow’s Stages of Development</vt:lpstr>
      <vt:lpstr>PowerPoint Presentation</vt:lpstr>
      <vt:lpstr>Draw in + Geographic Connections</vt:lpstr>
      <vt:lpstr>F. Money for Development</vt:lpstr>
      <vt:lpstr>Discuss</vt:lpstr>
      <vt:lpstr>PowerPoint Presentation</vt:lpstr>
      <vt:lpstr>G. Dependency Theory</vt:lpstr>
      <vt:lpstr>2. Fair Trade</vt:lpstr>
      <vt:lpstr>2. Brandt Line = North-South Line</vt:lpstr>
      <vt:lpstr>Summary:</vt:lpstr>
      <vt:lpstr>Video: John Oliver, Infrastructure</vt:lpstr>
      <vt:lpstr>DAY 3</vt:lpstr>
      <vt:lpstr>Bellwork</vt:lpstr>
      <vt:lpstr>Agenda</vt:lpstr>
      <vt:lpstr>Objective:</vt:lpstr>
      <vt:lpstr>TUBI:</vt:lpstr>
      <vt:lpstr>Activity</vt:lpstr>
      <vt:lpstr>World Bank Video</vt:lpstr>
      <vt:lpstr>PowerPoint Presentation</vt:lpstr>
      <vt:lpstr>Day 5</vt:lpstr>
      <vt:lpstr>Bellwork:</vt:lpstr>
      <vt:lpstr>Agenda:</vt:lpstr>
      <vt:lpstr>Objective:</vt:lpstr>
      <vt:lpstr>TUBI:</vt:lpstr>
      <vt:lpstr>I. Gender Inequality</vt:lpstr>
      <vt:lpstr>PowerPoint Presentation</vt:lpstr>
      <vt:lpstr>PowerPoint Presentation</vt:lpstr>
      <vt:lpstr>PowerPoint Presentation</vt:lpstr>
      <vt:lpstr>PowerPoint Presentation</vt:lpstr>
      <vt:lpstr>PowerPoint Presentation</vt:lpstr>
      <vt:lpstr>A. Gender Inequality Measures</vt:lpstr>
      <vt:lpstr>PowerPoint Presentation</vt:lpstr>
      <vt:lpstr>Video: Inspire Her Mind (Verizon)</vt:lpstr>
      <vt:lpstr>PowerPoint Presentation</vt:lpstr>
      <vt:lpstr>PowerPoint Presentation</vt:lpstr>
      <vt:lpstr>PowerPoint Presentation</vt:lpstr>
      <vt:lpstr>PowerPoint Presentation</vt:lpstr>
      <vt:lpstr>Discuss</vt:lpstr>
      <vt:lpstr>PowerPoint Presentation</vt:lpstr>
      <vt:lpstr>Video: Equality (World Bank)</vt:lpstr>
      <vt:lpstr>PowerPoint Presentation</vt:lpstr>
      <vt:lpstr>PowerPoint Presentation</vt:lpstr>
      <vt:lpstr>PowerPoint Presentation</vt:lpstr>
      <vt:lpstr>PowerPoint Presentation</vt:lpstr>
      <vt:lpstr>PowerPoint Presentation</vt:lpstr>
      <vt:lpstr>Video: Maternity Leave</vt:lpstr>
      <vt:lpstr>Discuss</vt:lpstr>
      <vt:lpstr>Infographic: Violence Against Women</vt:lpstr>
      <vt:lpstr>Video: Egypt PSA</vt:lpstr>
      <vt:lpstr>B. Dangers of Language</vt:lpstr>
      <vt:lpstr>Video: Like a Girl</vt:lpstr>
      <vt:lpstr>Split a piece of paper. Name is optional.</vt:lpstr>
      <vt:lpstr>Video: Dear Daddy</vt:lpstr>
      <vt:lpstr>Video: The Mask You Live In</vt:lpstr>
      <vt:lpstr>Summary:</vt:lpstr>
      <vt:lpstr>Class Discussion</vt:lpstr>
      <vt:lpstr>Day 6</vt:lpstr>
      <vt:lpstr>Bellwork:</vt:lpstr>
      <vt:lpstr>Agenda:</vt:lpstr>
      <vt:lpstr>Quiz</vt:lpstr>
      <vt:lpstr>DAY 7</vt:lpstr>
      <vt:lpstr>Bellwork</vt:lpstr>
      <vt:lpstr>Agenda:</vt:lpstr>
      <vt:lpstr>Objective:</vt:lpstr>
      <vt:lpstr>TUBI</vt:lpstr>
      <vt:lpstr>I. Energy</vt:lpstr>
      <vt:lpstr>APES BRAIN STORM</vt:lpstr>
      <vt:lpstr>A. Energy Demand</vt:lpstr>
      <vt:lpstr>2. Demand for Energy</vt:lpstr>
      <vt:lpstr>PowerPoint Presentation</vt:lpstr>
      <vt:lpstr>Discuss</vt:lpstr>
      <vt:lpstr>B. Energy Supply</vt:lpstr>
      <vt:lpstr>PowerPoint Presentation</vt:lpstr>
      <vt:lpstr>Discuss</vt:lpstr>
      <vt:lpstr>C. MDC’s Control LDC’s</vt:lpstr>
      <vt:lpstr>PowerPoint Presentation</vt:lpstr>
      <vt:lpstr>4. Money for Development</vt:lpstr>
      <vt:lpstr>PowerPoint Presentation</vt:lpstr>
      <vt:lpstr>PowerPoint Presentation</vt:lpstr>
      <vt:lpstr>D. Alternative Energy</vt:lpstr>
      <vt:lpstr>Video: Nuclear Energy Explained</vt:lpstr>
      <vt:lpstr>PowerPoint Presentation</vt:lpstr>
      <vt:lpstr>Discuss</vt:lpstr>
      <vt:lpstr>2. Renewable Energy</vt:lpstr>
      <vt:lpstr>PowerPoint Presentation</vt:lpstr>
      <vt:lpstr>PowerPoint Presentation</vt:lpstr>
      <vt:lpstr>PowerPoint Presentation</vt:lpstr>
      <vt:lpstr>Video: Solar Energy in Africa (Economist)</vt:lpstr>
      <vt:lpstr>PowerPoint Presentation</vt:lpstr>
      <vt:lpstr>Summary:</vt:lpstr>
      <vt:lpstr>MEGA 4 Level Map Analysis – Page 316 (Figures 9-30, 9-31, 9-32)</vt:lpstr>
      <vt:lpstr>DAY 8</vt:lpstr>
      <vt:lpstr>Bellwork:</vt:lpstr>
      <vt:lpstr>Agenda:</vt:lpstr>
      <vt:lpstr>Objective:</vt:lpstr>
      <vt:lpstr>TUBI</vt:lpstr>
      <vt:lpstr>FRQ</vt:lpstr>
      <vt:lpstr>Score</vt:lpstr>
      <vt:lpstr>DAY 9</vt:lpstr>
      <vt:lpstr>Bellwork</vt:lpstr>
      <vt:lpstr>Agenda:</vt:lpstr>
      <vt:lpstr>TUBI</vt:lpstr>
      <vt:lpstr>Practice Multiple Choice</vt:lpstr>
    </vt:vector>
  </TitlesOfParts>
  <Company>Tucson Unified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Human Geography</dc:title>
  <dc:creator>Traquair, Hannah</dc:creator>
  <cp:lastModifiedBy>Cannon, Amy</cp:lastModifiedBy>
  <cp:revision>2</cp:revision>
  <dcterms:created xsi:type="dcterms:W3CDTF">2017-09-21T15:43:47Z</dcterms:created>
  <dcterms:modified xsi:type="dcterms:W3CDTF">2019-01-31T21:17:01Z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0x010100D4BAB290A7275A4F8F9C47650032CC21</vt:lpwstr>
  </property>
</Properties>
</file>